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  <p:sldMasterId id="2147483834" r:id="rId2"/>
  </p:sldMasterIdLst>
  <p:notesMasterIdLst>
    <p:notesMasterId r:id="rId7"/>
  </p:notesMasterIdLst>
  <p:sldIdLst>
    <p:sldId id="258" r:id="rId3"/>
    <p:sldId id="259" r:id="rId4"/>
    <p:sldId id="322" r:id="rId5"/>
    <p:sldId id="308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570" autoAdjust="0"/>
  </p:normalViewPr>
  <p:slideViewPr>
    <p:cSldViewPr>
      <p:cViewPr varScale="1">
        <p:scale>
          <a:sx n="111" d="100"/>
          <a:sy n="111" d="100"/>
        </p:scale>
        <p:origin x="161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3200" b="1" dirty="0"/>
              <a:t>Результаты диагностики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4.2274191756471506E-2"/>
          <c:y val="0.19073701955821334"/>
          <c:w val="0.95772580824352849"/>
          <c:h val="0.4664474478681112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высокий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3"/>
                <c:pt idx="0">
                  <c:v>естественно-научная грамотность (биология)</c:v>
                </c:pt>
                <c:pt idx="1">
                  <c:v>естественно-научная грамотность (география)</c:v>
                </c:pt>
                <c:pt idx="2">
                  <c:v>глобальные компетенции (обществознание)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22</c:v>
                </c:pt>
                <c:pt idx="1">
                  <c:v>57</c:v>
                </c:pt>
                <c:pt idx="2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E49-4620-8B3C-1099BA9F6499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повышенный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3"/>
                <c:pt idx="0">
                  <c:v>естественно-научная грамотность (биология)</c:v>
                </c:pt>
                <c:pt idx="1">
                  <c:v>естественно-научная грамотность (география)</c:v>
                </c:pt>
                <c:pt idx="2">
                  <c:v>глобальные компетенции (обществознание)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18</c:v>
                </c:pt>
                <c:pt idx="1">
                  <c:v>6</c:v>
                </c:pt>
                <c:pt idx="2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E49-4620-8B3C-1099BA9F6499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средний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3"/>
                <c:pt idx="0">
                  <c:v>естественно-научная грамотность (биология)</c:v>
                </c:pt>
                <c:pt idx="1">
                  <c:v>естественно-научная грамотность (география)</c:v>
                </c:pt>
                <c:pt idx="2">
                  <c:v>глобальные компетенции (обществознание)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37</c:v>
                </c:pt>
                <c:pt idx="1">
                  <c:v>15</c:v>
                </c:pt>
                <c:pt idx="2">
                  <c:v>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E49-4620-8B3C-1099BA9F6499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низкий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3"/>
                <c:pt idx="0">
                  <c:v>естественно-научная грамотность (биология)</c:v>
                </c:pt>
                <c:pt idx="1">
                  <c:v>естественно-научная грамотность (география)</c:v>
                </c:pt>
                <c:pt idx="2">
                  <c:v>глобальные компетенции (обществознание)</c:v>
                </c:pt>
              </c:strCache>
            </c:strRef>
          </c:cat>
          <c:val>
            <c:numRef>
              <c:f>Лист1!$E$2:$E$5</c:f>
              <c:numCache>
                <c:formatCode>General</c:formatCode>
                <c:ptCount val="4"/>
                <c:pt idx="0">
                  <c:v>10</c:v>
                </c:pt>
                <c:pt idx="1">
                  <c:v>19</c:v>
                </c:pt>
                <c:pt idx="2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E49-4620-8B3C-1099BA9F6499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недостаточный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3"/>
                <c:pt idx="0">
                  <c:v>естественно-научная грамотность (биология)</c:v>
                </c:pt>
                <c:pt idx="1">
                  <c:v>естественно-научная грамотность (география)</c:v>
                </c:pt>
                <c:pt idx="2">
                  <c:v>глобальные компетенции (обществознание)</c:v>
                </c:pt>
              </c:strCache>
            </c:strRef>
          </c:cat>
          <c:val>
            <c:numRef>
              <c:f>Лист1!$F$2:$F$5</c:f>
              <c:numCache>
                <c:formatCode>General</c:formatCode>
                <c:ptCount val="4"/>
                <c:pt idx="0">
                  <c:v>9</c:v>
                </c:pt>
                <c:pt idx="1">
                  <c:v>10</c:v>
                </c:pt>
                <c:pt idx="2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E49-4620-8B3C-1099BA9F649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3767216"/>
        <c:axId val="133777616"/>
      </c:barChart>
      <c:catAx>
        <c:axId val="1337672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3777616"/>
        <c:crosses val="autoZero"/>
        <c:auto val="1"/>
        <c:lblAlgn val="ctr"/>
        <c:lblOffset val="100"/>
        <c:noMultiLvlLbl val="0"/>
      </c:catAx>
      <c:valAx>
        <c:axId val="1337776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37672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7446037212381319"/>
          <c:y val="0.86235490742574494"/>
          <c:w val="0.45107925575237368"/>
          <c:h val="0.1192413403341657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0E5D50-6609-47E8-9FCE-E0C71C9BD90E}" type="datetimeFigureOut">
              <a:rPr lang="ru-RU" smtClean="0"/>
              <a:pPr/>
              <a:t>25.08.2025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DCEEE1-C5A7-4614-8B5A-47FD4FD326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28598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9369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03456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65855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82879" y="182879"/>
            <a:ext cx="8778240" cy="6492240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2485" y="882376"/>
            <a:ext cx="747522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60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2148" y="3869635"/>
            <a:ext cx="6575895" cy="1388165"/>
          </a:xfrm>
        </p:spPr>
        <p:txBody>
          <a:bodyPr>
            <a:normAutofit/>
          </a:bodyPr>
          <a:lstStyle>
            <a:lvl1pPr marL="0" indent="0" algn="ctr">
              <a:spcBef>
                <a:spcPts val="1000"/>
              </a:spcBef>
              <a:buNone/>
              <a:defRPr sz="1800">
                <a:solidFill>
                  <a:srgbClr val="FFFFFF"/>
                </a:solidFill>
              </a:defRPr>
            </a:lvl1pPr>
            <a:lvl2pPr marL="342900" indent="0" algn="ctr">
              <a:buNone/>
              <a:defRPr sz="18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483995" y="3733800"/>
            <a:ext cx="61722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53349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000"/>
              </a:spcBef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49974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9818" y="1173575"/>
            <a:ext cx="747522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6000" b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2446" y="4154520"/>
            <a:ext cx="6576822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1485900" y="4020408"/>
            <a:ext cx="61722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93065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7250" y="2057399"/>
            <a:ext cx="3566160" cy="40233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709" y="2057400"/>
            <a:ext cx="3566160" cy="40233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25.08.2025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1553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0" y="2001511"/>
            <a:ext cx="356616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7250" y="2721483"/>
            <a:ext cx="3566160" cy="338328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1880" y="1999032"/>
            <a:ext cx="356616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1880" y="2719322"/>
            <a:ext cx="3566160" cy="338328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25.08.2025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23706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25.08.2025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07062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25.08.2025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07479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097280"/>
            <a:ext cx="283464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9314" y="1097280"/>
            <a:ext cx="4149638" cy="466344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834640"/>
            <a:ext cx="2834640" cy="292608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25.08.2025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64492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833673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097280"/>
            <a:ext cx="283464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19107" y="1069847"/>
            <a:ext cx="4257703" cy="4645153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1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834640"/>
            <a:ext cx="283464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25.08.2025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918223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42636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762000"/>
            <a:ext cx="1743075" cy="5410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7250" y="762000"/>
            <a:ext cx="5572125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28221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05027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29437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25.08.2025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01194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25.08.2025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93820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25.08.2025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28809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63891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1137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0325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82880" y="182880"/>
            <a:ext cx="8778240" cy="649224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7250" y="609600"/>
            <a:ext cx="740664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1" y="2057400"/>
            <a:ext cx="7404653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7247" y="6223829"/>
            <a:ext cx="174680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1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61861" y="6223829"/>
            <a:ext cx="35383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7148" y="6223829"/>
            <a:ext cx="12796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0287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5" r:id="rId1"/>
    <p:sldLayoutId id="2147483836" r:id="rId2"/>
    <p:sldLayoutId id="2147483837" r:id="rId3"/>
    <p:sldLayoutId id="2147483838" r:id="rId4"/>
    <p:sldLayoutId id="2147483839" r:id="rId5"/>
    <p:sldLayoutId id="2147483840" r:id="rId6"/>
    <p:sldLayoutId id="2147483841" r:id="rId7"/>
    <p:sldLayoutId id="2147483842" r:id="rId8"/>
    <p:sldLayoutId id="2147483843" r:id="rId9"/>
    <p:sldLayoutId id="2147483844" r:id="rId10"/>
    <p:sldLayoutId id="214748384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71450" indent="-137160" algn="l" defTabSz="6858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34290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54864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75438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92012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1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3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15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17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575048" y="1605574"/>
            <a:ext cx="8568952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Анализ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работы по вопросам формирования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 оценки функциональной грамотности обучающихся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16632"/>
            <a:ext cx="8424936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800" b="1" i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800" b="1" i="1" dirty="0">
              <a:solidFill>
                <a:schemeClr val="tx2">
                  <a:lumMod val="75000"/>
                </a:schemeClr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4400" b="1" i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Направления</a:t>
            </a:r>
            <a:endParaRPr lang="ru-RU" sz="4400" i="1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организационно-управленческая 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педагогами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обучающимися</a:t>
            </a:r>
            <a:endParaRPr lang="ru-RU" sz="4400" i="1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1987415938"/>
              </p:ext>
            </p:extLst>
          </p:nvPr>
        </p:nvGraphicFramePr>
        <p:xfrm>
          <a:off x="547639" y="1124744"/>
          <a:ext cx="7984801" cy="4248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1901018"/>
            <a:ext cx="8136904" cy="3648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680">
              <a:lnSpc>
                <a:spcPct val="107000"/>
              </a:lnSpc>
              <a:spcAft>
                <a:spcPts val="0"/>
              </a:spcAft>
            </a:pPr>
            <a:r>
              <a:rPr lang="ru-RU" sz="2400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Предложения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indent="360680"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indent="360680">
              <a:lnSpc>
                <a:spcPct val="107000"/>
              </a:lnSpc>
              <a:spcAft>
                <a:spcPts val="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1. В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2025-2026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уч.году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продолжить работу по формированию у обучающихся функциональной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грамотности.</a:t>
            </a:r>
            <a:endParaRPr lang="ru-RU" sz="24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360680">
              <a:lnSpc>
                <a:spcPct val="107000"/>
              </a:lnSpc>
              <a:spcAft>
                <a:spcPts val="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2. Внести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в график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проведение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диагностических работ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по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проверке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сформированности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функциональной грамотности: глобальные компетенции, креативное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мышление.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Базис">
  <a:themeElements>
    <a:clrScheme name="Базис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Базис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242</TotalTime>
  <Words>24</Words>
  <Application>Microsoft Office PowerPoint</Application>
  <PresentationFormat>Экран (4:3)</PresentationFormat>
  <Paragraphs>14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4</vt:i4>
      </vt:variant>
    </vt:vector>
  </HeadingPairs>
  <TitlesOfParts>
    <vt:vector size="11" baseType="lpstr">
      <vt:lpstr>Arial</vt:lpstr>
      <vt:lpstr>Calibri</vt:lpstr>
      <vt:lpstr>Calibri Light</vt:lpstr>
      <vt:lpstr>Corbel</vt:lpstr>
      <vt:lpstr>Times New Roman</vt:lpstr>
      <vt:lpstr>1_Тема Office</vt:lpstr>
      <vt:lpstr>1_Базис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Тема: «Формирование функциональной грамотности обучающихся как условие повышения качества образовательных результатов» </dc:title>
  <dc:creator>пк</dc:creator>
  <cp:lastModifiedBy>Shool</cp:lastModifiedBy>
  <cp:revision>58</cp:revision>
  <dcterms:created xsi:type="dcterms:W3CDTF">2022-12-16T07:53:53Z</dcterms:created>
  <dcterms:modified xsi:type="dcterms:W3CDTF">2025-08-25T04:06:23Z</dcterms:modified>
</cp:coreProperties>
</file>