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4630400" cy="8229600"/>
  <p:notesSz cx="8229600" cy="14630400"/>
  <p:embeddedFontLst>
    <p:embeddedFont>
      <p:font typeface="DM Sans Semi Bold" pitchFamily="34" charset="0"/>
      <p:regular r:id="rId22"/>
    </p:embeddedFont>
    <p:embeddedFont>
      <p:font typeface="DM Sans Semi Bold" pitchFamily="34" charset="-122"/>
      <p:regular r:id="rId23"/>
    </p:embeddedFont>
    <p:embeddedFont>
      <p:font typeface="DM Sans Semi Bold" pitchFamily="34" charset="-120"/>
      <p:regular r:id="rId24"/>
    </p:embeddedFont>
    <p:embeddedFont>
      <p:font typeface="DM Sans" pitchFamily="34" charset="0"/>
      <p:regular r:id="rId25"/>
    </p:embeddedFont>
    <p:embeddedFont>
      <p:font typeface="DM Sans" pitchFamily="34" charset="-122"/>
      <p:regular r:id="rId26"/>
    </p:embeddedFont>
    <p:embeddedFont>
      <p:font typeface="DM Sans" pitchFamily="34" charset="-120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5" d="100"/>
          <a:sy n="65" d="100"/>
        </p:scale>
        <p:origin x="2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font" Target="fonts/font10.fntdata"/><Relationship Id="rId30" Type="http://schemas.openxmlformats.org/officeDocument/2006/relationships/font" Target="fonts/font9.fntdata"/><Relationship Id="rId3" Type="http://schemas.openxmlformats.org/officeDocument/2006/relationships/slide" Target="slides/slide1.xml"/><Relationship Id="rId29" Type="http://schemas.openxmlformats.org/officeDocument/2006/relationships/font" Target="fonts/font8.fntdata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82234"/>
            <a:ext cx="7556421" cy="35438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Снижение бюрократической нагрузки в образовательной организации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162203" y="4258601"/>
            <a:ext cx="75564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Реализация мероприятий согласно Приказу Минпросвещения №779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89" y="5044677"/>
            <a:ext cx="75564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Выступление перед педагогическим коллективом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815947" y="627698"/>
            <a:ext cx="11020663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445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Важные изменения в законодательстве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299960" y="1790105"/>
            <a:ext cx="30480" cy="4426268"/>
          </a:xfrm>
          <a:prstGeom prst="roundRect">
            <a:avLst>
              <a:gd name="adj" fmla="val 669768"/>
            </a:avLst>
          </a:prstGeom>
          <a:solidFill>
            <a:srgbClr val="E5B2B7"/>
          </a:solidFill>
        </p:spPr>
      </p:sp>
      <p:sp>
        <p:nvSpPr>
          <p:cNvPr id="4" name="Shape 2"/>
          <p:cNvSpPr/>
          <p:nvPr/>
        </p:nvSpPr>
        <p:spPr>
          <a:xfrm>
            <a:off x="7539871" y="2030016"/>
            <a:ext cx="680442" cy="30480"/>
          </a:xfrm>
          <a:prstGeom prst="roundRect">
            <a:avLst>
              <a:gd name="adj" fmla="val 669768"/>
            </a:avLst>
          </a:prstGeom>
          <a:solidFill>
            <a:srgbClr val="E5B2B7"/>
          </a:solidFill>
        </p:spPr>
      </p:sp>
      <p:sp>
        <p:nvSpPr>
          <p:cNvPr id="5" name="Shape 3"/>
          <p:cNvSpPr/>
          <p:nvPr/>
        </p:nvSpPr>
        <p:spPr>
          <a:xfrm>
            <a:off x="7060049" y="1790105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FFCCD1"/>
          </a:solidFill>
          <a:ln w="7620">
            <a:solidFill>
              <a:srgbClr val="E5B2B7"/>
            </a:solidFill>
            <a:prstDash val="solid"/>
          </a:ln>
          <a:effectLst>
            <a:outerShdw dist="2032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7145119" y="1832610"/>
            <a:ext cx="340162" cy="4252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650"/>
              </a:lnSpc>
              <a:buNone/>
            </a:pPr>
            <a:r>
              <a:rPr lang="en-US" sz="26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5"/>
          <p:cNvSpPr/>
          <p:nvPr/>
        </p:nvSpPr>
        <p:spPr>
          <a:xfrm>
            <a:off x="8449270" y="1867972"/>
            <a:ext cx="4190881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Федеральный закон №273-ФЗ</a:t>
            </a:r>
            <a:endParaRPr lang="en-US" sz="2200" dirty="0"/>
          </a:p>
        </p:txBody>
      </p:sp>
      <p:sp>
        <p:nvSpPr>
          <p:cNvPr id="9" name="Shape 7"/>
          <p:cNvSpPr/>
          <p:nvPr/>
        </p:nvSpPr>
        <p:spPr>
          <a:xfrm>
            <a:off x="6410087" y="3390900"/>
            <a:ext cx="680442" cy="30480"/>
          </a:xfrm>
          <a:prstGeom prst="roundRect">
            <a:avLst>
              <a:gd name="adj" fmla="val 669768"/>
            </a:avLst>
          </a:prstGeom>
          <a:solidFill>
            <a:srgbClr val="E5B2B7"/>
          </a:solidFill>
        </p:spPr>
      </p:sp>
      <p:sp>
        <p:nvSpPr>
          <p:cNvPr id="10" name="Shape 8"/>
          <p:cNvSpPr/>
          <p:nvPr/>
        </p:nvSpPr>
        <p:spPr>
          <a:xfrm>
            <a:off x="7060049" y="3150989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FFCCD1"/>
          </a:solidFill>
          <a:ln w="7620">
            <a:solidFill>
              <a:srgbClr val="E5B2B7"/>
            </a:solidFill>
            <a:prstDash val="solid"/>
          </a:ln>
          <a:effectLst>
            <a:outerShdw dist="2032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7145119" y="3193494"/>
            <a:ext cx="340162" cy="4252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650"/>
              </a:lnSpc>
              <a:buNone/>
            </a:pPr>
            <a:r>
              <a:rPr lang="en-US" sz="26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10"/>
          <p:cNvSpPr/>
          <p:nvPr/>
        </p:nvSpPr>
        <p:spPr>
          <a:xfrm>
            <a:off x="2467808" y="3228856"/>
            <a:ext cx="3713321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Приказ №582 от 21.07.2022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793790" y="3719274"/>
            <a:ext cx="5387340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Утверждение перечня обязательных документов </a:t>
            </a:r>
            <a:r>
              <a:rPr lang="en-US" sz="1750" dirty="0" err="1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педагогических</a:t>
            </a:r>
            <a:r>
              <a:rPr lang="en-US" sz="17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750" dirty="0" err="1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работников</a:t>
            </a:r>
            <a:endParaRPr lang="en-US" sz="1750" dirty="0"/>
          </a:p>
        </p:txBody>
      </p:sp>
      <p:sp>
        <p:nvSpPr>
          <p:cNvPr id="14" name="Shape 12"/>
          <p:cNvSpPr/>
          <p:nvPr/>
        </p:nvSpPr>
        <p:spPr>
          <a:xfrm>
            <a:off x="7539871" y="4563904"/>
            <a:ext cx="680442" cy="30480"/>
          </a:xfrm>
          <a:prstGeom prst="roundRect">
            <a:avLst>
              <a:gd name="adj" fmla="val 669768"/>
            </a:avLst>
          </a:prstGeom>
          <a:solidFill>
            <a:srgbClr val="E5B2B7"/>
          </a:solidFill>
        </p:spPr>
      </p:sp>
      <p:sp>
        <p:nvSpPr>
          <p:cNvPr id="15" name="Shape 13"/>
          <p:cNvSpPr/>
          <p:nvPr/>
        </p:nvSpPr>
        <p:spPr>
          <a:xfrm>
            <a:off x="7060049" y="4323993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FFCCD1"/>
          </a:solidFill>
          <a:ln w="7620">
            <a:solidFill>
              <a:srgbClr val="E5B2B7"/>
            </a:solidFill>
            <a:prstDash val="solid"/>
          </a:ln>
          <a:effectLst>
            <a:outerShdw dist="2032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16" name="Text 14"/>
          <p:cNvSpPr/>
          <p:nvPr/>
        </p:nvSpPr>
        <p:spPr>
          <a:xfrm>
            <a:off x="7145119" y="4366498"/>
            <a:ext cx="340162" cy="4252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650"/>
              </a:lnSpc>
              <a:buNone/>
            </a:pPr>
            <a:r>
              <a:rPr lang="en-US" sz="26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3</a:t>
            </a:r>
            <a:endParaRPr lang="en-US" sz="2650" dirty="0"/>
          </a:p>
        </p:txBody>
      </p:sp>
      <p:sp>
        <p:nvSpPr>
          <p:cNvPr id="17" name="Text 15"/>
          <p:cNvSpPr/>
          <p:nvPr/>
        </p:nvSpPr>
        <p:spPr>
          <a:xfrm>
            <a:off x="8449270" y="4401860"/>
            <a:ext cx="3668554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Приказ №779 от 06.11.2024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8449270" y="4892278"/>
            <a:ext cx="5387340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Конкретизация мер по снижению бюрократической нагрузки на учителей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793790" y="6584904"/>
            <a:ext cx="13042821" cy="35957"/>
          </a:xfrm>
          <a:prstGeom prst="rect">
            <a:avLst/>
          </a:prstGeom>
          <a:solidFill>
            <a:srgbClr val="4A4A4A">
              <a:alpha val="50000"/>
            </a:srgbClr>
          </a:solidFill>
        </p:spPr>
      </p:sp>
      <p:sp>
        <p:nvSpPr>
          <p:cNvPr id="20" name="Text 18"/>
          <p:cNvSpPr/>
          <p:nvPr/>
        </p:nvSpPr>
        <p:spPr>
          <a:xfrm>
            <a:off x="793790" y="6875978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Последовательное развитие законодательной базы создаёт прочную основу для системных изменений в работе образовательных организаций.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510076"/>
            <a:ext cx="75564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Разделение функций — путь к эффективности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267795"/>
            <a:ext cx="7556421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Успешное внедрение мер по снижению бюрократии возможно только при чётком распределении обязанностей между педагогами и административным персоналом. Командная работа и взаимная поддержка — основа эффективных изменений.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773799" y="1659850"/>
            <a:ext cx="579953" cy="211812"/>
          </a:xfrm>
          <a:prstGeom prst="roundRect">
            <a:avLst>
              <a:gd name="adj" fmla="val 44746"/>
            </a:avLst>
          </a:prstGeom>
          <a:solidFill>
            <a:srgbClr val="FFCCD1"/>
          </a:solidFill>
        </p:spPr>
      </p:sp>
      <p:sp>
        <p:nvSpPr>
          <p:cNvPr id="3" name="Text 1"/>
          <p:cNvSpPr/>
          <p:nvPr/>
        </p:nvSpPr>
        <p:spPr>
          <a:xfrm>
            <a:off x="2852738" y="1699260"/>
            <a:ext cx="422077" cy="13299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8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ГЛАВА 5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2773799" y="1902143"/>
            <a:ext cx="7570589" cy="4113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Как педагоги могут участвовать в реализации?</a:t>
            </a:r>
            <a:endParaRPr lang="en-US" sz="2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73799" y="3840718"/>
            <a:ext cx="5791438" cy="1316355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8893850" y="2513886"/>
            <a:ext cx="296108" cy="296108"/>
          </a:xfrm>
          <a:prstGeom prst="roundRect">
            <a:avLst>
              <a:gd name="adj" fmla="val 40010"/>
            </a:avLst>
          </a:prstGeom>
          <a:solidFill>
            <a:srgbClr val="FFCCD1"/>
          </a:solidFill>
          <a:ln w="7620">
            <a:solidFill>
              <a:srgbClr val="E5B2B7"/>
            </a:solidFill>
            <a:prstDash val="solid"/>
          </a:ln>
          <a:effectLst>
            <a:outerShdw dist="1143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7" name="Text 4"/>
          <p:cNvSpPr/>
          <p:nvPr/>
        </p:nvSpPr>
        <p:spPr>
          <a:xfrm>
            <a:off x="9266277" y="2559129"/>
            <a:ext cx="2597825" cy="41124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Использовать цифровые инструменты</a:t>
            </a:r>
            <a:endParaRPr lang="en-US" sz="1250" dirty="0"/>
          </a:p>
        </p:txBody>
      </p:sp>
      <p:sp>
        <p:nvSpPr>
          <p:cNvPr id="8" name="Text 5"/>
          <p:cNvSpPr/>
          <p:nvPr/>
        </p:nvSpPr>
        <p:spPr>
          <a:xfrm>
            <a:off x="9266277" y="3046690"/>
            <a:ext cx="2597825" cy="4993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Активно применять электронные сервисы и образовательные платформы в повседневной работе</a:t>
            </a:r>
            <a:endParaRPr lang="en-US" sz="1000" dirty="0"/>
          </a:p>
        </p:txBody>
      </p:sp>
      <p:sp>
        <p:nvSpPr>
          <p:cNvPr id="9" name="Shape 6"/>
          <p:cNvSpPr/>
          <p:nvPr/>
        </p:nvSpPr>
        <p:spPr>
          <a:xfrm>
            <a:off x="8893850" y="3698796"/>
            <a:ext cx="296108" cy="296108"/>
          </a:xfrm>
          <a:prstGeom prst="roundRect">
            <a:avLst>
              <a:gd name="adj" fmla="val 40010"/>
            </a:avLst>
          </a:prstGeom>
          <a:solidFill>
            <a:srgbClr val="FFCCD1"/>
          </a:solidFill>
          <a:ln w="7620">
            <a:solidFill>
              <a:srgbClr val="E5B2B7"/>
            </a:solidFill>
            <a:prstDash val="solid"/>
          </a:ln>
          <a:effectLst>
            <a:outerShdw dist="1143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10" name="Text 7"/>
          <p:cNvSpPr/>
          <p:nvPr/>
        </p:nvSpPr>
        <p:spPr>
          <a:xfrm>
            <a:off x="9266277" y="3744039"/>
            <a:ext cx="1866305" cy="2056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Предлагать улучшения</a:t>
            </a:r>
            <a:endParaRPr lang="en-US" sz="1250" dirty="0"/>
          </a:p>
        </p:txBody>
      </p:sp>
      <p:sp>
        <p:nvSpPr>
          <p:cNvPr id="11" name="Text 8"/>
          <p:cNvSpPr/>
          <p:nvPr/>
        </p:nvSpPr>
        <p:spPr>
          <a:xfrm>
            <a:off x="9266277" y="4025979"/>
            <a:ext cx="2597825" cy="4993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Выдвигать конструктивные идеи по оптимизации документооборота и рабочих процессов</a:t>
            </a:r>
            <a:endParaRPr lang="en-US" sz="1000" dirty="0"/>
          </a:p>
        </p:txBody>
      </p:sp>
      <p:sp>
        <p:nvSpPr>
          <p:cNvPr id="12" name="Shape 9"/>
          <p:cNvSpPr/>
          <p:nvPr/>
        </p:nvSpPr>
        <p:spPr>
          <a:xfrm>
            <a:off x="8893850" y="4678085"/>
            <a:ext cx="296108" cy="296108"/>
          </a:xfrm>
          <a:prstGeom prst="roundRect">
            <a:avLst>
              <a:gd name="adj" fmla="val 40010"/>
            </a:avLst>
          </a:prstGeom>
          <a:solidFill>
            <a:srgbClr val="FFCCD1"/>
          </a:solidFill>
          <a:ln w="7620">
            <a:solidFill>
              <a:srgbClr val="E5B2B7"/>
            </a:solidFill>
            <a:prstDash val="solid"/>
          </a:ln>
          <a:effectLst>
            <a:outerShdw dist="1143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13" name="Text 10"/>
          <p:cNvSpPr/>
          <p:nvPr/>
        </p:nvSpPr>
        <p:spPr>
          <a:xfrm>
            <a:off x="9266277" y="4723328"/>
            <a:ext cx="2139434" cy="2056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Делегировать эффективно</a:t>
            </a:r>
            <a:endParaRPr lang="en-US" sz="1250" dirty="0"/>
          </a:p>
        </p:txBody>
      </p:sp>
      <p:sp>
        <p:nvSpPr>
          <p:cNvPr id="14" name="Text 11"/>
          <p:cNvSpPr/>
          <p:nvPr/>
        </p:nvSpPr>
        <p:spPr>
          <a:xfrm>
            <a:off x="9266277" y="5005268"/>
            <a:ext cx="2597825" cy="4993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Передавать административные задачи специалистам, где это возможно и целесообразно</a:t>
            </a:r>
            <a:endParaRPr lang="en-US" sz="1000" dirty="0"/>
          </a:p>
        </p:txBody>
      </p:sp>
      <p:sp>
        <p:nvSpPr>
          <p:cNvPr id="15" name="Shape 12"/>
          <p:cNvSpPr/>
          <p:nvPr/>
        </p:nvSpPr>
        <p:spPr>
          <a:xfrm>
            <a:off x="8893850" y="5657374"/>
            <a:ext cx="296108" cy="296108"/>
          </a:xfrm>
          <a:prstGeom prst="roundRect">
            <a:avLst>
              <a:gd name="adj" fmla="val 40010"/>
            </a:avLst>
          </a:prstGeom>
          <a:solidFill>
            <a:srgbClr val="FFCCD1"/>
          </a:solidFill>
          <a:ln w="7620">
            <a:solidFill>
              <a:srgbClr val="E5B2B7"/>
            </a:solidFill>
            <a:prstDash val="solid"/>
          </a:ln>
          <a:effectLst>
            <a:outerShdw dist="1143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16" name="Text 13"/>
          <p:cNvSpPr/>
          <p:nvPr/>
        </p:nvSpPr>
        <p:spPr>
          <a:xfrm>
            <a:off x="9266277" y="5702618"/>
            <a:ext cx="1873806" cy="2056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Давать обратную связь</a:t>
            </a:r>
            <a:endParaRPr lang="en-US" sz="1250" dirty="0"/>
          </a:p>
        </p:txBody>
      </p:sp>
      <p:sp>
        <p:nvSpPr>
          <p:cNvPr id="17" name="Text 14"/>
          <p:cNvSpPr/>
          <p:nvPr/>
        </p:nvSpPr>
        <p:spPr>
          <a:xfrm>
            <a:off x="9266277" y="5984558"/>
            <a:ext cx="2597825" cy="4993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Участвовать в опросах и делиться мнением для совершенствования системы</a:t>
            </a:r>
            <a:endParaRPr lang="en-US" sz="1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23831"/>
            <a:ext cx="8797409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Примеры успешных инициатив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286238"/>
            <a:ext cx="1480185" cy="91475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557463" y="2286238"/>
            <a:ext cx="2394942" cy="10629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Школа</a:t>
            </a:r>
            <a:r>
              <a:rPr lang="en-US" sz="22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</a:t>
            </a:r>
            <a:r>
              <a:rPr lang="ru-RU" sz="22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…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2557463" y="3485317"/>
            <a:ext cx="2394942" cy="25403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Снижение объёма бумажной работы на </a:t>
            </a:r>
            <a:r>
              <a:rPr lang="en-US" sz="1750" b="1" dirty="0">
                <a:solidFill>
                  <a:srgbClr val="FF2E4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35% за год</a:t>
            </a:r>
            <a:r>
              <a:rPr lang="en-US" sz="17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благодаря комплексному подходу к оптимизации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2286238"/>
            <a:ext cx="1480185" cy="91475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999565" y="2286238"/>
            <a:ext cx="2394942" cy="14173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Электронные планы воспитательной работы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999565" y="3839647"/>
            <a:ext cx="2394942" cy="32661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Внедрение цифровых форм планирования упростило работу классных руководителей и повысило доступность информации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2286238"/>
            <a:ext cx="1480185" cy="91475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1441668" y="2286238"/>
            <a:ext cx="2394942" cy="708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QR-коды для обратной связи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1441668" y="3130987"/>
            <a:ext cx="2394942" cy="25403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Использование современных технологий для быстрого взаимодействия с родителями и сбора мнений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2112" y="1188720"/>
            <a:ext cx="7549277" cy="6269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Заключение: Взгляд в будущее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702112" y="2081808"/>
            <a:ext cx="3781187" cy="2076450"/>
          </a:xfrm>
          <a:prstGeom prst="roundRect">
            <a:avLst>
              <a:gd name="adj" fmla="val 8696"/>
            </a:avLst>
          </a:prstGeom>
          <a:solidFill>
            <a:srgbClr val="FFFFFF"/>
          </a:solidFill>
          <a:ln w="22860">
            <a:solidFill>
              <a:srgbClr val="E5B2B7"/>
            </a:solidFill>
            <a:prstDash val="solid"/>
          </a:ln>
          <a:effectLst>
            <a:outerShdw dist="1778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5" name="Text 2"/>
          <p:cNvSpPr/>
          <p:nvPr/>
        </p:nvSpPr>
        <p:spPr>
          <a:xfrm>
            <a:off x="925592" y="2305288"/>
            <a:ext cx="2507813" cy="31337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Ключ к качеству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25592" y="2725102"/>
            <a:ext cx="3334226" cy="12096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Снижение бюрократии напрямую влияет на повышение качества образовательного процесса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4660702" y="2081808"/>
            <a:ext cx="3781187" cy="2076450"/>
          </a:xfrm>
          <a:prstGeom prst="roundRect">
            <a:avLst>
              <a:gd name="adj" fmla="val 8696"/>
            </a:avLst>
          </a:prstGeom>
          <a:solidFill>
            <a:srgbClr val="FFFFFF"/>
          </a:solidFill>
          <a:ln w="22860">
            <a:solidFill>
              <a:srgbClr val="E5B2B7"/>
            </a:solidFill>
            <a:prstDash val="solid"/>
          </a:ln>
          <a:effectLst>
            <a:outerShdw dist="1778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8" name="Text 5"/>
          <p:cNvSpPr/>
          <p:nvPr/>
        </p:nvSpPr>
        <p:spPr>
          <a:xfrm>
            <a:off x="4884182" y="2305288"/>
            <a:ext cx="3320772" cy="31337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Инструмент освобождения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4884182" y="2725102"/>
            <a:ext cx="3334226" cy="90725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Приказ №779 даёт реальные механизмы для высвобождения времени педагогов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702112" y="4335661"/>
            <a:ext cx="7739777" cy="1471612"/>
          </a:xfrm>
          <a:prstGeom prst="roundRect">
            <a:avLst>
              <a:gd name="adj" fmla="val 12270"/>
            </a:avLst>
          </a:prstGeom>
          <a:solidFill>
            <a:srgbClr val="FFFFFF"/>
          </a:solidFill>
          <a:ln w="22860">
            <a:solidFill>
              <a:srgbClr val="E5B2B7"/>
            </a:solidFill>
            <a:prstDash val="solid"/>
          </a:ln>
          <a:effectLst>
            <a:outerShdw dist="1778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11" name="Text 8"/>
          <p:cNvSpPr/>
          <p:nvPr/>
        </p:nvSpPr>
        <p:spPr>
          <a:xfrm>
            <a:off x="925592" y="4559141"/>
            <a:ext cx="2507813" cy="31337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Совместная работа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925592" y="4978956"/>
            <a:ext cx="7292816" cy="6048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Успех возможен только при объединении усилий коллектива и администрации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702112" y="6107106"/>
            <a:ext cx="7739777" cy="32623"/>
          </a:xfrm>
          <a:prstGeom prst="rect">
            <a:avLst/>
          </a:prstGeom>
          <a:solidFill>
            <a:srgbClr val="4A4A4A">
              <a:alpha val="50000"/>
            </a:srgbClr>
          </a:solidFill>
        </p:spPr>
      </p:sp>
      <p:sp>
        <p:nvSpPr>
          <p:cNvPr id="14" name="Text 11"/>
          <p:cNvSpPr/>
          <p:nvPr/>
        </p:nvSpPr>
        <p:spPr>
          <a:xfrm>
            <a:off x="1002983" y="6538793"/>
            <a:ext cx="7438906" cy="3024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Время учить, а не заполнять бумаги!</a:t>
            </a:r>
            <a:endParaRPr lang="en-US" sz="1550" dirty="0"/>
          </a:p>
        </p:txBody>
      </p:sp>
      <p:sp>
        <p:nvSpPr>
          <p:cNvPr id="15" name="Shape 12"/>
          <p:cNvSpPr/>
          <p:nvPr/>
        </p:nvSpPr>
        <p:spPr>
          <a:xfrm>
            <a:off x="702112" y="6339245"/>
            <a:ext cx="22860" cy="701516"/>
          </a:xfrm>
          <a:prstGeom prst="rect">
            <a:avLst/>
          </a:prstGeom>
          <a:solidFill>
            <a:srgbClr val="FFC7CD"/>
          </a:solid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36871"/>
            <a:ext cx="6178153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Спасибо за внимание!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85812"/>
            <a:ext cx="8865037" cy="97821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Вопросы и обсуждение</a:t>
            </a:r>
            <a:endParaRPr lang="en-US" sz="6150" dirty="0"/>
          </a:p>
        </p:txBody>
      </p:sp>
      <p:sp>
        <p:nvSpPr>
          <p:cNvPr id="4" name="Shape 2"/>
          <p:cNvSpPr/>
          <p:nvPr/>
        </p:nvSpPr>
        <p:spPr>
          <a:xfrm>
            <a:off x="793790" y="4117571"/>
            <a:ext cx="13042821" cy="35957"/>
          </a:xfrm>
          <a:prstGeom prst="rect">
            <a:avLst/>
          </a:prstGeom>
          <a:solidFill>
            <a:srgbClr val="4A4A4A">
              <a:alpha val="50000"/>
            </a:srgbClr>
          </a:solidFill>
        </p:spPr>
      </p:sp>
      <p:sp>
        <p:nvSpPr>
          <p:cNvPr id="5" name="Shape 3"/>
          <p:cNvSpPr/>
          <p:nvPr/>
        </p:nvSpPr>
        <p:spPr>
          <a:xfrm>
            <a:off x="793790" y="4408646"/>
            <a:ext cx="6407944" cy="2184083"/>
          </a:xfrm>
          <a:prstGeom prst="roundRect">
            <a:avLst>
              <a:gd name="adj" fmla="val 9347"/>
            </a:avLst>
          </a:prstGeom>
          <a:solidFill>
            <a:srgbClr val="FFCCD1"/>
          </a:solidFill>
          <a:ln w="7620">
            <a:solidFill>
              <a:srgbClr val="E5B2B7"/>
            </a:solidFill>
            <a:prstDash val="solid"/>
          </a:ln>
          <a:effectLst>
            <a:outerShdw dist="2032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1028224" y="4643080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Горячая линия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028224" y="5133499"/>
            <a:ext cx="593907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8 (496) 547-03-38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1028224" y="5632490"/>
            <a:ext cx="5939076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Консультации по вопросам документации и внедрения мер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428548" y="4408646"/>
            <a:ext cx="6408063" cy="2184083"/>
          </a:xfrm>
          <a:prstGeom prst="roundRect">
            <a:avLst>
              <a:gd name="adj" fmla="val 9347"/>
            </a:avLst>
          </a:prstGeom>
          <a:solidFill>
            <a:srgbClr val="FFCCD1"/>
          </a:solidFill>
          <a:ln w="7620">
            <a:solidFill>
              <a:srgbClr val="E5B2B7"/>
            </a:solidFill>
            <a:prstDash val="solid"/>
          </a:ln>
          <a:effectLst>
            <a:outerShdw dist="2032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7662982" y="4643080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Приказ №779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662982" y="5133499"/>
            <a:ext cx="5939195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Полный текст документа доступен по ссылке: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662982" y="5632490"/>
            <a:ext cx="5939195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u="sng" dirty="0">
                <a:solidFill>
                  <a:srgbClr val="9C546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…..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48445" y="1128474"/>
            <a:ext cx="660321" cy="267295"/>
          </a:xfrm>
          <a:prstGeom prst="roundRect">
            <a:avLst>
              <a:gd name="adj" fmla="val 42683"/>
            </a:avLst>
          </a:prstGeom>
          <a:solidFill>
            <a:srgbClr val="FFCCD1"/>
          </a:solidFill>
        </p:spPr>
      </p:sp>
      <p:sp>
        <p:nvSpPr>
          <p:cNvPr id="3" name="Text 1"/>
          <p:cNvSpPr/>
          <p:nvPr/>
        </p:nvSpPr>
        <p:spPr>
          <a:xfrm>
            <a:off x="1943457" y="1175980"/>
            <a:ext cx="470297" cy="1722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ГЛАВА 1</a:t>
            </a:r>
            <a:endParaRPr lang="en-US" sz="950" dirty="0"/>
          </a:p>
        </p:txBody>
      </p:sp>
      <p:sp>
        <p:nvSpPr>
          <p:cNvPr id="4" name="Text 2"/>
          <p:cNvSpPr/>
          <p:nvPr/>
        </p:nvSpPr>
        <p:spPr>
          <a:xfrm>
            <a:off x="1848445" y="1439942"/>
            <a:ext cx="7537966" cy="49506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Почему снижение бюрократии важно?</a:t>
            </a:r>
            <a:endParaRPr lang="en-US" sz="31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8445" y="2625685"/>
            <a:ext cx="6971467" cy="3950494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9214009" y="2225397"/>
            <a:ext cx="3575447" cy="1581745"/>
          </a:xfrm>
          <a:prstGeom prst="roundRect">
            <a:avLst>
              <a:gd name="adj" fmla="val 6937"/>
            </a:avLst>
          </a:prstGeom>
          <a:solidFill>
            <a:srgbClr val="FFFFFF"/>
          </a:solidFill>
          <a:ln w="22860">
            <a:solidFill>
              <a:srgbClr val="E5B2B7"/>
            </a:solidFill>
            <a:prstDash val="solid"/>
          </a:ln>
          <a:effectLst>
            <a:outerShdw dist="1397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149" y="2225397"/>
            <a:ext cx="91440" cy="158174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463802" y="2406610"/>
            <a:ext cx="2022038" cy="24765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Время </a:t>
            </a:r>
            <a:r>
              <a:rPr lang="en-US" sz="1550" dirty="0" err="1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на</a:t>
            </a:r>
            <a:r>
              <a:rPr lang="en-US" sz="15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</a:t>
            </a:r>
            <a:r>
              <a:rPr lang="ru-RU" sz="15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преподавание</a:t>
            </a:r>
            <a:endParaRPr lang="en-US" sz="1550" dirty="0"/>
          </a:p>
        </p:txBody>
      </p:sp>
      <p:sp>
        <p:nvSpPr>
          <p:cNvPr id="9" name="Text 5"/>
          <p:cNvSpPr/>
          <p:nvPr/>
        </p:nvSpPr>
        <p:spPr>
          <a:xfrm>
            <a:off x="9463802" y="2764869"/>
            <a:ext cx="3144441" cy="8610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Бюрократическая нагрузка снижает время на непосредственную работу с учениками и качественную подготовку к урокам</a:t>
            </a:r>
            <a:endParaRPr lang="en-US" sz="1200" dirty="0"/>
          </a:p>
        </p:txBody>
      </p:sp>
      <p:sp>
        <p:nvSpPr>
          <p:cNvPr id="10" name="Shape 6"/>
          <p:cNvSpPr/>
          <p:nvPr/>
        </p:nvSpPr>
        <p:spPr>
          <a:xfrm>
            <a:off x="9214009" y="3917752"/>
            <a:ext cx="3575447" cy="1581745"/>
          </a:xfrm>
          <a:prstGeom prst="roundRect">
            <a:avLst>
              <a:gd name="adj" fmla="val 6937"/>
            </a:avLst>
          </a:prstGeom>
          <a:solidFill>
            <a:srgbClr val="FFFFFF"/>
          </a:solidFill>
          <a:ln w="22860">
            <a:solidFill>
              <a:srgbClr val="E5B2B7"/>
            </a:solidFill>
            <a:prstDash val="solid"/>
          </a:ln>
          <a:effectLst>
            <a:outerShdw dist="1397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149" y="3917752"/>
            <a:ext cx="91440" cy="158174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463802" y="4098965"/>
            <a:ext cx="1980605" cy="24765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40% времени</a:t>
            </a:r>
            <a:endParaRPr lang="en-US" sz="1550" dirty="0"/>
          </a:p>
        </p:txBody>
      </p:sp>
      <p:sp>
        <p:nvSpPr>
          <p:cNvPr id="13" name="Text 8"/>
          <p:cNvSpPr/>
          <p:nvPr/>
        </p:nvSpPr>
        <p:spPr>
          <a:xfrm>
            <a:off x="9463802" y="4457224"/>
            <a:ext cx="3144441" cy="8610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Учителя тратят до 40% рабочего времени на заполнение отчётов и ведение документации вместо обучения</a:t>
            </a:r>
            <a:endParaRPr lang="en-US" sz="1200" dirty="0"/>
          </a:p>
        </p:txBody>
      </p:sp>
      <p:sp>
        <p:nvSpPr>
          <p:cNvPr id="14" name="Shape 9"/>
          <p:cNvSpPr/>
          <p:nvPr/>
        </p:nvSpPr>
        <p:spPr>
          <a:xfrm>
            <a:off x="9214009" y="5610106"/>
            <a:ext cx="3575447" cy="1366480"/>
          </a:xfrm>
          <a:prstGeom prst="roundRect">
            <a:avLst>
              <a:gd name="adj" fmla="val 8030"/>
            </a:avLst>
          </a:prstGeom>
          <a:solidFill>
            <a:srgbClr val="FFFFFF"/>
          </a:solidFill>
          <a:ln w="22860">
            <a:solidFill>
              <a:srgbClr val="E5B2B7"/>
            </a:solidFill>
            <a:prstDash val="solid"/>
          </a:ln>
          <a:effectLst>
            <a:outerShdw dist="1397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149" y="5610106"/>
            <a:ext cx="91440" cy="136648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9463802" y="5791319"/>
            <a:ext cx="1980605" cy="24765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Приказ №779</a:t>
            </a:r>
            <a:endParaRPr lang="en-US" sz="1550" dirty="0"/>
          </a:p>
        </p:txBody>
      </p:sp>
      <p:sp>
        <p:nvSpPr>
          <p:cNvPr id="17" name="Text 11"/>
          <p:cNvSpPr/>
          <p:nvPr/>
        </p:nvSpPr>
        <p:spPr>
          <a:xfrm>
            <a:off x="9463802" y="6149578"/>
            <a:ext cx="3144441" cy="6457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Направлен на системную оптимизацию и упрощение административной работы педагогов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60208"/>
            <a:ext cx="10059591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Масштаб проблемы: цифры и факты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35962"/>
            <a:ext cx="6379607" cy="74842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70%</a:t>
            </a:r>
            <a:endParaRPr lang="en-US" sz="5850" dirty="0"/>
          </a:p>
        </p:txBody>
      </p:sp>
      <p:sp>
        <p:nvSpPr>
          <p:cNvPr id="4" name="Text 2"/>
          <p:cNvSpPr/>
          <p:nvPr/>
        </p:nvSpPr>
        <p:spPr>
          <a:xfrm>
            <a:off x="2565916" y="3967758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Перегрузка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4458176"/>
            <a:ext cx="6379607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педагогов испытывают перегрузку бумажной работой по данным Минпросвещения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456884" y="2935962"/>
            <a:ext cx="6379726" cy="74842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30%</a:t>
            </a:r>
            <a:endParaRPr lang="en-US" sz="5850" dirty="0"/>
          </a:p>
        </p:txBody>
      </p:sp>
      <p:sp>
        <p:nvSpPr>
          <p:cNvPr id="7" name="Text 5"/>
          <p:cNvSpPr/>
          <p:nvPr/>
        </p:nvSpPr>
        <p:spPr>
          <a:xfrm>
            <a:off x="9116497" y="3967758"/>
            <a:ext cx="3060502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Снижение отчётности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456884" y="4458176"/>
            <a:ext cx="6379726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средняя школа №67 Екатеринбурга добилась после внедрения оптимизационных мер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93790" y="5552513"/>
            <a:ext cx="13042821" cy="35957"/>
          </a:xfrm>
          <a:prstGeom prst="rect">
            <a:avLst/>
          </a:prstGeom>
          <a:solidFill>
            <a:srgbClr val="4A4A4A">
              <a:alpha val="50000"/>
            </a:srgbClr>
          </a:solidFill>
        </p:spPr>
      </p:sp>
      <p:sp>
        <p:nvSpPr>
          <p:cNvPr id="10" name="Text 8"/>
          <p:cNvSpPr/>
          <p:nvPr/>
        </p:nvSpPr>
        <p:spPr>
          <a:xfrm>
            <a:off x="793790" y="5843588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Электронный документооборот значительно сокращает дублирование информации и минимизирует количество ошибок в отчётности. Реальные примеры показывают эффективность системного подхода.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047065" y="1456730"/>
            <a:ext cx="701516" cy="270986"/>
          </a:xfrm>
          <a:prstGeom prst="roundRect">
            <a:avLst>
              <a:gd name="adj" fmla="val 42569"/>
            </a:avLst>
          </a:prstGeom>
          <a:solidFill>
            <a:srgbClr val="FFCCD1"/>
          </a:solidFill>
        </p:spPr>
      </p:sp>
      <p:sp>
        <p:nvSpPr>
          <p:cNvPr id="4" name="Text 1"/>
          <p:cNvSpPr/>
          <p:nvPr/>
        </p:nvSpPr>
        <p:spPr>
          <a:xfrm>
            <a:off x="6143149" y="1504712"/>
            <a:ext cx="509349" cy="17502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ГЛАВА 2</a:t>
            </a:r>
            <a:endParaRPr lang="en-US" sz="1000" dirty="0"/>
          </a:p>
        </p:txBody>
      </p:sp>
      <p:sp>
        <p:nvSpPr>
          <p:cNvPr id="5" name="Text 2"/>
          <p:cNvSpPr/>
          <p:nvPr/>
        </p:nvSpPr>
        <p:spPr>
          <a:xfrm>
            <a:off x="6047065" y="1772960"/>
            <a:ext cx="8022669" cy="100131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5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Основные положения Приказа Минпросвещения №779</a:t>
            </a:r>
            <a:endParaRPr lang="en-US" sz="3150" dirty="0"/>
          </a:p>
        </p:txBody>
      </p:sp>
      <p:sp>
        <p:nvSpPr>
          <p:cNvPr id="6" name="Shape 3"/>
          <p:cNvSpPr/>
          <p:nvPr/>
        </p:nvSpPr>
        <p:spPr>
          <a:xfrm>
            <a:off x="6047065" y="2943939"/>
            <a:ext cx="8022669" cy="872371"/>
          </a:xfrm>
          <a:prstGeom prst="roundRect">
            <a:avLst>
              <a:gd name="adj" fmla="val 16529"/>
            </a:avLst>
          </a:prstGeom>
          <a:solidFill>
            <a:srgbClr val="FFCCD1"/>
          </a:solidFill>
          <a:ln w="7620">
            <a:solidFill>
              <a:srgbClr val="E5B2B7"/>
            </a:solidFill>
            <a:prstDash val="solid"/>
          </a:ln>
          <a:effectLst>
            <a:outerShdw dist="1397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7" name="Text 4"/>
          <p:cNvSpPr/>
          <p:nvPr/>
        </p:nvSpPr>
        <p:spPr>
          <a:xfrm>
            <a:off x="6214824" y="3111698"/>
            <a:ext cx="2475190" cy="25026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Утверждённый перечень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214824" y="3429833"/>
            <a:ext cx="7687151" cy="21871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Чёткий список обязательной документации для педагогов без избыточных требований</a:t>
            </a:r>
            <a:endParaRPr lang="en-US" sz="1250" dirty="0"/>
          </a:p>
        </p:txBody>
      </p:sp>
      <p:sp>
        <p:nvSpPr>
          <p:cNvPr id="9" name="Shape 6"/>
          <p:cNvSpPr/>
          <p:nvPr/>
        </p:nvSpPr>
        <p:spPr>
          <a:xfrm>
            <a:off x="6047065" y="3929420"/>
            <a:ext cx="8022669" cy="872371"/>
          </a:xfrm>
          <a:prstGeom prst="roundRect">
            <a:avLst>
              <a:gd name="adj" fmla="val 16529"/>
            </a:avLst>
          </a:prstGeom>
          <a:solidFill>
            <a:srgbClr val="FFCCD1"/>
          </a:solidFill>
          <a:ln w="7620">
            <a:solidFill>
              <a:srgbClr val="E5B2B7"/>
            </a:solidFill>
            <a:prstDash val="solid"/>
          </a:ln>
          <a:effectLst>
            <a:outerShdw dist="1397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10" name="Text 7"/>
          <p:cNvSpPr/>
          <p:nvPr/>
        </p:nvSpPr>
        <p:spPr>
          <a:xfrm>
            <a:off x="6214824" y="4097179"/>
            <a:ext cx="2002631" cy="25026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Нет дублированию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6214824" y="4415314"/>
            <a:ext cx="7687151" cy="21871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Исключено параллельное ведение бумажных и электронных отчётов одного содержания</a:t>
            </a:r>
            <a:endParaRPr lang="en-US" sz="1250" dirty="0"/>
          </a:p>
        </p:txBody>
      </p:sp>
      <p:sp>
        <p:nvSpPr>
          <p:cNvPr id="12" name="Shape 9"/>
          <p:cNvSpPr/>
          <p:nvPr/>
        </p:nvSpPr>
        <p:spPr>
          <a:xfrm>
            <a:off x="6047065" y="4914900"/>
            <a:ext cx="8022669" cy="872371"/>
          </a:xfrm>
          <a:prstGeom prst="roundRect">
            <a:avLst>
              <a:gd name="adj" fmla="val 16529"/>
            </a:avLst>
          </a:prstGeom>
          <a:solidFill>
            <a:srgbClr val="FFCCD1"/>
          </a:solidFill>
          <a:ln w="7620">
            <a:solidFill>
              <a:srgbClr val="E5B2B7"/>
            </a:solidFill>
            <a:prstDash val="solid"/>
          </a:ln>
          <a:effectLst>
            <a:outerShdw dist="1397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13" name="Text 10"/>
          <p:cNvSpPr/>
          <p:nvPr/>
        </p:nvSpPr>
        <p:spPr>
          <a:xfrm>
            <a:off x="6214824" y="5082659"/>
            <a:ext cx="2427208" cy="25026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Делегирование функций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6214824" y="5400794"/>
            <a:ext cx="7687151" cy="21871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Дополнительная документация передаётся административному персоналу школы</a:t>
            </a:r>
            <a:endParaRPr lang="en-US" sz="1250" dirty="0"/>
          </a:p>
        </p:txBody>
      </p:sp>
      <p:sp>
        <p:nvSpPr>
          <p:cNvPr id="15" name="Shape 12"/>
          <p:cNvSpPr/>
          <p:nvPr/>
        </p:nvSpPr>
        <p:spPr>
          <a:xfrm>
            <a:off x="6047065" y="5900380"/>
            <a:ext cx="8022669" cy="872371"/>
          </a:xfrm>
          <a:prstGeom prst="roundRect">
            <a:avLst>
              <a:gd name="adj" fmla="val 16529"/>
            </a:avLst>
          </a:prstGeom>
          <a:solidFill>
            <a:srgbClr val="FFCCD1"/>
          </a:solidFill>
          <a:ln w="7620">
            <a:solidFill>
              <a:srgbClr val="E5B2B7"/>
            </a:solidFill>
            <a:prstDash val="solid"/>
          </a:ln>
          <a:effectLst>
            <a:outerShdw dist="1397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16" name="Text 13"/>
          <p:cNvSpPr/>
          <p:nvPr/>
        </p:nvSpPr>
        <p:spPr>
          <a:xfrm>
            <a:off x="6214824" y="6068139"/>
            <a:ext cx="2160270" cy="25026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Защита от перегрузки</a:t>
            </a:r>
            <a:endParaRPr lang="en-US" sz="1550" dirty="0"/>
          </a:p>
        </p:txBody>
      </p:sp>
      <p:sp>
        <p:nvSpPr>
          <p:cNvPr id="17" name="Text 14"/>
          <p:cNvSpPr/>
          <p:nvPr/>
        </p:nvSpPr>
        <p:spPr>
          <a:xfrm>
            <a:off x="6214824" y="6386274"/>
            <a:ext cx="7687151" cy="21871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Учителя освобождаются от подготовки отчётов вне утверждённого перечня</a:t>
            </a:r>
            <a:endParaRPr lang="en-US" sz="12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39390" y="1459944"/>
            <a:ext cx="8339257" cy="41445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Перечень обязательных документов для педагогов</a:t>
            </a:r>
            <a:endParaRPr lang="en-US" sz="2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80479" y="2337792"/>
            <a:ext cx="5553075" cy="408467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255424" y="4769466"/>
            <a:ext cx="1668577" cy="20857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Рабочая программа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5261425" y="3589874"/>
            <a:ext cx="1379357" cy="41714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Журнал успеваемости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6878091" y="4650348"/>
            <a:ext cx="1245871" cy="41714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Журнал внеурочки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5380079" y="5265404"/>
            <a:ext cx="1171712" cy="62571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План воспитательной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3963642" y="2680499"/>
            <a:ext cx="1023394" cy="8342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Характеристика обучающегося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8905875" y="2077879"/>
            <a:ext cx="132517" cy="1657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4A4A4A"/>
                </a:solidFill>
                <a:latin typeface="DM Sans Light" pitchFamily="34" charset="0"/>
                <a:ea typeface="DM Sans Light" pitchFamily="34" charset="-122"/>
                <a:cs typeface="DM Sans Light" pitchFamily="34" charset="-120"/>
              </a:rPr>
              <a:t>01</a:t>
            </a:r>
            <a:endParaRPr lang="en-US" sz="10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5" y="2287905"/>
            <a:ext cx="2992636" cy="1524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8905875" y="2384584"/>
            <a:ext cx="1657826" cy="20716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Рабочая программа</a:t>
            </a:r>
            <a:endParaRPr lang="en-US" sz="1300" dirty="0"/>
          </a:p>
        </p:txBody>
      </p:sp>
      <p:sp>
        <p:nvSpPr>
          <p:cNvPr id="12" name="Text 8"/>
          <p:cNvSpPr/>
          <p:nvPr/>
        </p:nvSpPr>
        <p:spPr>
          <a:xfrm>
            <a:off x="8905875" y="2669262"/>
            <a:ext cx="2992636" cy="168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Учебного предмета, курса или модуля</a:t>
            </a:r>
            <a:endParaRPr lang="en-US" sz="1000" dirty="0"/>
          </a:p>
        </p:txBody>
      </p:sp>
      <p:sp>
        <p:nvSpPr>
          <p:cNvPr id="13" name="Text 9"/>
          <p:cNvSpPr/>
          <p:nvPr/>
        </p:nvSpPr>
        <p:spPr>
          <a:xfrm>
            <a:off x="8905875" y="3014305"/>
            <a:ext cx="132517" cy="1657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4A4A4A"/>
                </a:solidFill>
                <a:latin typeface="DM Sans Light" pitchFamily="34" charset="0"/>
                <a:ea typeface="DM Sans Light" pitchFamily="34" charset="-122"/>
                <a:cs typeface="DM Sans Light" pitchFamily="34" charset="-120"/>
              </a:rPr>
              <a:t>02</a:t>
            </a:r>
            <a:endParaRPr lang="en-US" sz="1000" dirty="0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5" y="3211116"/>
            <a:ext cx="2992636" cy="15240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8905875" y="3321010"/>
            <a:ext cx="1778794" cy="20716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Журнал успеваемости</a:t>
            </a:r>
            <a:endParaRPr lang="en-US" sz="1300" dirty="0"/>
          </a:p>
        </p:txBody>
      </p:sp>
      <p:sp>
        <p:nvSpPr>
          <p:cNvPr id="16" name="Text 11"/>
          <p:cNvSpPr/>
          <p:nvPr/>
        </p:nvSpPr>
        <p:spPr>
          <a:xfrm>
            <a:off x="8905875" y="3605689"/>
            <a:ext cx="2992636" cy="168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Учёт посещаемости и оценок</a:t>
            </a:r>
            <a:endParaRPr lang="en-US" sz="1000" dirty="0"/>
          </a:p>
        </p:txBody>
      </p:sp>
      <p:sp>
        <p:nvSpPr>
          <p:cNvPr id="17" name="Text 12"/>
          <p:cNvSpPr/>
          <p:nvPr/>
        </p:nvSpPr>
        <p:spPr>
          <a:xfrm>
            <a:off x="8905875" y="3950732"/>
            <a:ext cx="132517" cy="1657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4A4A4A"/>
                </a:solidFill>
                <a:latin typeface="DM Sans Light" pitchFamily="34" charset="0"/>
                <a:ea typeface="DM Sans Light" pitchFamily="34" charset="-122"/>
                <a:cs typeface="DM Sans Light" pitchFamily="34" charset="-120"/>
              </a:rPr>
              <a:t>03</a:t>
            </a:r>
            <a:endParaRPr lang="en-US" sz="1000" dirty="0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5" y="4134326"/>
            <a:ext cx="2992636" cy="15240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8905875" y="4257437"/>
            <a:ext cx="2795468" cy="20716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Журнал внеурочной деятельности</a:t>
            </a:r>
            <a:endParaRPr lang="en-US" sz="1300" dirty="0"/>
          </a:p>
        </p:txBody>
      </p:sp>
      <p:sp>
        <p:nvSpPr>
          <p:cNvPr id="20" name="Text 14"/>
          <p:cNvSpPr/>
          <p:nvPr/>
        </p:nvSpPr>
        <p:spPr>
          <a:xfrm>
            <a:off x="8905875" y="4542115"/>
            <a:ext cx="2992636" cy="168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Только для педагогов, ведущих внеурочку</a:t>
            </a:r>
            <a:endParaRPr lang="en-US" sz="1000" dirty="0"/>
          </a:p>
        </p:txBody>
      </p:sp>
      <p:sp>
        <p:nvSpPr>
          <p:cNvPr id="21" name="Text 15"/>
          <p:cNvSpPr/>
          <p:nvPr/>
        </p:nvSpPr>
        <p:spPr>
          <a:xfrm>
            <a:off x="8905875" y="4887158"/>
            <a:ext cx="132517" cy="1657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4A4A4A"/>
                </a:solidFill>
                <a:latin typeface="DM Sans Light" pitchFamily="34" charset="0"/>
                <a:ea typeface="DM Sans Light" pitchFamily="34" charset="-122"/>
                <a:cs typeface="DM Sans Light" pitchFamily="34" charset="-120"/>
              </a:rPr>
              <a:t>04</a:t>
            </a:r>
            <a:endParaRPr lang="en-US" sz="1000" dirty="0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5" y="5057537"/>
            <a:ext cx="2992636" cy="15240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8905875" y="5193863"/>
            <a:ext cx="2416612" cy="20716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План воспитательной работы</a:t>
            </a:r>
            <a:endParaRPr lang="en-US" sz="1300" dirty="0"/>
          </a:p>
        </p:txBody>
      </p:sp>
      <p:sp>
        <p:nvSpPr>
          <p:cNvPr id="24" name="Text 17"/>
          <p:cNvSpPr/>
          <p:nvPr/>
        </p:nvSpPr>
        <p:spPr>
          <a:xfrm>
            <a:off x="8905875" y="5478542"/>
            <a:ext cx="2992636" cy="168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Для классных руководителей</a:t>
            </a:r>
            <a:endParaRPr lang="en-US" sz="1000" dirty="0"/>
          </a:p>
        </p:txBody>
      </p:sp>
      <p:sp>
        <p:nvSpPr>
          <p:cNvPr id="25" name="Text 18"/>
          <p:cNvSpPr/>
          <p:nvPr/>
        </p:nvSpPr>
        <p:spPr>
          <a:xfrm>
            <a:off x="8905875" y="5823585"/>
            <a:ext cx="132517" cy="1657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4A4A4A"/>
                </a:solidFill>
                <a:latin typeface="DM Sans Light" pitchFamily="34" charset="0"/>
                <a:ea typeface="DM Sans Light" pitchFamily="34" charset="-122"/>
                <a:cs typeface="DM Sans Light" pitchFamily="34" charset="-120"/>
              </a:rPr>
              <a:t>05</a:t>
            </a:r>
            <a:endParaRPr lang="en-US" sz="1000" dirty="0"/>
          </a:p>
        </p:txBody>
      </p:sp>
      <p:pic>
        <p:nvPicPr>
          <p:cNvPr id="26" name="Image 5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5" y="5980748"/>
            <a:ext cx="2992636" cy="15240"/>
          </a:xfrm>
          <a:prstGeom prst="rect">
            <a:avLst/>
          </a:prstGeom>
        </p:spPr>
      </p:pic>
      <p:sp>
        <p:nvSpPr>
          <p:cNvPr id="27" name="Text 19"/>
          <p:cNvSpPr/>
          <p:nvPr/>
        </p:nvSpPr>
        <p:spPr>
          <a:xfrm>
            <a:off x="8905875" y="6130290"/>
            <a:ext cx="2521268" cy="20716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Характеристика обучающегося</a:t>
            </a:r>
            <a:endParaRPr lang="en-US" sz="1300" dirty="0"/>
          </a:p>
        </p:txBody>
      </p:sp>
      <p:sp>
        <p:nvSpPr>
          <p:cNvPr id="28" name="Text 20"/>
          <p:cNvSpPr/>
          <p:nvPr/>
        </p:nvSpPr>
        <p:spPr>
          <a:xfrm>
            <a:off x="8905875" y="6414968"/>
            <a:ext cx="2992636" cy="168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Предоставляется по запросу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463534"/>
            <a:ext cx="12047815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Цифровизация вместо бумажной волокиты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512475"/>
            <a:ext cx="13042821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Современные технологии позволяют педагогам сосредоточиться на главном — качественном обучении детей. Переход на электронный документооборот освобождает время для творчества и индивидуальной работы с учениками.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803553"/>
            <a:ext cx="995839" cy="426244"/>
          </a:xfrm>
          <a:prstGeom prst="roundRect">
            <a:avLst>
              <a:gd name="adj" fmla="val 38315"/>
            </a:avLst>
          </a:prstGeom>
          <a:solidFill>
            <a:srgbClr val="FFCCD1"/>
          </a:solidFill>
        </p:spPr>
      </p:sp>
      <p:sp>
        <p:nvSpPr>
          <p:cNvPr id="3" name="Text 1"/>
          <p:cNvSpPr/>
          <p:nvPr/>
        </p:nvSpPr>
        <p:spPr>
          <a:xfrm>
            <a:off x="929878" y="871538"/>
            <a:ext cx="723662" cy="29027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ГЛАВА 3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1320522"/>
            <a:ext cx="130428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Практические шаги по снижению бюрократии в школе</a:t>
            </a:r>
            <a:endParaRPr lang="en-US" sz="44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078242"/>
            <a:ext cx="1767840" cy="176784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93790" y="5129570"/>
            <a:ext cx="3048000" cy="708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Электронные журналы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93790" y="5974318"/>
            <a:ext cx="3048000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Внедрение цифровых журналов и электронных дневников для автоматизации учёта</a:t>
            </a:r>
            <a:endParaRPr lang="en-US" sz="17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278" y="3078242"/>
            <a:ext cx="1767840" cy="176784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125278" y="5129570"/>
            <a:ext cx="3048119" cy="708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Делегирование функций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4125278" y="5974318"/>
            <a:ext cx="3048119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Передача административных задач секретарям и методистам школы</a:t>
            </a:r>
            <a:endParaRPr lang="en-US" sz="17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884" y="3078242"/>
            <a:ext cx="1767840" cy="176784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456884" y="5129570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Типовые формы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7456884" y="5619988"/>
            <a:ext cx="3048119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Использование готовых шаблонов документов для ускорения работы</a:t>
            </a:r>
            <a:endParaRPr lang="en-US" sz="175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491" y="3078242"/>
            <a:ext cx="1767840" cy="176784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0788491" y="5129570"/>
            <a:ext cx="2852976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Обучение педагогов</a:t>
            </a:r>
            <a:endParaRPr lang="en-US" sz="2200" dirty="0"/>
          </a:p>
        </p:txBody>
      </p:sp>
      <p:sp>
        <p:nvSpPr>
          <p:cNvPr id="16" name="Text 10"/>
          <p:cNvSpPr/>
          <p:nvPr/>
        </p:nvSpPr>
        <p:spPr>
          <a:xfrm>
            <a:off x="10788491" y="5619988"/>
            <a:ext cx="3048119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Регулярное повышение квалификации в работе с электронными системами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46597" y="1132761"/>
            <a:ext cx="10915650" cy="54066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 err="1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Пример</a:t>
            </a:r>
            <a:r>
              <a:rPr lang="en-US" sz="340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:— опыт снижения нагрузки</a:t>
            </a:r>
            <a:endParaRPr lang="en-US" sz="3400" dirty="0"/>
          </a:p>
        </p:txBody>
      </p:sp>
      <p:sp>
        <p:nvSpPr>
          <p:cNvPr id="3" name="Shape 1"/>
          <p:cNvSpPr/>
          <p:nvPr/>
        </p:nvSpPr>
        <p:spPr>
          <a:xfrm>
            <a:off x="1222058" y="1871305"/>
            <a:ext cx="4152781" cy="5225534"/>
          </a:xfrm>
          <a:prstGeom prst="roundRect">
            <a:avLst>
              <a:gd name="adj" fmla="val 5999"/>
            </a:avLst>
          </a:prstGeom>
          <a:solidFill>
            <a:srgbClr val="FFC7CD"/>
          </a:solidFill>
        </p:spPr>
      </p:sp>
      <p:sp>
        <p:nvSpPr>
          <p:cNvPr id="4" name="Text 2"/>
          <p:cNvSpPr/>
          <p:nvPr/>
        </p:nvSpPr>
        <p:spPr>
          <a:xfrm>
            <a:off x="1395055" y="2003227"/>
            <a:ext cx="2411135" cy="27027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Результаты внедрения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95055" y="2405420"/>
            <a:ext cx="3806785" cy="7315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Автоматизация процессов и повышение удовлетворённости всех участников образовательного процесса</a:t>
            </a:r>
            <a:endParaRPr lang="en-US" sz="13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79877" y="2019657"/>
            <a:ext cx="7611428" cy="69199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5852874" y="2843570"/>
            <a:ext cx="2162532" cy="27027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Автоматизация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5852874" y="3245763"/>
            <a:ext cx="7265432" cy="2438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Приём заявлений и ведение документации переведены в электронный формат</a:t>
            </a:r>
            <a:endParaRPr lang="en-US" sz="13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877" y="3662601"/>
            <a:ext cx="7611428" cy="69199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852874" y="4486513"/>
            <a:ext cx="2162532" cy="27027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40% снижение</a:t>
            </a:r>
            <a:endParaRPr lang="en-US" sz="1700" dirty="0"/>
          </a:p>
        </p:txBody>
      </p:sp>
      <p:sp>
        <p:nvSpPr>
          <p:cNvPr id="11" name="Text 7"/>
          <p:cNvSpPr/>
          <p:nvPr/>
        </p:nvSpPr>
        <p:spPr>
          <a:xfrm>
            <a:off x="5852874" y="4888706"/>
            <a:ext cx="7265432" cy="2438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Сокращение бумажного документооборота и времени на отчётность</a:t>
            </a:r>
            <a:endParaRPr lang="en-US" sz="13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79877" y="5305544"/>
            <a:ext cx="7611428" cy="69199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5852874" y="6129457"/>
            <a:ext cx="2162532" cy="27027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Удовлетворённость</a:t>
            </a:r>
            <a:endParaRPr lang="en-US" sz="1700" dirty="0"/>
          </a:p>
        </p:txBody>
      </p:sp>
      <p:sp>
        <p:nvSpPr>
          <p:cNvPr id="14" name="Text 9"/>
          <p:cNvSpPr/>
          <p:nvPr/>
        </p:nvSpPr>
        <p:spPr>
          <a:xfrm>
            <a:off x="5852874" y="6531650"/>
            <a:ext cx="7265432" cy="2438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Повышение качества работы и настроения педагогов и родителей</a:t>
            </a:r>
            <a:endParaRPr lang="en-US" sz="13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309807"/>
            <a:ext cx="998815" cy="426244"/>
          </a:xfrm>
          <a:prstGeom prst="roundRect">
            <a:avLst>
              <a:gd name="adj" fmla="val 38315"/>
            </a:avLst>
          </a:prstGeom>
          <a:solidFill>
            <a:srgbClr val="FFCCD1"/>
          </a:solidFill>
        </p:spPr>
      </p:sp>
      <p:sp>
        <p:nvSpPr>
          <p:cNvPr id="3" name="Text 1"/>
          <p:cNvSpPr/>
          <p:nvPr/>
        </p:nvSpPr>
        <p:spPr>
          <a:xfrm>
            <a:off x="929878" y="1377791"/>
            <a:ext cx="726638" cy="29027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ГЛАВА 4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1826776"/>
            <a:ext cx="11578471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Роль руководства и поддержки педагогов</a:t>
            </a:r>
            <a:endParaRPr lang="en-US" sz="4450" dirty="0"/>
          </a:p>
        </p:txBody>
      </p:sp>
      <p:sp>
        <p:nvSpPr>
          <p:cNvPr id="5" name="Shape 3"/>
          <p:cNvSpPr/>
          <p:nvPr/>
        </p:nvSpPr>
        <p:spPr>
          <a:xfrm>
            <a:off x="793790" y="2875717"/>
            <a:ext cx="3090505" cy="4043958"/>
          </a:xfrm>
          <a:prstGeom prst="roundRect">
            <a:avLst>
              <a:gd name="adj" fmla="val 6606"/>
            </a:avLst>
          </a:prstGeom>
          <a:solidFill>
            <a:srgbClr val="FFCCD1"/>
          </a:solidFill>
          <a:ln w="7620">
            <a:solidFill>
              <a:srgbClr val="E5B2B7"/>
            </a:solidFill>
            <a:prstDash val="solid"/>
          </a:ln>
          <a:effectLst>
            <a:outerShdw dist="2032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224" y="3110151"/>
            <a:ext cx="680442" cy="68044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28224" y="4017407"/>
            <a:ext cx="2621637" cy="708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Руководитель — агент изменений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28224" y="4862155"/>
            <a:ext cx="2621637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Директор школы играет ключевую роль в инициировании и поддержке реформ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4111109" y="2875717"/>
            <a:ext cx="3090624" cy="4043958"/>
          </a:xfrm>
          <a:prstGeom prst="roundRect">
            <a:avLst>
              <a:gd name="adj" fmla="val 6605"/>
            </a:avLst>
          </a:prstGeom>
          <a:solidFill>
            <a:srgbClr val="FFCCD1"/>
          </a:solidFill>
          <a:ln w="7620">
            <a:solidFill>
              <a:srgbClr val="E5B2B7"/>
            </a:solidFill>
            <a:prstDash val="solid"/>
          </a:ln>
          <a:effectLst>
            <a:outerShdw dist="2032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45543" y="3110151"/>
            <a:ext cx="680442" cy="68044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345543" y="4017407"/>
            <a:ext cx="2621756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Горячая линия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4345543" y="4507825"/>
            <a:ext cx="2621756" cy="2177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Организация консультационной поддержки по вопросам документации: </a:t>
            </a:r>
            <a:endParaRPr lang="ru-RU" sz="1750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br>
              <a:rPr lang="ru-RU" sz="175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</a:br>
            <a:r>
              <a:rPr lang="en-US" sz="175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8 (496) 547-03-38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7428548" y="2875717"/>
            <a:ext cx="3090624" cy="4043958"/>
          </a:xfrm>
          <a:prstGeom prst="roundRect">
            <a:avLst>
              <a:gd name="adj" fmla="val 6605"/>
            </a:avLst>
          </a:prstGeom>
          <a:solidFill>
            <a:srgbClr val="FFCCD1"/>
          </a:solidFill>
          <a:ln w="7620">
            <a:solidFill>
              <a:srgbClr val="E5B2B7"/>
            </a:solidFill>
            <a:prstDash val="solid"/>
          </a:ln>
          <a:effectLst>
            <a:outerShdw dist="2032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62982" y="3110151"/>
            <a:ext cx="680442" cy="680442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662982" y="4017407"/>
            <a:ext cx="2621756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Техподдержка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662982" y="4507825"/>
            <a:ext cx="2621756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Обеспечение технической помощи и консультаций для всех педагогов</a:t>
            </a:r>
            <a:endParaRPr lang="en-US" sz="1750" dirty="0"/>
          </a:p>
        </p:txBody>
      </p:sp>
      <p:sp>
        <p:nvSpPr>
          <p:cNvPr id="17" name="Shape 12"/>
          <p:cNvSpPr/>
          <p:nvPr/>
        </p:nvSpPr>
        <p:spPr>
          <a:xfrm>
            <a:off x="10745986" y="2875717"/>
            <a:ext cx="3090624" cy="4043958"/>
          </a:xfrm>
          <a:prstGeom prst="roundRect">
            <a:avLst>
              <a:gd name="adj" fmla="val 6605"/>
            </a:avLst>
          </a:prstGeom>
          <a:solidFill>
            <a:srgbClr val="FFCCD1"/>
          </a:solidFill>
          <a:ln w="7620">
            <a:solidFill>
              <a:srgbClr val="E5B2B7"/>
            </a:solidFill>
            <a:prstDash val="solid"/>
          </a:ln>
          <a:effectLst>
            <a:outerShdw dist="2032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80420" y="3110151"/>
            <a:ext cx="680442" cy="680442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10980420" y="4017407"/>
            <a:ext cx="2621756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Мотивация</a:t>
            </a:r>
            <a:endParaRPr lang="en-US" sz="2200" dirty="0"/>
          </a:p>
        </p:txBody>
      </p:sp>
      <p:sp>
        <p:nvSpPr>
          <p:cNvPr id="20" name="Text 14"/>
          <p:cNvSpPr/>
          <p:nvPr/>
        </p:nvSpPr>
        <p:spPr>
          <a:xfrm>
            <a:off x="10980420" y="4507825"/>
            <a:ext cx="2621756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Признание достижений и реальное снижение административной нагрузки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5216</Words>
  <Application>WPS Presentation</Application>
  <PresentationFormat>Произвольный</PresentationFormat>
  <Paragraphs>253</Paragraphs>
  <Slides>15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3" baseType="lpstr">
      <vt:lpstr>Arial</vt:lpstr>
      <vt:lpstr>SimSun</vt:lpstr>
      <vt:lpstr>Wingdings</vt:lpstr>
      <vt:lpstr>DM Sans Semi Bold</vt:lpstr>
      <vt:lpstr>DM Sans Semi Bold</vt:lpstr>
      <vt:lpstr>DM Sans Semi Bold</vt:lpstr>
      <vt:lpstr>DM Sans</vt:lpstr>
      <vt:lpstr>DM Sans</vt:lpstr>
      <vt:lpstr>DM Sans</vt:lpstr>
      <vt:lpstr>DM Sans Light</vt:lpstr>
      <vt:lpstr>Segoe Print</vt:lpstr>
      <vt:lpstr>DM Sans Light</vt:lpstr>
      <vt:lpstr>DM Sans Light</vt:lpstr>
      <vt:lpstr>Calibri</vt:lpstr>
      <vt:lpstr>Microsoft YaHei</vt:lpstr>
      <vt:lpstr>Arial Unicode MS</vt:lpstr>
      <vt:lpstr>MingLiU-ExtB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Елена Елена</cp:lastModifiedBy>
  <cp:revision>3</cp:revision>
  <dcterms:created xsi:type="dcterms:W3CDTF">2026-01-31T20:34:00Z</dcterms:created>
  <dcterms:modified xsi:type="dcterms:W3CDTF">2026-06-18T11:38:00Z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48C42034E45840B58246B722CB7062CB_13</vt:lpwstr>
  </property>
  <property fmtid="{D5CDD505-2E9C-101B-9397-08002B2CF9AE}" pid="3" name="KSOProductBuildVer">
    <vt:lpwstr>1049-12.1.0.26880</vt:lpwstr>
  </property>
</Properties>
</file>