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46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D6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663675" y="4258175"/>
            <a:ext cx="16960500" cy="479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81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Повышение качества образования и </a:t>
            </a:r>
            <a:r>
              <a:rPr lang="en-US" sz="6816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мотивация</a:t>
            </a:r>
            <a:r>
              <a:rPr lang="en-US" sz="681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6816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школьников</a:t>
            </a:r>
            <a:r>
              <a:rPr lang="ru-RU" sz="681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 Профилактика </a:t>
            </a:r>
            <a:r>
              <a:rPr lang="ru-RU" sz="6816" b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учебной неуспешности</a:t>
            </a:r>
            <a:r>
              <a:rPr lang="en-US" sz="681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556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318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121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Хамитова Алия Руслановна
</a:t>
            </a:r>
            <a:endParaRPr lang="en-US" sz="681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DC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" y="2400"/>
            <a:ext cx="8484823" cy="10282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10470100" y="3036610"/>
            <a:ext cx="7134600" cy="2770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Первостепенная задача учителя – воспитать у учеников социальные и духовные мотивы, убеждая их в необходимости знаний для пользы общества. Это стимулирует сознательное отношение к учебе и личностный рост.
</a:t>
            </a:r>
            <a:endParaRPr lang="en-US" sz="2800" dirty="0"/>
          </a:p>
        </p:txBody>
      </p:sp>
      <p:sp>
        <p:nvSpPr>
          <p:cNvPr id="7" name="Text 1"/>
          <p:cNvSpPr txBox="1"/>
          <p:nvPr/>
        </p:nvSpPr>
        <p:spPr>
          <a:xfrm>
            <a:off x="10470100" y="6075700"/>
            <a:ext cx="7134600" cy="2770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Вторая задача – развить устойчивый познавательный интерес к предмету, превращая учебу в активную деятельность, побуждаемую внутренними мотивами, что обеспечивает долговременную мотивацию и успешность обучения.
</a:t>
            </a:r>
            <a:endParaRPr lang="en-US" sz="2800" dirty="0"/>
          </a:p>
        </p:txBody>
      </p:sp>
      <p:sp>
        <p:nvSpPr>
          <p:cNvPr id="8" name="Text 2"/>
          <p:cNvSpPr txBox="1"/>
          <p:nvPr/>
        </p:nvSpPr>
        <p:spPr>
          <a:xfrm>
            <a:off x="10470100" y="698678"/>
            <a:ext cx="71346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Формирование высших мотивов у школьников
</a:t>
            </a:r>
            <a:endParaRPr lang="en-US" sz="5000" dirty="0"/>
          </a:p>
        </p:txBody>
      </p:sp>
      <p:sp>
        <p:nvSpPr>
          <p:cNvPr id="9" name="Text 3"/>
          <p:cNvSpPr txBox="1"/>
          <p:nvPr/>
        </p:nvSpPr>
        <p:spPr>
          <a:xfrm>
            <a:off x="17560320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27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A1E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2458" y="2400"/>
            <a:ext cx="8300734" cy="10282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724925" y="1390500"/>
            <a:ext cx="8408100" cy="750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Учебная неуспешность: определение и особенности
</a:t>
            </a: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Понятие учебной неуспешности
</a:t>
            </a: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Учебная неуспешность — отставание в учении, когда учащийся не осваивает знания на удовлетворительном уровне согласно учебной программе в отведённое время. Это явление характеризуется систематическим снижением результатов.
</a:t>
            </a: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Сопутствующие проблемы
</a:t>
            </a: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Кроме невыполнения образовательных требований, у ребенка формируются дополнительные сложности, связанные с мотивацией, поведением, социальной адаптацией и самооценкой, что усугубляет учебные трудности.
</a:t>
            </a:r>
            <a:endParaRPr lang="en-US" sz="5000" dirty="0"/>
          </a:p>
        </p:txBody>
      </p:sp>
      <p:sp>
        <p:nvSpPr>
          <p:cNvPr id="5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27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CCD8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25" y="3288649"/>
            <a:ext cx="753300" cy="60264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5738" y="3234319"/>
            <a:ext cx="533475" cy="7113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125" y="6651824"/>
            <a:ext cx="753300" cy="60264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25825" y="6636899"/>
            <a:ext cx="753300" cy="60264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2207850" y="791650"/>
            <a:ext cx="138723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Меры профилактики учебной неуспешности
</a:t>
            </a:r>
            <a:endParaRPr lang="en-US" sz="5000" dirty="0"/>
          </a:p>
        </p:txBody>
      </p:sp>
      <p:sp>
        <p:nvSpPr>
          <p:cNvPr id="8" name="Text 1"/>
          <p:cNvSpPr txBox="1"/>
          <p:nvPr/>
        </p:nvSpPr>
        <p:spPr>
          <a:xfrm>
            <a:off x="2006875" y="3234250"/>
            <a:ext cx="6855300" cy="7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Педагогическая профилактика
</a:t>
            </a:r>
            <a:endParaRPr lang="en-US" sz="2800" dirty="0"/>
          </a:p>
        </p:txBody>
      </p:sp>
      <p:sp>
        <p:nvSpPr>
          <p:cNvPr id="9" name="Text 2"/>
          <p:cNvSpPr txBox="1"/>
          <p:nvPr/>
        </p:nvSpPr>
        <p:spPr>
          <a:xfrm>
            <a:off x="978425" y="4301425"/>
            <a:ext cx="78837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Внедрение оптимальных систем обучения с активными методами и новыми технологиями способствует повышению качества образовательного процесса и предупреждению учебных затруднений.
</a:t>
            </a:r>
            <a:endParaRPr lang="en-US" sz="2400" dirty="0"/>
          </a:p>
        </p:txBody>
      </p:sp>
      <p:sp>
        <p:nvSpPr>
          <p:cNvPr id="10" name="Text 3"/>
          <p:cNvSpPr txBox="1"/>
          <p:nvPr/>
        </p:nvSpPr>
        <p:spPr>
          <a:xfrm>
            <a:off x="10464575" y="3234250"/>
            <a:ext cx="6855300" cy="7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Диагностика
</a:t>
            </a:r>
            <a:endParaRPr lang="en-US" sz="2800" dirty="0"/>
          </a:p>
        </p:txBody>
      </p:sp>
      <p:sp>
        <p:nvSpPr>
          <p:cNvPr id="11" name="Text 4"/>
          <p:cNvSpPr txBox="1"/>
          <p:nvPr/>
        </p:nvSpPr>
        <p:spPr>
          <a:xfrm>
            <a:off x="9436125" y="4301450"/>
            <a:ext cx="78837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Систематический контроль знаний, выявление пробелов и анализ ошибок с помощью тестов и бесед позволяют своевременно корректировать учебный процесс и предотвращать неуспеваемость.
</a:t>
            </a:r>
            <a:endParaRPr lang="en-US" sz="2400" dirty="0"/>
          </a:p>
        </p:txBody>
      </p:sp>
      <p:sp>
        <p:nvSpPr>
          <p:cNvPr id="12" name="Text 5"/>
          <p:cNvSpPr txBox="1"/>
          <p:nvPr/>
        </p:nvSpPr>
        <p:spPr>
          <a:xfrm>
            <a:off x="2006875" y="6597425"/>
            <a:ext cx="6855300" cy="7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Педагогическая терапия
</a:t>
            </a:r>
            <a:endParaRPr lang="en-US" sz="2800" dirty="0"/>
          </a:p>
        </p:txBody>
      </p:sp>
      <p:sp>
        <p:nvSpPr>
          <p:cNvPr id="13" name="Text 6"/>
          <p:cNvSpPr txBox="1"/>
          <p:nvPr/>
        </p:nvSpPr>
        <p:spPr>
          <a:xfrm>
            <a:off x="978425" y="7671225"/>
            <a:ext cx="78837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Устранение учебных отставаний через дополнительные консультации с учетом индивидуальных потребностей и результатов диагностики обеспечивает поддержку учащихся и повышение их успеваемости.
</a:t>
            </a:r>
            <a:endParaRPr lang="en-US" sz="2400" dirty="0"/>
          </a:p>
        </p:txBody>
      </p:sp>
      <p:sp>
        <p:nvSpPr>
          <p:cNvPr id="14" name="Text 7"/>
          <p:cNvSpPr txBox="1"/>
          <p:nvPr/>
        </p:nvSpPr>
        <p:spPr>
          <a:xfrm>
            <a:off x="10464575" y="6597425"/>
            <a:ext cx="6855300" cy="7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Воспитательное воздействие
</a:t>
            </a:r>
            <a:endParaRPr lang="en-US" sz="2800" dirty="0"/>
          </a:p>
        </p:txBody>
      </p:sp>
      <p:sp>
        <p:nvSpPr>
          <p:cNvPr id="15" name="Text 8"/>
          <p:cNvSpPr txBox="1"/>
          <p:nvPr/>
        </p:nvSpPr>
        <p:spPr>
          <a:xfrm>
            <a:off x="9436125" y="7671225"/>
            <a:ext cx="78837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Индивидуальная работа с учениками и семьями направлена на коррекцию поведения и повышение мотивации к обучению, что снижает риск учебной неуспешности и способствует социальному развитию.
</a:t>
            </a:r>
            <a:endParaRPr lang="en-US" sz="2400" dirty="0"/>
          </a:p>
        </p:txBody>
      </p:sp>
      <p:sp>
        <p:nvSpPr>
          <p:cNvPr id="16" name="Text 9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2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DC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0254" y="0"/>
            <a:ext cx="8063092" cy="10282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700" dirty="0"/>
          </a:p>
        </p:txBody>
      </p:sp>
      <p:sp>
        <p:nvSpPr>
          <p:cNvPr id="5" name="Text 1"/>
          <p:cNvSpPr txBox="1"/>
          <p:nvPr/>
        </p:nvSpPr>
        <p:spPr>
          <a:xfrm>
            <a:off x="724925" y="1390500"/>
            <a:ext cx="8408100" cy="750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Определение учебной мотивации и её значение в обучении
</a:t>
            </a:r>
            <a:r>
              <a:rPr lang="en-US" sz="3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Учебная мотивация — совокупность внутренних и внешних стимулов, направляющих ученика к активному усвоению знаний и развитию навыков, что напрямую влияет на качество образования.
</a:t>
            </a:r>
            <a:endParaRPr lang="en-US" sz="5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A1E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0784" y="2400"/>
            <a:ext cx="8304081" cy="10282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724925" y="1390500"/>
            <a:ext cx="8408100" cy="750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Виды учебной мотивации
</a:t>
            </a: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Внутренняя мотивация
</a:t>
            </a: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Внутренняя мотивация обусловлена личным интересом к учебному процессу и результатам. Ученик стремится развивать умения и качества, что способствует глубокому усвоению знаний.
</a:t>
            </a: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Внешняя мотивация
</a:t>
            </a: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Внешняя мотивация проявляется через выполнение обязательств и обязанностей. Действия ученика направлены на удовлетворение внешних требований, таких как оценки или поощрения, а не на внутренний интерес.
</a:t>
            </a:r>
            <a:endParaRPr lang="en-US" sz="5000" dirty="0"/>
          </a:p>
        </p:txBody>
      </p:sp>
      <p:sp>
        <p:nvSpPr>
          <p:cNvPr id="5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50" y="1486849"/>
            <a:ext cx="10121400" cy="7159402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1396800" y="895200"/>
            <a:ext cx="6364800" cy="842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Пять уровней учебной мотивации: характеристики и проявления
</a:t>
            </a:r>
            <a:r>
              <a:rPr lang="en-US" sz="2800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Таблица демонстрирует диапазон мотивации от высокой учёной активности до дезадаптации и агрессивного поведения.
</a:t>
            </a: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Четкое понимание уровней мотивации позволяет целенаправленно разрабатывать меры поддержки для каждого типа учеников.
</a:t>
            </a:r>
            <a:endParaRPr lang="en-US" sz="3200" dirty="0"/>
          </a:p>
        </p:txBody>
      </p:sp>
      <p:sp>
        <p:nvSpPr>
          <p:cNvPr id="5" name="Text 1"/>
          <p:cNvSpPr txBox="1"/>
          <p:nvPr/>
        </p:nvSpPr>
        <p:spPr>
          <a:xfrm>
            <a:off x="2273375" y="9886100"/>
            <a:ext cx="8204400" cy="27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r">
              <a:lnSpc>
                <a:spcPct val="150041"/>
              </a:lnSpc>
              <a:buNone/>
            </a:pPr>
            <a:r>
              <a:rPr lang="en-US" sz="1454" i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Педагогические исследования учебной мотивации
</a:t>
            </a:r>
            <a:endParaRPr lang="en-US" sz="1454" dirty="0"/>
          </a:p>
        </p:txBody>
      </p:sp>
      <p:sp>
        <p:nvSpPr>
          <p:cNvPr id="6" name="Text 2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50" y="1894113"/>
            <a:ext cx="5568600" cy="4279774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0075" y="1894113"/>
            <a:ext cx="5568600" cy="4279774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68575" y="1894113"/>
            <a:ext cx="5568600" cy="4279774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92524" y="9607900"/>
            <a:ext cx="2706000" cy="469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2700" dirty="0"/>
          </a:p>
        </p:txBody>
      </p:sp>
      <p:sp>
        <p:nvSpPr>
          <p:cNvPr id="8" name="Text 1"/>
          <p:cNvSpPr txBox="1"/>
          <p:nvPr/>
        </p:nvSpPr>
        <p:spPr>
          <a:xfrm>
            <a:off x="629725" y="6327900"/>
            <a:ext cx="5458200" cy="261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Познавательный интерес как ключевой стимул
</a:t>
            </a: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Ученики, проявляющие живой интерес к получаемой информации, активнее вовлекаются в учебный процесс и демонстрируют высокие результаты в освоении материалов.
</a:t>
            </a:r>
            <a:endParaRPr lang="en-US" sz="2400" dirty="0"/>
          </a:p>
        </p:txBody>
      </p:sp>
      <p:sp>
        <p:nvSpPr>
          <p:cNvPr id="9" name="Text 2"/>
          <p:cNvSpPr txBox="1"/>
          <p:nvPr/>
        </p:nvSpPr>
        <p:spPr>
          <a:xfrm>
            <a:off x="6422675" y="6327900"/>
            <a:ext cx="5458200" cy="261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Потребность в самовыражении и признании
</a:t>
            </a: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Желание выделиться и получить одобрение со стороны учителей и одноклассников мотивирует учащихся на достижение новых вершин и развитие личных качеств.
</a:t>
            </a:r>
            <a:endParaRPr lang="en-US" sz="2400" dirty="0"/>
          </a:p>
        </p:txBody>
      </p:sp>
      <p:sp>
        <p:nvSpPr>
          <p:cNvPr id="10" name="Text 3"/>
          <p:cNvSpPr txBox="1"/>
          <p:nvPr/>
        </p:nvSpPr>
        <p:spPr>
          <a:xfrm>
            <a:off x="12218271" y="6327900"/>
            <a:ext cx="5458200" cy="261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Осознание значимости образования
</a:t>
            </a: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Понимание важности знаний для будущей жизни формирует устойчивую мотивацию, которая помогает преодолевать трудности и ставить долгосрочные цели.
</a:t>
            </a:r>
            <a:endParaRPr lang="en-US" sz="2400" dirty="0"/>
          </a:p>
        </p:txBody>
      </p:sp>
      <p:sp>
        <p:nvSpPr>
          <p:cNvPr id="11" name="Text 4"/>
          <p:cNvSpPr txBox="1"/>
          <p:nvPr/>
        </p:nvSpPr>
        <p:spPr>
          <a:xfrm>
            <a:off x="2207850" y="399425"/>
            <a:ext cx="13872300" cy="129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Внутренние источники учебной мотивации у школьников
</a:t>
            </a:r>
            <a:endParaRPr lang="en-US" sz="5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636075" y="405700"/>
            <a:ext cx="13187700" cy="161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Условия активизации учебных мотивов в образовательном процессе
</a:t>
            </a:r>
            <a:endParaRPr lang="en-US" sz="5000" dirty="0"/>
          </a:p>
        </p:txBody>
      </p:sp>
      <p:sp>
        <p:nvSpPr>
          <p:cNvPr id="6" name="Text 1"/>
          <p:cNvSpPr txBox="1"/>
          <p:nvPr/>
        </p:nvSpPr>
        <p:spPr>
          <a:xfrm>
            <a:off x="1255100" y="2504000"/>
            <a:ext cx="5006400" cy="171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Индивидуальный подход к оценке успехов способствует росту мотивации за счёт сравнения с личными достижениями, а не с одноклассниками.
</a:t>
            </a:r>
            <a:endParaRPr lang="en-US" sz="2000" dirty="0"/>
          </a:p>
        </p:txBody>
      </p:sp>
      <p:sp>
        <p:nvSpPr>
          <p:cNvPr id="7" name="Text 2"/>
          <p:cNvSpPr txBox="1"/>
          <p:nvPr/>
        </p:nvSpPr>
        <p:spPr>
          <a:xfrm>
            <a:off x="1255100" y="5988850"/>
            <a:ext cx="5006400" cy="171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разнообразных методик и доступность изложения делают уроки более привлекательными и понятными для разных типов учащихся.
</a:t>
            </a:r>
            <a:endParaRPr lang="en-US" sz="2000" dirty="0"/>
          </a:p>
        </p:txBody>
      </p:sp>
      <p:sp>
        <p:nvSpPr>
          <p:cNvPr id="8" name="Text 3"/>
          <p:cNvSpPr txBox="1"/>
          <p:nvPr/>
        </p:nvSpPr>
        <p:spPr>
          <a:xfrm>
            <a:off x="11939950" y="4296750"/>
            <a:ext cx="5006400" cy="171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Помощь в постановке жизненных целей и перспектив, для которых учеба является средством, повышает значимость и интерес к знаниям.
</a:t>
            </a:r>
            <a:endParaRPr lang="en-US" sz="2000" dirty="0"/>
          </a:p>
        </p:txBody>
      </p:sp>
      <p:sp>
        <p:nvSpPr>
          <p:cNvPr id="9" name="Text 4"/>
          <p:cNvSpPr txBox="1"/>
          <p:nvPr/>
        </p:nvSpPr>
        <p:spPr>
          <a:xfrm>
            <a:off x="11939950" y="7764375"/>
            <a:ext cx="5006400" cy="171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Создание эмоционально насыщенной среды — через игры, команды и положительные переживания — укрепляет желание учиться и развиваться.
</a:t>
            </a:r>
            <a:endParaRPr lang="en-US" sz="2000" dirty="0"/>
          </a:p>
        </p:txBody>
      </p:sp>
      <p:sp>
        <p:nvSpPr>
          <p:cNvPr id="10" name="Text 5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8451" y="2082325"/>
            <a:ext cx="5111848" cy="5483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1871" y="2082325"/>
            <a:ext cx="5113633" cy="54831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66183" y="2082325"/>
            <a:ext cx="5113633" cy="54831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2700" dirty="0"/>
          </a:p>
        </p:txBody>
      </p:sp>
      <p:sp>
        <p:nvSpPr>
          <p:cNvPr id="7" name="Text 1"/>
          <p:cNvSpPr txBox="1"/>
          <p:nvPr/>
        </p:nvSpPr>
        <p:spPr>
          <a:xfrm>
            <a:off x="508325" y="341300"/>
            <a:ext cx="17209800" cy="95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Преимущества высокой мотивации для школьников
</a:t>
            </a:r>
            <a:endParaRPr lang="en-US" sz="5000" dirty="0"/>
          </a:p>
        </p:txBody>
      </p:sp>
      <p:sp>
        <p:nvSpPr>
          <p:cNvPr id="8" name="Text 2"/>
          <p:cNvSpPr txBox="1"/>
          <p:nvPr/>
        </p:nvSpPr>
        <p:spPr>
          <a:xfrm>
            <a:off x="1135063" y="7874897"/>
            <a:ext cx="5118731" cy="129574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086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Уверенность в собственных силах
</a:t>
            </a:r>
            <a:r>
              <a:rPr lang="en-US" sz="1788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Высокая мотивация способствует развитию уверенности после успешного решения сложных задач, что укрепляет желание достигать новых целей.
</a:t>
            </a:r>
            <a:endParaRPr lang="en-US" sz="2086" dirty="0"/>
          </a:p>
        </p:txBody>
      </p:sp>
      <p:sp>
        <p:nvSpPr>
          <p:cNvPr id="9" name="Text 3"/>
          <p:cNvSpPr txBox="1"/>
          <p:nvPr/>
        </p:nvSpPr>
        <p:spPr>
          <a:xfrm>
            <a:off x="6599383" y="7874897"/>
            <a:ext cx="5118731" cy="129574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086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Социальное признание и уважение
</a:t>
            </a:r>
            <a:r>
              <a:rPr lang="en-US" sz="1788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Ученики с активной мотивацией получают поддержку и признание как от преподавателей, так и от сверстников, что положительно влияет на их самооценку.
</a:t>
            </a:r>
            <a:endParaRPr lang="en-US" sz="2086" dirty="0"/>
          </a:p>
        </p:txBody>
      </p:sp>
      <p:sp>
        <p:nvSpPr>
          <p:cNvPr id="10" name="Text 4"/>
          <p:cNvSpPr txBox="1"/>
          <p:nvPr/>
        </p:nvSpPr>
        <p:spPr>
          <a:xfrm>
            <a:off x="12063702" y="7874897"/>
            <a:ext cx="5118731" cy="129574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086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Развитие творческого потенциала
</a:t>
            </a:r>
            <a:r>
              <a:rPr lang="en-US" sz="1788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Творческие успехи и инновационные подходы к учебе формируются именно в среде, где присутствует внутренняя мотивация и интерес к новым знаниям.
</a:t>
            </a:r>
            <a:endParaRPr lang="en-US" sz="2086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977475" y="428100"/>
            <a:ext cx="16432200" cy="226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50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Эффективные методы мотивации учащихся в учебном процессе
</a:t>
            </a:r>
            <a:endParaRPr lang="en-US" sz="5000" dirty="0"/>
          </a:p>
        </p:txBody>
      </p:sp>
      <p:sp>
        <p:nvSpPr>
          <p:cNvPr id="9" name="Text 1"/>
          <p:cNvSpPr txBox="1"/>
          <p:nvPr/>
        </p:nvSpPr>
        <p:spPr>
          <a:xfrm>
            <a:off x="1504900" y="3665975"/>
            <a:ext cx="4323900" cy="4103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Создание проблемных учебных ситуаций стимулирует критическое мышление и активное включение в процесс решения задач.
</a:t>
            </a:r>
            <a:endParaRPr lang="en-US" sz="2800" dirty="0"/>
          </a:p>
        </p:txBody>
      </p:sp>
      <p:sp>
        <p:nvSpPr>
          <p:cNvPr id="10" name="Text 2"/>
          <p:cNvSpPr txBox="1"/>
          <p:nvPr/>
        </p:nvSpPr>
        <p:spPr>
          <a:xfrm>
            <a:off x="6457900" y="3665975"/>
            <a:ext cx="4323900" cy="4103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Привлечение учеников к самооценке повышает осознание собственных достижений и выявление зон для улучшения.
</a:t>
            </a:r>
            <a:endParaRPr lang="en-US" sz="2800" dirty="0"/>
          </a:p>
        </p:txBody>
      </p:sp>
      <p:sp>
        <p:nvSpPr>
          <p:cNvPr id="11" name="Text 3"/>
          <p:cNvSpPr txBox="1"/>
          <p:nvPr/>
        </p:nvSpPr>
        <p:spPr>
          <a:xfrm>
            <a:off x="11487100" y="3665975"/>
            <a:ext cx="4323900" cy="4178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нестандартных форм обучения и привлекательных целей формируют внутреннюю потребность учиться и совершенствоваться.
</a:t>
            </a:r>
            <a:endParaRPr lang="en-US" sz="2800" dirty="0"/>
          </a:p>
        </p:txBody>
      </p:sp>
      <p:sp>
        <p:nvSpPr>
          <p:cNvPr id="12" name="Text 4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2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CCD8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038" y="3234319"/>
            <a:ext cx="533475" cy="7113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6825" y="3234319"/>
            <a:ext cx="711300" cy="7113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3581" y="6597494"/>
            <a:ext cx="622388" cy="7113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91281" y="6582569"/>
            <a:ext cx="622388" cy="7113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2207850" y="791650"/>
            <a:ext cx="138723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Роль современных образовательных технологий в мотивации учащихся
</a:t>
            </a:r>
            <a:endParaRPr lang="en-US" sz="5000" dirty="0"/>
          </a:p>
        </p:txBody>
      </p:sp>
      <p:sp>
        <p:nvSpPr>
          <p:cNvPr id="8" name="Text 1"/>
          <p:cNvSpPr txBox="1"/>
          <p:nvPr/>
        </p:nvSpPr>
        <p:spPr>
          <a:xfrm>
            <a:off x="2006875" y="3234250"/>
            <a:ext cx="6855300" cy="7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Активное вовлечение и мотивация
</a:t>
            </a:r>
            <a:endParaRPr lang="en-US" sz="2800" dirty="0"/>
          </a:p>
        </p:txBody>
      </p:sp>
      <p:sp>
        <p:nvSpPr>
          <p:cNvPr id="9" name="Text 2"/>
          <p:cNvSpPr txBox="1"/>
          <p:nvPr/>
        </p:nvSpPr>
        <p:spPr>
          <a:xfrm>
            <a:off x="978425" y="4301425"/>
            <a:ext cx="78837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Современные образовательные технологии создают проблемные ситуации и вовлекают учащихся в процесс обучения, что стимулирует их интерес и повышает познавательную активность.
</a:t>
            </a:r>
            <a:endParaRPr lang="en-US" sz="2400" dirty="0"/>
          </a:p>
        </p:txBody>
      </p:sp>
      <p:sp>
        <p:nvSpPr>
          <p:cNvPr id="10" name="Text 3"/>
          <p:cNvSpPr txBox="1"/>
          <p:nvPr/>
        </p:nvSpPr>
        <p:spPr>
          <a:xfrm>
            <a:off x="10464575" y="3234250"/>
            <a:ext cx="6855300" cy="7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Развитие творческого и критического мышления
</a:t>
            </a:r>
            <a:endParaRPr lang="en-US" sz="2800" dirty="0"/>
          </a:p>
        </p:txBody>
      </p:sp>
      <p:sp>
        <p:nvSpPr>
          <p:cNvPr id="11" name="Text 4"/>
          <p:cNvSpPr txBox="1"/>
          <p:nvPr/>
        </p:nvSpPr>
        <p:spPr>
          <a:xfrm>
            <a:off x="9436125" y="4301450"/>
            <a:ext cx="78837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развивающего, проблемного обучения и коллективных методов формирует у школьников творческое мышление и ответственность за результаты своей работы.
</a:t>
            </a:r>
            <a:endParaRPr lang="en-US" sz="2400" dirty="0"/>
          </a:p>
        </p:txBody>
      </p:sp>
      <p:sp>
        <p:nvSpPr>
          <p:cNvPr id="12" name="Text 5"/>
          <p:cNvSpPr txBox="1"/>
          <p:nvPr/>
        </p:nvSpPr>
        <p:spPr>
          <a:xfrm>
            <a:off x="2006875" y="6597425"/>
            <a:ext cx="6855300" cy="7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Информационно-коммуникационные технологии
</a:t>
            </a:r>
            <a:endParaRPr lang="en-US" sz="2800" dirty="0"/>
          </a:p>
        </p:txBody>
      </p:sp>
      <p:sp>
        <p:nvSpPr>
          <p:cNvPr id="13" name="Text 6"/>
          <p:cNvSpPr txBox="1"/>
          <p:nvPr/>
        </p:nvSpPr>
        <p:spPr>
          <a:xfrm>
            <a:off x="978425" y="7671225"/>
            <a:ext cx="78837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Внедрение ИКТ и технологий ТРИЗ делает обучение более доступным и привлекательным, что способствует росту внутренней мотивации учащихся.
</a:t>
            </a:r>
            <a:endParaRPr lang="en-US" sz="2400" dirty="0"/>
          </a:p>
        </p:txBody>
      </p:sp>
      <p:sp>
        <p:nvSpPr>
          <p:cNvPr id="14" name="Text 7"/>
          <p:cNvSpPr txBox="1"/>
          <p:nvPr/>
        </p:nvSpPr>
        <p:spPr>
          <a:xfrm>
            <a:off x="10464575" y="6597425"/>
            <a:ext cx="6855300" cy="7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Здоровьесберегающие и адаптивные технологии
</a:t>
            </a:r>
            <a:endParaRPr lang="en-US" sz="2800" dirty="0"/>
          </a:p>
        </p:txBody>
      </p:sp>
      <p:sp>
        <p:nvSpPr>
          <p:cNvPr id="15" name="Text 8"/>
          <p:cNvSpPr txBox="1"/>
          <p:nvPr/>
        </p:nvSpPr>
        <p:spPr>
          <a:xfrm>
            <a:off x="9436125" y="7671225"/>
            <a:ext cx="7883700" cy="162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Здоровьесберегающие методики и модульное обучение создают комфортные условия, снижают стресс и учитывают индивидуальные особенности учеников, предотвращая учебную неуспешность.
</a:t>
            </a:r>
            <a:endParaRPr lang="en-US" sz="2400" dirty="0"/>
          </a:p>
        </p:txBody>
      </p:sp>
      <p:sp>
        <p:nvSpPr>
          <p:cNvPr id="16" name="Text 9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2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887</Words>
  <Application>Microsoft Office PowerPoint</Application>
  <PresentationFormat>Произвольный</PresentationFormat>
  <Paragraphs>67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Пользователь</cp:lastModifiedBy>
  <cp:revision>3</cp:revision>
  <dcterms:created xsi:type="dcterms:W3CDTF">2025-11-27T14:05:39Z</dcterms:created>
  <dcterms:modified xsi:type="dcterms:W3CDTF">2025-11-27T14:29:42Z</dcterms:modified>
</cp:coreProperties>
</file>