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handoutMasterIdLst>
    <p:handoutMasterId r:id="rId31"/>
  </p:handoutMasterIdLst>
  <p:sldIdLst>
    <p:sldId id="291" r:id="rId2"/>
    <p:sldId id="258" r:id="rId3"/>
    <p:sldId id="275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90" r:id="rId14"/>
    <p:sldId id="260" r:id="rId15"/>
    <p:sldId id="293" r:id="rId16"/>
    <p:sldId id="274" r:id="rId17"/>
    <p:sldId id="276" r:id="rId18"/>
    <p:sldId id="285" r:id="rId19"/>
    <p:sldId id="286" r:id="rId20"/>
    <p:sldId id="287" r:id="rId21"/>
    <p:sldId id="288" r:id="rId22"/>
    <p:sldId id="301" r:id="rId23"/>
    <p:sldId id="295" r:id="rId24"/>
    <p:sldId id="300" r:id="rId25"/>
    <p:sldId id="278" r:id="rId26"/>
    <p:sldId id="280" r:id="rId27"/>
    <p:sldId id="298" r:id="rId28"/>
    <p:sldId id="282" r:id="rId29"/>
    <p:sldId id="283" r:id="rId30"/>
  </p:sldIdLst>
  <p:sldSz cx="12192000" cy="6858000"/>
  <p:notesSz cx="6808788" cy="99298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1166"/>
    <a:srgbClr val="663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5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382-43D5-92D0-8D729D93C18B}"/>
              </c:ext>
            </c:extLst>
          </c:dPt>
          <c:dPt>
            <c:idx val="1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382-43D5-92D0-8D729D93C18B}"/>
              </c:ext>
            </c:extLst>
          </c:dPt>
          <c:dPt>
            <c:idx val="2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382-43D5-92D0-8D729D93C18B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382-43D5-92D0-8D729D93C18B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E382-43D5-92D0-8D729D93C18B}"/>
                </c:ext>
              </c:extLst>
            </c:dLbl>
            <c:dLbl>
              <c:idx val="1"/>
              <c:layout>
                <c:manualLayout>
                  <c:x val="0.22540650091152398"/>
                  <c:y val="0.16160815597002615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037220081532359"/>
                      <c:h val="0.162573165457372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382-43D5-92D0-8D729D93C18B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E382-43D5-92D0-8D729D93C18B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E382-43D5-92D0-8D729D93C18B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0F6FC6"/>
                </a:solidFill>
                <a:round/>
              </a:ln>
              <a:effectLst>
                <a:outerShdw blurRad="50800" dist="38100" dir="2700000" algn="tl" rotWithShape="0">
                  <a:srgbClr val="0F6FC6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ИИ</c:v>
                </c:pt>
                <c:pt idx="1">
                  <c:v>ЧЕЛОВЕК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0.8</c:v>
                </c:pt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82-43D5-92D0-8D729D93C18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D06878-4F42-4C28-91D3-42A415FEC6D7}" type="doc">
      <dgm:prSet loTypeId="urn:microsoft.com/office/officeart/2008/layout/AlternatingHexagons" loCatId="list" qsTypeId="urn:microsoft.com/office/officeart/2005/8/quickstyle/3d9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649F7E24-C8A7-49B6-A6DC-BD369DAFC571}">
      <dgm:prSet phldrT="[Текст]"/>
      <dgm:spPr/>
      <dgm:t>
        <a:bodyPr/>
        <a:lstStyle/>
        <a:p>
          <a:r>
            <a:rPr lang="ru-RU" dirty="0" smtClean="0"/>
            <a:t>Присвоить роль </a:t>
          </a:r>
          <a:endParaRPr lang="ru-RU" dirty="0"/>
        </a:p>
      </dgm:t>
    </dgm:pt>
    <dgm:pt modelId="{E5468000-5ACB-4871-B57D-F997230B2BBA}" type="parTrans" cxnId="{854E3E63-4CDC-46FD-8258-64DF83B3340E}">
      <dgm:prSet/>
      <dgm:spPr/>
      <dgm:t>
        <a:bodyPr/>
        <a:lstStyle/>
        <a:p>
          <a:endParaRPr lang="ru-RU"/>
        </a:p>
      </dgm:t>
    </dgm:pt>
    <dgm:pt modelId="{60729B99-54AC-4911-9215-D839BF0EA2CC}" type="sibTrans" cxnId="{854E3E63-4CDC-46FD-8258-64DF83B3340E}">
      <dgm:prSet/>
      <dgm:spPr/>
      <dgm:t>
        <a:bodyPr/>
        <a:lstStyle/>
        <a:p>
          <a:r>
            <a:rPr lang="ru-RU" dirty="0" smtClean="0"/>
            <a:t>Задача -Глагол в повелительном наклонении</a:t>
          </a:r>
          <a:endParaRPr lang="ru-RU" dirty="0"/>
        </a:p>
      </dgm:t>
    </dgm:pt>
    <dgm:pt modelId="{AD11938B-CDA1-4EC5-B9A0-2A8B4A827995}">
      <dgm:prSet phldrT="[Текст]" phldr="1"/>
      <dgm:spPr/>
      <dgm:t>
        <a:bodyPr/>
        <a:lstStyle/>
        <a:p>
          <a:endParaRPr lang="ru-RU"/>
        </a:p>
      </dgm:t>
    </dgm:pt>
    <dgm:pt modelId="{E953799F-5E15-455E-9EE9-6B56000BA655}" type="parTrans" cxnId="{8C9C767B-6388-4713-A501-0A369F81808E}">
      <dgm:prSet/>
      <dgm:spPr/>
      <dgm:t>
        <a:bodyPr/>
        <a:lstStyle/>
        <a:p>
          <a:endParaRPr lang="ru-RU"/>
        </a:p>
      </dgm:t>
    </dgm:pt>
    <dgm:pt modelId="{14BAFFB4-DEE7-4A8E-84D3-9522C6C6742E}" type="sibTrans" cxnId="{8C9C767B-6388-4713-A501-0A369F81808E}">
      <dgm:prSet/>
      <dgm:spPr/>
      <dgm:t>
        <a:bodyPr/>
        <a:lstStyle/>
        <a:p>
          <a:endParaRPr lang="ru-RU"/>
        </a:p>
      </dgm:t>
    </dgm:pt>
    <dgm:pt modelId="{98029B2A-281B-4817-8C2B-C97552D05DA9}">
      <dgm:prSet phldrT="[Текст]"/>
      <dgm:spPr/>
      <dgm:t>
        <a:bodyPr/>
        <a:lstStyle/>
        <a:p>
          <a:r>
            <a:rPr lang="ru-RU" dirty="0" smtClean="0"/>
            <a:t>контекст?: </a:t>
          </a:r>
          <a:r>
            <a:rPr lang="ru-RU" dirty="0" err="1" smtClean="0"/>
            <a:t>предистория</a:t>
          </a:r>
          <a:r>
            <a:rPr lang="ru-RU" dirty="0" smtClean="0"/>
            <a:t>, цель, среда)</a:t>
          </a:r>
          <a:endParaRPr lang="ru-RU" dirty="0"/>
        </a:p>
      </dgm:t>
    </dgm:pt>
    <dgm:pt modelId="{3C0A8617-B73E-47E3-8483-809538BE6EF0}" type="parTrans" cxnId="{362C913F-3B45-4DA4-A201-8AD88CC05A76}">
      <dgm:prSet/>
      <dgm:spPr/>
      <dgm:t>
        <a:bodyPr/>
        <a:lstStyle/>
        <a:p>
          <a:endParaRPr lang="ru-RU"/>
        </a:p>
      </dgm:t>
    </dgm:pt>
    <dgm:pt modelId="{10B36BF8-579F-4139-9727-D7F832155D98}" type="sibTrans" cxnId="{362C913F-3B45-4DA4-A201-8AD88CC05A76}">
      <dgm:prSet/>
      <dgm:spPr/>
      <dgm:t>
        <a:bodyPr/>
        <a:lstStyle/>
        <a:p>
          <a:r>
            <a:rPr lang="ru-RU" dirty="0" smtClean="0"/>
            <a:t>формат</a:t>
          </a:r>
          <a:endParaRPr lang="ru-RU" dirty="0"/>
        </a:p>
      </dgm:t>
    </dgm:pt>
    <dgm:pt modelId="{614E8890-FB56-4692-A53E-4ABD289E48A4}">
      <dgm:prSet phldrT="[Текст]" phldr="1"/>
      <dgm:spPr/>
      <dgm:t>
        <a:bodyPr/>
        <a:lstStyle/>
        <a:p>
          <a:endParaRPr lang="ru-RU"/>
        </a:p>
      </dgm:t>
    </dgm:pt>
    <dgm:pt modelId="{6A9BF1FC-4D0A-4242-9A0D-D4CA6CAD2BB5}" type="parTrans" cxnId="{3BCA95C3-CF6F-47AD-A617-A7E1B9049B12}">
      <dgm:prSet/>
      <dgm:spPr/>
      <dgm:t>
        <a:bodyPr/>
        <a:lstStyle/>
        <a:p>
          <a:endParaRPr lang="ru-RU"/>
        </a:p>
      </dgm:t>
    </dgm:pt>
    <dgm:pt modelId="{9BC37D0E-A896-43AB-8251-03CE72D9CE1B}" type="sibTrans" cxnId="{3BCA95C3-CF6F-47AD-A617-A7E1B9049B12}">
      <dgm:prSet/>
      <dgm:spPr/>
      <dgm:t>
        <a:bodyPr/>
        <a:lstStyle/>
        <a:p>
          <a:endParaRPr lang="ru-RU"/>
        </a:p>
      </dgm:t>
    </dgm:pt>
    <dgm:pt modelId="{1F9EBB64-C08F-4A61-8793-9CE35C53D6FD}">
      <dgm:prSet phldrT="[Текст]"/>
      <dgm:spPr/>
      <dgm:t>
        <a:bodyPr/>
        <a:lstStyle/>
        <a:p>
          <a:r>
            <a:rPr lang="ru-RU" dirty="0" smtClean="0"/>
            <a:t>стиль</a:t>
          </a:r>
          <a:endParaRPr lang="ru-RU" dirty="0"/>
        </a:p>
      </dgm:t>
    </dgm:pt>
    <dgm:pt modelId="{B6275665-BBE0-48CD-9C29-8645F471371D}" type="parTrans" cxnId="{558113D6-F981-41FF-A0CB-D15A715820CE}">
      <dgm:prSet/>
      <dgm:spPr/>
      <dgm:t>
        <a:bodyPr/>
        <a:lstStyle/>
        <a:p>
          <a:endParaRPr lang="ru-RU"/>
        </a:p>
      </dgm:t>
    </dgm:pt>
    <dgm:pt modelId="{A41CF687-BE1A-4C17-A84A-71A5709DEB93}" type="sibTrans" cxnId="{558113D6-F981-41FF-A0CB-D15A715820CE}">
      <dgm:prSet/>
      <dgm:spPr/>
      <dgm:t>
        <a:bodyPr/>
        <a:lstStyle/>
        <a:p>
          <a:r>
            <a:rPr lang="ru-RU" dirty="0" smtClean="0"/>
            <a:t>тон</a:t>
          </a:r>
          <a:endParaRPr lang="ru-RU" dirty="0"/>
        </a:p>
      </dgm:t>
    </dgm:pt>
    <dgm:pt modelId="{27D6E0FF-3FF0-4A76-8ED2-6B8C9AAB82E3}">
      <dgm:prSet phldrT="[Текст]" phldr="1"/>
      <dgm:spPr/>
      <dgm:t>
        <a:bodyPr/>
        <a:lstStyle/>
        <a:p>
          <a:endParaRPr lang="ru-RU"/>
        </a:p>
      </dgm:t>
    </dgm:pt>
    <dgm:pt modelId="{64F6FAC4-FE58-411D-A088-A0D75F0FD34F}" type="parTrans" cxnId="{3E6D4ABB-A031-4F78-A71B-D0EBD7D3DE67}">
      <dgm:prSet/>
      <dgm:spPr/>
      <dgm:t>
        <a:bodyPr/>
        <a:lstStyle/>
        <a:p>
          <a:endParaRPr lang="ru-RU"/>
        </a:p>
      </dgm:t>
    </dgm:pt>
    <dgm:pt modelId="{1D704562-AB3B-4B85-8878-358612C238C8}" type="sibTrans" cxnId="{3E6D4ABB-A031-4F78-A71B-D0EBD7D3DE67}">
      <dgm:prSet/>
      <dgm:spPr/>
      <dgm:t>
        <a:bodyPr/>
        <a:lstStyle/>
        <a:p>
          <a:endParaRPr lang="ru-RU"/>
        </a:p>
      </dgm:t>
    </dgm:pt>
    <dgm:pt modelId="{9D428326-143E-430F-9CEB-011722F62D74}" type="pres">
      <dgm:prSet presAssocID="{09D06878-4F42-4C28-91D3-42A415FEC6D7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A6D1B7B-C600-4D89-85B2-9A0D0B73BE22}" type="pres">
      <dgm:prSet presAssocID="{649F7E24-C8A7-49B6-A6DC-BD369DAFC571}" presName="composite" presStyleCnt="0"/>
      <dgm:spPr/>
      <dgm:t>
        <a:bodyPr/>
        <a:lstStyle/>
        <a:p>
          <a:endParaRPr lang="ru-RU"/>
        </a:p>
      </dgm:t>
    </dgm:pt>
    <dgm:pt modelId="{F856BAA7-6552-4B9B-9364-D42A66FA8341}" type="pres">
      <dgm:prSet presAssocID="{649F7E24-C8A7-49B6-A6DC-BD369DAFC571}" presName="Parent1" presStyleLbl="node1" presStyleIdx="0" presStyleCnt="6" custLinFactNeighborX="-9762" custLinFactNeighborY="1368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E02A79-270C-4BDA-B383-8647BD83D9DC}" type="pres">
      <dgm:prSet presAssocID="{649F7E24-C8A7-49B6-A6DC-BD369DAFC571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F796E4-4C35-42F8-B1A2-A740B2F40384}" type="pres">
      <dgm:prSet presAssocID="{649F7E24-C8A7-49B6-A6DC-BD369DAFC571}" presName="BalanceSpacing" presStyleCnt="0"/>
      <dgm:spPr/>
      <dgm:t>
        <a:bodyPr/>
        <a:lstStyle/>
        <a:p>
          <a:endParaRPr lang="ru-RU"/>
        </a:p>
      </dgm:t>
    </dgm:pt>
    <dgm:pt modelId="{02B26855-50DE-47EE-814C-3CE3008A379A}" type="pres">
      <dgm:prSet presAssocID="{649F7E24-C8A7-49B6-A6DC-BD369DAFC571}" presName="BalanceSpacing1" presStyleCnt="0"/>
      <dgm:spPr/>
      <dgm:t>
        <a:bodyPr/>
        <a:lstStyle/>
        <a:p>
          <a:endParaRPr lang="ru-RU"/>
        </a:p>
      </dgm:t>
    </dgm:pt>
    <dgm:pt modelId="{906D7B98-DECE-4840-8934-49EAB6915248}" type="pres">
      <dgm:prSet presAssocID="{60729B99-54AC-4911-9215-D839BF0EA2CC}" presName="Accent1Text" presStyleLbl="node1" presStyleIdx="1" presStyleCnt="6" custLinFactNeighborX="-11563" custLinFactNeighborY="12905"/>
      <dgm:spPr/>
      <dgm:t>
        <a:bodyPr/>
        <a:lstStyle/>
        <a:p>
          <a:endParaRPr lang="ru-RU"/>
        </a:p>
      </dgm:t>
    </dgm:pt>
    <dgm:pt modelId="{FFF9A382-801B-4095-8D8A-BD91DF10FEDD}" type="pres">
      <dgm:prSet presAssocID="{60729B99-54AC-4911-9215-D839BF0EA2CC}" presName="spaceBetweenRectangles" presStyleCnt="0"/>
      <dgm:spPr/>
      <dgm:t>
        <a:bodyPr/>
        <a:lstStyle/>
        <a:p>
          <a:endParaRPr lang="ru-RU"/>
        </a:p>
      </dgm:t>
    </dgm:pt>
    <dgm:pt modelId="{9D1EAB9F-CD35-4E0D-9743-F303D5E6D854}" type="pres">
      <dgm:prSet presAssocID="{98029B2A-281B-4817-8C2B-C97552D05DA9}" presName="composite" presStyleCnt="0"/>
      <dgm:spPr/>
      <dgm:t>
        <a:bodyPr/>
        <a:lstStyle/>
        <a:p>
          <a:endParaRPr lang="ru-RU"/>
        </a:p>
      </dgm:t>
    </dgm:pt>
    <dgm:pt modelId="{AF4C812C-58D3-4343-92EA-A516CDE0469A}" type="pres">
      <dgm:prSet presAssocID="{98029B2A-281B-4817-8C2B-C97552D05DA9}" presName="Parent1" presStyleLbl="node1" presStyleIdx="2" presStyleCnt="6" custLinFactX="-12784" custLinFactNeighborX="-100000" custLinFactNeighborY="60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023F90-D48B-49C5-B5B5-FC0416F2CAEB}" type="pres">
      <dgm:prSet presAssocID="{98029B2A-281B-4817-8C2B-C97552D05DA9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1AA1C0-8CBB-4488-B88F-E62FA038A578}" type="pres">
      <dgm:prSet presAssocID="{98029B2A-281B-4817-8C2B-C97552D05DA9}" presName="BalanceSpacing" presStyleCnt="0"/>
      <dgm:spPr/>
      <dgm:t>
        <a:bodyPr/>
        <a:lstStyle/>
        <a:p>
          <a:endParaRPr lang="ru-RU"/>
        </a:p>
      </dgm:t>
    </dgm:pt>
    <dgm:pt modelId="{8A3CA5E0-C5E9-4C59-8D92-52932415E57D}" type="pres">
      <dgm:prSet presAssocID="{98029B2A-281B-4817-8C2B-C97552D05DA9}" presName="BalanceSpacing1" presStyleCnt="0"/>
      <dgm:spPr/>
      <dgm:t>
        <a:bodyPr/>
        <a:lstStyle/>
        <a:p>
          <a:endParaRPr lang="ru-RU"/>
        </a:p>
      </dgm:t>
    </dgm:pt>
    <dgm:pt modelId="{4801F94D-15DC-44EC-9D68-A7E0F5E358BF}" type="pres">
      <dgm:prSet presAssocID="{10B36BF8-579F-4139-9727-D7F832155D98}" presName="Accent1Text" presStyleLbl="node1" presStyleIdx="3" presStyleCnt="6" custLinFactNeighborX="-3459" custLinFactNeighborY="12905"/>
      <dgm:spPr/>
      <dgm:t>
        <a:bodyPr/>
        <a:lstStyle/>
        <a:p>
          <a:endParaRPr lang="ru-RU"/>
        </a:p>
      </dgm:t>
    </dgm:pt>
    <dgm:pt modelId="{04A8E4A7-938F-447A-9CAB-E0D77832705F}" type="pres">
      <dgm:prSet presAssocID="{10B36BF8-579F-4139-9727-D7F832155D98}" presName="spaceBetweenRectangles" presStyleCnt="0"/>
      <dgm:spPr/>
      <dgm:t>
        <a:bodyPr/>
        <a:lstStyle/>
        <a:p>
          <a:endParaRPr lang="ru-RU"/>
        </a:p>
      </dgm:t>
    </dgm:pt>
    <dgm:pt modelId="{DA393345-C403-4E22-8390-FAA6EA7F4E0D}" type="pres">
      <dgm:prSet presAssocID="{1F9EBB64-C08F-4A61-8793-9CE35C53D6FD}" presName="composite" presStyleCnt="0"/>
      <dgm:spPr/>
      <dgm:t>
        <a:bodyPr/>
        <a:lstStyle/>
        <a:p>
          <a:endParaRPr lang="ru-RU"/>
        </a:p>
      </dgm:t>
    </dgm:pt>
    <dgm:pt modelId="{1EF26009-D86D-4951-9B27-BB427AC44E41}" type="pres">
      <dgm:prSet presAssocID="{1F9EBB64-C08F-4A61-8793-9CE35C53D6FD}" presName="Parent1" presStyleLbl="node1" presStyleIdx="4" presStyleCnt="6" custLinFactNeighborX="-3459" custLinFactNeighborY="39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B29C98-CF57-47C6-B8AF-9455A7E77AD2}" type="pres">
      <dgm:prSet presAssocID="{1F9EBB64-C08F-4A61-8793-9CE35C53D6FD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7A090D-FB34-4B4C-BD9C-48FBC430833F}" type="pres">
      <dgm:prSet presAssocID="{1F9EBB64-C08F-4A61-8793-9CE35C53D6FD}" presName="BalanceSpacing" presStyleCnt="0"/>
      <dgm:spPr/>
      <dgm:t>
        <a:bodyPr/>
        <a:lstStyle/>
        <a:p>
          <a:endParaRPr lang="ru-RU"/>
        </a:p>
      </dgm:t>
    </dgm:pt>
    <dgm:pt modelId="{491DFD45-224F-4627-B5D8-5C08EC29207A}" type="pres">
      <dgm:prSet presAssocID="{1F9EBB64-C08F-4A61-8793-9CE35C53D6FD}" presName="BalanceSpacing1" presStyleCnt="0"/>
      <dgm:spPr/>
      <dgm:t>
        <a:bodyPr/>
        <a:lstStyle/>
        <a:p>
          <a:endParaRPr lang="ru-RU"/>
        </a:p>
      </dgm:t>
    </dgm:pt>
    <dgm:pt modelId="{819F49FC-AD2B-47B8-B837-D8D881594C94}" type="pres">
      <dgm:prSet presAssocID="{A41CF687-BE1A-4C17-A84A-71A5709DEB93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6C71BB0F-F6CB-4ACB-BC8D-C5EDD62CADF4}" type="presOf" srcId="{60729B99-54AC-4911-9215-D839BF0EA2CC}" destId="{906D7B98-DECE-4840-8934-49EAB6915248}" srcOrd="0" destOrd="0" presId="urn:microsoft.com/office/officeart/2008/layout/AlternatingHexagons"/>
    <dgm:cxn modelId="{9988A51C-212F-4B78-8F70-9CD76EDC9F2E}" type="presOf" srcId="{1F9EBB64-C08F-4A61-8793-9CE35C53D6FD}" destId="{1EF26009-D86D-4951-9B27-BB427AC44E41}" srcOrd="0" destOrd="0" presId="urn:microsoft.com/office/officeart/2008/layout/AlternatingHexagons"/>
    <dgm:cxn modelId="{3E82DAA1-D438-4547-817C-9AD56FEE6E71}" type="presOf" srcId="{649F7E24-C8A7-49B6-A6DC-BD369DAFC571}" destId="{F856BAA7-6552-4B9B-9364-D42A66FA8341}" srcOrd="0" destOrd="0" presId="urn:microsoft.com/office/officeart/2008/layout/AlternatingHexagons"/>
    <dgm:cxn modelId="{7B2E99D4-0097-4240-A1FD-7EA997B12624}" type="presOf" srcId="{09D06878-4F42-4C28-91D3-42A415FEC6D7}" destId="{9D428326-143E-430F-9CEB-011722F62D74}" srcOrd="0" destOrd="0" presId="urn:microsoft.com/office/officeart/2008/layout/AlternatingHexagons"/>
    <dgm:cxn modelId="{558113D6-F981-41FF-A0CB-D15A715820CE}" srcId="{09D06878-4F42-4C28-91D3-42A415FEC6D7}" destId="{1F9EBB64-C08F-4A61-8793-9CE35C53D6FD}" srcOrd="2" destOrd="0" parTransId="{B6275665-BBE0-48CD-9C29-8645F471371D}" sibTransId="{A41CF687-BE1A-4C17-A84A-71A5709DEB93}"/>
    <dgm:cxn modelId="{3BCA95C3-CF6F-47AD-A617-A7E1B9049B12}" srcId="{98029B2A-281B-4817-8C2B-C97552D05DA9}" destId="{614E8890-FB56-4692-A53E-4ABD289E48A4}" srcOrd="0" destOrd="0" parTransId="{6A9BF1FC-4D0A-4242-9A0D-D4CA6CAD2BB5}" sibTransId="{9BC37D0E-A896-43AB-8251-03CE72D9CE1B}"/>
    <dgm:cxn modelId="{4B98158A-7488-458D-9F15-CA7874588DAA}" type="presOf" srcId="{AD11938B-CDA1-4EC5-B9A0-2A8B4A827995}" destId="{3EE02A79-270C-4BDA-B383-8647BD83D9DC}" srcOrd="0" destOrd="0" presId="urn:microsoft.com/office/officeart/2008/layout/AlternatingHexagons"/>
    <dgm:cxn modelId="{3E6D4ABB-A031-4F78-A71B-D0EBD7D3DE67}" srcId="{1F9EBB64-C08F-4A61-8793-9CE35C53D6FD}" destId="{27D6E0FF-3FF0-4A76-8ED2-6B8C9AAB82E3}" srcOrd="0" destOrd="0" parTransId="{64F6FAC4-FE58-411D-A088-A0D75F0FD34F}" sibTransId="{1D704562-AB3B-4B85-8878-358612C238C8}"/>
    <dgm:cxn modelId="{235550FC-4E3B-451D-AD48-086DA80D22B3}" type="presOf" srcId="{27D6E0FF-3FF0-4A76-8ED2-6B8C9AAB82E3}" destId="{44B29C98-CF57-47C6-B8AF-9455A7E77AD2}" srcOrd="0" destOrd="0" presId="urn:microsoft.com/office/officeart/2008/layout/AlternatingHexagons"/>
    <dgm:cxn modelId="{362C913F-3B45-4DA4-A201-8AD88CC05A76}" srcId="{09D06878-4F42-4C28-91D3-42A415FEC6D7}" destId="{98029B2A-281B-4817-8C2B-C97552D05DA9}" srcOrd="1" destOrd="0" parTransId="{3C0A8617-B73E-47E3-8483-809538BE6EF0}" sibTransId="{10B36BF8-579F-4139-9727-D7F832155D98}"/>
    <dgm:cxn modelId="{8C9C767B-6388-4713-A501-0A369F81808E}" srcId="{649F7E24-C8A7-49B6-A6DC-BD369DAFC571}" destId="{AD11938B-CDA1-4EC5-B9A0-2A8B4A827995}" srcOrd="0" destOrd="0" parTransId="{E953799F-5E15-455E-9EE9-6B56000BA655}" sibTransId="{14BAFFB4-DEE7-4A8E-84D3-9522C6C6742E}"/>
    <dgm:cxn modelId="{E1EFDAC7-ECB5-4B7A-8CA6-BAD8BC120F7A}" type="presOf" srcId="{A41CF687-BE1A-4C17-A84A-71A5709DEB93}" destId="{819F49FC-AD2B-47B8-B837-D8D881594C94}" srcOrd="0" destOrd="0" presId="urn:microsoft.com/office/officeart/2008/layout/AlternatingHexagons"/>
    <dgm:cxn modelId="{954A5C55-F931-4801-B107-086FA285FEE9}" type="presOf" srcId="{614E8890-FB56-4692-A53E-4ABD289E48A4}" destId="{DB023F90-D48B-49C5-B5B5-FC0416F2CAEB}" srcOrd="0" destOrd="0" presId="urn:microsoft.com/office/officeart/2008/layout/AlternatingHexagons"/>
    <dgm:cxn modelId="{7C8E2515-8F7F-46BB-9BC7-02A35C4983EA}" type="presOf" srcId="{98029B2A-281B-4817-8C2B-C97552D05DA9}" destId="{AF4C812C-58D3-4343-92EA-A516CDE0469A}" srcOrd="0" destOrd="0" presId="urn:microsoft.com/office/officeart/2008/layout/AlternatingHexagons"/>
    <dgm:cxn modelId="{854E3E63-4CDC-46FD-8258-64DF83B3340E}" srcId="{09D06878-4F42-4C28-91D3-42A415FEC6D7}" destId="{649F7E24-C8A7-49B6-A6DC-BD369DAFC571}" srcOrd="0" destOrd="0" parTransId="{E5468000-5ACB-4871-B57D-F997230B2BBA}" sibTransId="{60729B99-54AC-4911-9215-D839BF0EA2CC}"/>
    <dgm:cxn modelId="{48479C55-A5C6-49A5-A740-E81D0DEF2D5E}" type="presOf" srcId="{10B36BF8-579F-4139-9727-D7F832155D98}" destId="{4801F94D-15DC-44EC-9D68-A7E0F5E358BF}" srcOrd="0" destOrd="0" presId="urn:microsoft.com/office/officeart/2008/layout/AlternatingHexagons"/>
    <dgm:cxn modelId="{803FE946-AC4F-430C-8787-EB59D8B843E0}" type="presParOf" srcId="{9D428326-143E-430F-9CEB-011722F62D74}" destId="{6A6D1B7B-C600-4D89-85B2-9A0D0B73BE22}" srcOrd="0" destOrd="0" presId="urn:microsoft.com/office/officeart/2008/layout/AlternatingHexagons"/>
    <dgm:cxn modelId="{689AE422-37A0-41AC-B760-12A360CDA951}" type="presParOf" srcId="{6A6D1B7B-C600-4D89-85B2-9A0D0B73BE22}" destId="{F856BAA7-6552-4B9B-9364-D42A66FA8341}" srcOrd="0" destOrd="0" presId="urn:microsoft.com/office/officeart/2008/layout/AlternatingHexagons"/>
    <dgm:cxn modelId="{12A93071-B0AC-4B4B-BF01-3725F6CC5835}" type="presParOf" srcId="{6A6D1B7B-C600-4D89-85B2-9A0D0B73BE22}" destId="{3EE02A79-270C-4BDA-B383-8647BD83D9DC}" srcOrd="1" destOrd="0" presId="urn:microsoft.com/office/officeart/2008/layout/AlternatingHexagons"/>
    <dgm:cxn modelId="{556F238B-AE14-429C-A72D-A39E19BFFAE2}" type="presParOf" srcId="{6A6D1B7B-C600-4D89-85B2-9A0D0B73BE22}" destId="{CDF796E4-4C35-42F8-B1A2-A740B2F40384}" srcOrd="2" destOrd="0" presId="urn:microsoft.com/office/officeart/2008/layout/AlternatingHexagons"/>
    <dgm:cxn modelId="{651AA26F-544B-4B46-85ED-D3BB365D9D30}" type="presParOf" srcId="{6A6D1B7B-C600-4D89-85B2-9A0D0B73BE22}" destId="{02B26855-50DE-47EE-814C-3CE3008A379A}" srcOrd="3" destOrd="0" presId="urn:microsoft.com/office/officeart/2008/layout/AlternatingHexagons"/>
    <dgm:cxn modelId="{E7C7ED73-3EF4-429D-8AE2-7F9A873BDB6B}" type="presParOf" srcId="{6A6D1B7B-C600-4D89-85B2-9A0D0B73BE22}" destId="{906D7B98-DECE-4840-8934-49EAB6915248}" srcOrd="4" destOrd="0" presId="urn:microsoft.com/office/officeart/2008/layout/AlternatingHexagons"/>
    <dgm:cxn modelId="{AAF303D2-38B7-4BA0-8FB6-0D8CBE5C837A}" type="presParOf" srcId="{9D428326-143E-430F-9CEB-011722F62D74}" destId="{FFF9A382-801B-4095-8D8A-BD91DF10FEDD}" srcOrd="1" destOrd="0" presId="urn:microsoft.com/office/officeart/2008/layout/AlternatingHexagons"/>
    <dgm:cxn modelId="{0100864E-5E9A-4924-B8BC-D67F18AAC8E6}" type="presParOf" srcId="{9D428326-143E-430F-9CEB-011722F62D74}" destId="{9D1EAB9F-CD35-4E0D-9743-F303D5E6D854}" srcOrd="2" destOrd="0" presId="urn:microsoft.com/office/officeart/2008/layout/AlternatingHexagons"/>
    <dgm:cxn modelId="{BD77E3BB-F5EA-4527-9E07-E77614A52306}" type="presParOf" srcId="{9D1EAB9F-CD35-4E0D-9743-F303D5E6D854}" destId="{AF4C812C-58D3-4343-92EA-A516CDE0469A}" srcOrd="0" destOrd="0" presId="urn:microsoft.com/office/officeart/2008/layout/AlternatingHexagons"/>
    <dgm:cxn modelId="{F11FB9A4-4C73-4C74-A02E-4CAD2A1931E2}" type="presParOf" srcId="{9D1EAB9F-CD35-4E0D-9743-F303D5E6D854}" destId="{DB023F90-D48B-49C5-B5B5-FC0416F2CAEB}" srcOrd="1" destOrd="0" presId="urn:microsoft.com/office/officeart/2008/layout/AlternatingHexagons"/>
    <dgm:cxn modelId="{3918E8A0-B68B-4920-88DF-7EF89AC0540E}" type="presParOf" srcId="{9D1EAB9F-CD35-4E0D-9743-F303D5E6D854}" destId="{131AA1C0-8CBB-4488-B88F-E62FA038A578}" srcOrd="2" destOrd="0" presId="urn:microsoft.com/office/officeart/2008/layout/AlternatingHexagons"/>
    <dgm:cxn modelId="{3B1E02EF-6A10-41A3-848E-1816AAF2B92D}" type="presParOf" srcId="{9D1EAB9F-CD35-4E0D-9743-F303D5E6D854}" destId="{8A3CA5E0-C5E9-4C59-8D92-52932415E57D}" srcOrd="3" destOrd="0" presId="urn:microsoft.com/office/officeart/2008/layout/AlternatingHexagons"/>
    <dgm:cxn modelId="{2669D8BB-DF76-4234-A1ED-B0FD68E11D41}" type="presParOf" srcId="{9D1EAB9F-CD35-4E0D-9743-F303D5E6D854}" destId="{4801F94D-15DC-44EC-9D68-A7E0F5E358BF}" srcOrd="4" destOrd="0" presId="urn:microsoft.com/office/officeart/2008/layout/AlternatingHexagons"/>
    <dgm:cxn modelId="{B06EE87B-BB44-4A57-8C57-F3642DA0453E}" type="presParOf" srcId="{9D428326-143E-430F-9CEB-011722F62D74}" destId="{04A8E4A7-938F-447A-9CAB-E0D77832705F}" srcOrd="3" destOrd="0" presId="urn:microsoft.com/office/officeart/2008/layout/AlternatingHexagons"/>
    <dgm:cxn modelId="{70366761-7515-46E3-AECF-F1A41D5DF421}" type="presParOf" srcId="{9D428326-143E-430F-9CEB-011722F62D74}" destId="{DA393345-C403-4E22-8390-FAA6EA7F4E0D}" srcOrd="4" destOrd="0" presId="urn:microsoft.com/office/officeart/2008/layout/AlternatingHexagons"/>
    <dgm:cxn modelId="{7FED24EA-54D1-4F88-B6A4-9E20F1F9FB84}" type="presParOf" srcId="{DA393345-C403-4E22-8390-FAA6EA7F4E0D}" destId="{1EF26009-D86D-4951-9B27-BB427AC44E41}" srcOrd="0" destOrd="0" presId="urn:microsoft.com/office/officeart/2008/layout/AlternatingHexagons"/>
    <dgm:cxn modelId="{00A534B1-374A-492C-9DAA-828F0B881244}" type="presParOf" srcId="{DA393345-C403-4E22-8390-FAA6EA7F4E0D}" destId="{44B29C98-CF57-47C6-B8AF-9455A7E77AD2}" srcOrd="1" destOrd="0" presId="urn:microsoft.com/office/officeart/2008/layout/AlternatingHexagons"/>
    <dgm:cxn modelId="{1512FD4A-A0E9-49F8-B5C3-9A17B43CBB09}" type="presParOf" srcId="{DA393345-C403-4E22-8390-FAA6EA7F4E0D}" destId="{A77A090D-FB34-4B4C-BD9C-48FBC430833F}" srcOrd="2" destOrd="0" presId="urn:microsoft.com/office/officeart/2008/layout/AlternatingHexagons"/>
    <dgm:cxn modelId="{02551EEE-2E22-429B-8271-769613334478}" type="presParOf" srcId="{DA393345-C403-4E22-8390-FAA6EA7F4E0D}" destId="{491DFD45-224F-4627-B5D8-5C08EC29207A}" srcOrd="3" destOrd="0" presId="urn:microsoft.com/office/officeart/2008/layout/AlternatingHexagons"/>
    <dgm:cxn modelId="{15EFB984-5FA7-471B-B665-69964A1CBFA5}" type="presParOf" srcId="{DA393345-C403-4E22-8390-FAA6EA7F4E0D}" destId="{819F49FC-AD2B-47B8-B837-D8D881594C9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56BAA7-6552-4B9B-9364-D42A66FA8341}">
      <dsp:nvSpPr>
        <dsp:cNvPr id="0" name=""/>
        <dsp:cNvSpPr/>
      </dsp:nvSpPr>
      <dsp:spPr>
        <a:xfrm rot="5400000">
          <a:off x="2318757" y="291293"/>
          <a:ext cx="1441110" cy="125376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  <a:sp3d extrusionH="28000" prstMaterial="matte"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Присвоить роль </a:t>
          </a:r>
          <a:endParaRPr lang="ru-RU" sz="900" kern="1200" dirty="0"/>
        </a:p>
      </dsp:txBody>
      <dsp:txXfrm rot="-5400000">
        <a:off x="2607808" y="422194"/>
        <a:ext cx="863008" cy="991964"/>
      </dsp:txXfrm>
    </dsp:sp>
    <dsp:sp modelId="{3EE02A79-270C-4BDA-B383-8647BD83D9DC}">
      <dsp:nvSpPr>
        <dsp:cNvPr id="0" name=""/>
        <dsp:cNvSpPr/>
      </dsp:nvSpPr>
      <dsp:spPr>
        <a:xfrm>
          <a:off x="3826634" y="288584"/>
          <a:ext cx="1608279" cy="864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  <a:sp3d extrusionH="28000" prstMaterial="matte"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3826634" y="288584"/>
        <a:ext cx="1608279" cy="864666"/>
      </dsp:txXfrm>
    </dsp:sp>
    <dsp:sp modelId="{906D7B98-DECE-4840-8934-49EAB6915248}">
      <dsp:nvSpPr>
        <dsp:cNvPr id="0" name=""/>
        <dsp:cNvSpPr/>
      </dsp:nvSpPr>
      <dsp:spPr>
        <a:xfrm rot="5400000">
          <a:off x="942109" y="280009"/>
          <a:ext cx="1441110" cy="125376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80000"/>
            <a:hueOff val="141911"/>
            <a:satOff val="-7969"/>
            <a:lumOff val="6872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Задача -Глагол в повелительном наклонении</a:t>
          </a:r>
          <a:endParaRPr lang="ru-RU" sz="800" kern="1200" dirty="0"/>
        </a:p>
      </dsp:txBody>
      <dsp:txXfrm rot="-5400000">
        <a:off x="1231160" y="410910"/>
        <a:ext cx="863008" cy="991964"/>
      </dsp:txXfrm>
    </dsp:sp>
    <dsp:sp modelId="{AF4C812C-58D3-4343-92EA-A516CDE0469A}">
      <dsp:nvSpPr>
        <dsp:cNvPr id="0" name=""/>
        <dsp:cNvSpPr/>
      </dsp:nvSpPr>
      <dsp:spPr>
        <a:xfrm rot="5400000">
          <a:off x="347474" y="1403960"/>
          <a:ext cx="1441110" cy="125376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80000"/>
            <a:hueOff val="283823"/>
            <a:satOff val="-15938"/>
            <a:lumOff val="13744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  <a:sp3d extrusionH="28000" prstMaterial="matte"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контекст?: </a:t>
          </a:r>
          <a:r>
            <a:rPr lang="ru-RU" sz="900" kern="1200" dirty="0" err="1" smtClean="0"/>
            <a:t>предистория</a:t>
          </a:r>
          <a:r>
            <a:rPr lang="ru-RU" sz="900" kern="1200" dirty="0" smtClean="0"/>
            <a:t>, цель, среда)</a:t>
          </a:r>
          <a:endParaRPr lang="ru-RU" sz="900" kern="1200" dirty="0"/>
        </a:p>
      </dsp:txBody>
      <dsp:txXfrm rot="-5400000">
        <a:off x="636525" y="1534861"/>
        <a:ext cx="863008" cy="991964"/>
      </dsp:txXfrm>
    </dsp:sp>
    <dsp:sp modelId="{DB023F90-D48B-49C5-B5B5-FC0416F2CAEB}">
      <dsp:nvSpPr>
        <dsp:cNvPr id="0" name=""/>
        <dsp:cNvSpPr/>
      </dsp:nvSpPr>
      <dsp:spPr>
        <a:xfrm>
          <a:off x="246915" y="1511798"/>
          <a:ext cx="1556399" cy="864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  <a:sp3d extrusionH="28000" prstMaterial="matte"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246915" y="1511798"/>
        <a:ext cx="1556399" cy="864666"/>
      </dsp:txXfrm>
    </dsp:sp>
    <dsp:sp modelId="{4801F94D-15DC-44EC-9D68-A7E0F5E358BF}">
      <dsp:nvSpPr>
        <dsp:cNvPr id="0" name=""/>
        <dsp:cNvSpPr/>
      </dsp:nvSpPr>
      <dsp:spPr>
        <a:xfrm rot="5400000">
          <a:off x="3072222" y="1503224"/>
          <a:ext cx="1441110" cy="125376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80000"/>
            <a:hueOff val="425734"/>
            <a:satOff val="-23906"/>
            <a:lumOff val="20617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  <a:sp3d extrusionH="28000" prstMaterial="matte"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формат</a:t>
          </a:r>
          <a:endParaRPr lang="ru-RU" sz="1500" kern="1200" dirty="0"/>
        </a:p>
      </dsp:txBody>
      <dsp:txXfrm rot="-5400000">
        <a:off x="3361273" y="1634125"/>
        <a:ext cx="863008" cy="991964"/>
      </dsp:txXfrm>
    </dsp:sp>
    <dsp:sp modelId="{1EF26009-D86D-4951-9B27-BB427AC44E41}">
      <dsp:nvSpPr>
        <dsp:cNvPr id="0" name=""/>
        <dsp:cNvSpPr/>
      </dsp:nvSpPr>
      <dsp:spPr>
        <a:xfrm rot="5400000">
          <a:off x="2397782" y="2540825"/>
          <a:ext cx="1441110" cy="125376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80000"/>
            <a:hueOff val="567645"/>
            <a:satOff val="-31875"/>
            <a:lumOff val="27489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  <a:sp3d extrusionH="28000" prstMaterial="matte"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стиль</a:t>
          </a:r>
          <a:endParaRPr lang="ru-RU" sz="900" kern="1200" dirty="0"/>
        </a:p>
      </dsp:txBody>
      <dsp:txXfrm rot="-5400000">
        <a:off x="2686833" y="2671726"/>
        <a:ext cx="863008" cy="991964"/>
      </dsp:txXfrm>
    </dsp:sp>
    <dsp:sp modelId="{44B29C98-CF57-47C6-B8AF-9455A7E77AD2}">
      <dsp:nvSpPr>
        <dsp:cNvPr id="0" name=""/>
        <dsp:cNvSpPr/>
      </dsp:nvSpPr>
      <dsp:spPr>
        <a:xfrm>
          <a:off x="3826634" y="2735013"/>
          <a:ext cx="1608279" cy="864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  <a:sp3d extrusionH="28000" prstMaterial="matte"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3826634" y="2735013"/>
        <a:ext cx="1608279" cy="864666"/>
      </dsp:txXfrm>
    </dsp:sp>
    <dsp:sp modelId="{819F49FC-AD2B-47B8-B837-D8D881594C94}">
      <dsp:nvSpPr>
        <dsp:cNvPr id="0" name=""/>
        <dsp:cNvSpPr/>
      </dsp:nvSpPr>
      <dsp:spPr>
        <a:xfrm rot="5400000">
          <a:off x="1087082" y="2540463"/>
          <a:ext cx="1441110" cy="125376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80000"/>
            <a:hueOff val="709557"/>
            <a:satOff val="-39844"/>
            <a:lumOff val="34361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  <a:sp3d extrusionH="28000" prstMaterial="matte"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тон</a:t>
          </a:r>
          <a:endParaRPr lang="ru-RU" sz="3600" kern="1200" dirty="0"/>
        </a:p>
      </dsp:txBody>
      <dsp:txXfrm rot="-5400000">
        <a:off x="1376133" y="2671364"/>
        <a:ext cx="863008" cy="991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32828-0829-497A-8FF4-1F1C40C0A446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50475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31600"/>
            <a:ext cx="2950475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6D8EF-5747-4665-ACC6-12E13D8F3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272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" name="Rectangle 10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413" y="1792288"/>
            <a:ext cx="990600" cy="304800"/>
          </a:xfrm>
        </p:spPr>
        <p:txBody>
          <a:bodyPr anchor="t"/>
          <a:lstStyle>
            <a:lvl1pPr algn="l">
              <a:defRPr b="0" i="0" smtClean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1D7D4F37-B37E-4679-8C2D-51A3ECBDA1EC}" type="datetimeFigureOut">
              <a:rPr lang="ru-RU"/>
              <a:pPr>
                <a:defRPr/>
              </a:pPr>
              <a:t>31.03.2026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2706" y="3228182"/>
            <a:ext cx="3859213" cy="30480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14BB1-A1F4-446C-B1D3-1503A1A379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>
              <a:spLocks/>
            </p:cNvSpPr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>
                <a:gd name="T0" fmla="*/ 0 w 7104"/>
                <a:gd name="T1" fmla="*/ 0 h 2856"/>
                <a:gd name="T2" fmla="*/ 7104 w 7104"/>
                <a:gd name="T3" fmla="*/ 2856 h 2856"/>
              </a:gdLst>
              <a:ahLst/>
              <a:cxnLst>
                <a:cxn ang="0">
                  <a:pos x="0" y="0"/>
                </a:cxn>
                <a:cxn ang="0">
                  <a:pos x="0" y="2856"/>
                </a:cxn>
                <a:cxn ang="0">
                  <a:pos x="7104" y="2856"/>
                </a:cxn>
                <a:cxn ang="0">
                  <a:pos x="7104" y="1"/>
                </a:cxn>
                <a:cxn ang="0">
                  <a:pos x="7104" y="1"/>
                </a:cxn>
                <a:cxn ang="0">
                  <a:pos x="6943" y="26"/>
                </a:cxn>
                <a:cxn ang="0">
                  <a:pos x="6782" y="50"/>
                </a:cxn>
                <a:cxn ang="0">
                  <a:pos x="6621" y="73"/>
                </a:cxn>
                <a:cxn ang="0">
                  <a:pos x="6459" y="93"/>
                </a:cxn>
                <a:cxn ang="0">
                  <a:pos x="6298" y="113"/>
                </a:cxn>
                <a:cxn ang="0">
                  <a:pos x="6136" y="132"/>
                </a:cxn>
                <a:cxn ang="0">
                  <a:pos x="5976" y="148"/>
                </a:cxn>
                <a:cxn ang="0">
                  <a:pos x="5814" y="163"/>
                </a:cxn>
                <a:cxn ang="0">
                  <a:pos x="5653" y="177"/>
                </a:cxn>
                <a:cxn ang="0">
                  <a:pos x="5494" y="189"/>
                </a:cxn>
                <a:cxn ang="0">
                  <a:pos x="5334" y="201"/>
                </a:cxn>
                <a:cxn ang="0">
                  <a:pos x="5175" y="211"/>
                </a:cxn>
                <a:cxn ang="0">
                  <a:pos x="5017" y="219"/>
                </a:cxn>
                <a:cxn ang="0">
                  <a:pos x="4859" y="227"/>
                </a:cxn>
                <a:cxn ang="0">
                  <a:pos x="4703" y="234"/>
                </a:cxn>
                <a:cxn ang="0">
                  <a:pos x="4548" y="239"/>
                </a:cxn>
                <a:cxn ang="0">
                  <a:pos x="4393" y="243"/>
                </a:cxn>
                <a:cxn ang="0">
                  <a:pos x="4240" y="247"/>
                </a:cxn>
                <a:cxn ang="0">
                  <a:pos x="4088" y="249"/>
                </a:cxn>
                <a:cxn ang="0">
                  <a:pos x="3937" y="251"/>
                </a:cxn>
                <a:cxn ang="0">
                  <a:pos x="3788" y="252"/>
                </a:cxn>
                <a:cxn ang="0">
                  <a:pos x="3640" y="251"/>
                </a:cxn>
                <a:cxn ang="0">
                  <a:pos x="3494" y="251"/>
                </a:cxn>
                <a:cxn ang="0">
                  <a:pos x="3349" y="249"/>
                </a:cxn>
                <a:cxn ang="0">
                  <a:pos x="3207" y="246"/>
                </a:cxn>
                <a:cxn ang="0">
                  <a:pos x="3066" y="243"/>
                </a:cxn>
                <a:cxn ang="0">
                  <a:pos x="2928" y="240"/>
                </a:cxn>
                <a:cxn ang="0">
                  <a:pos x="2791" y="235"/>
                </a:cxn>
                <a:cxn ang="0">
                  <a:pos x="2656" y="230"/>
                </a:cxn>
                <a:cxn ang="0">
                  <a:pos x="2524" y="225"/>
                </a:cxn>
                <a:cxn ang="0">
                  <a:pos x="2266" y="212"/>
                </a:cxn>
                <a:cxn ang="0">
                  <a:pos x="2019" y="198"/>
                </a:cxn>
                <a:cxn ang="0">
                  <a:pos x="1782" y="183"/>
                </a:cxn>
                <a:cxn ang="0">
                  <a:pos x="1557" y="167"/>
                </a:cxn>
                <a:cxn ang="0">
                  <a:pos x="1343" y="150"/>
                </a:cxn>
                <a:cxn ang="0">
                  <a:pos x="1144" y="132"/>
                </a:cxn>
                <a:cxn ang="0">
                  <a:pos x="957" y="114"/>
                </a:cxn>
                <a:cxn ang="0">
                  <a:pos x="785" y="96"/>
                </a:cxn>
                <a:cxn ang="0">
                  <a:pos x="627" y="79"/>
                </a:cxn>
                <a:cxn ang="0">
                  <a:pos x="487" y="63"/>
                </a:cxn>
                <a:cxn ang="0">
                  <a:pos x="361" y="48"/>
                </a:cxn>
                <a:cxn ang="0">
                  <a:pos x="254" y="35"/>
                </a:cxn>
                <a:cxn ang="0">
                  <a:pos x="165" y="23"/>
                </a:cxn>
                <a:cxn ang="0">
                  <a:pos x="42" y="6"/>
                </a:cxn>
                <a:cxn ang="0">
                  <a:pos x="0" y="0"/>
                </a:cxn>
                <a:cxn ang="0">
                  <a:pos x="0" y="0"/>
                </a:cxn>
              </a:cxnLst>
              <a:rect l="T0" t="T1" r="T2" b="T3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" name="Rectangle 15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A41E1-E7D9-4BD6-8C48-33AAB6296FC2}" type="datetimeFigureOut">
              <a:rPr lang="ru-RU"/>
              <a:pPr>
                <a:defRPr/>
              </a:pPr>
              <a:t>31.03.2026</a:t>
            </a:fld>
            <a:endParaRPr lang="ru-RU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4F3AD-C1E8-4C69-BDFB-742EFAF762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>
              <a:spLocks/>
            </p:cNvSpPr>
            <p:nvPr/>
          </p:nvSpPr>
          <p:spPr bwMode="gray">
            <a:xfrm rot="-589932">
              <a:off x="8490951" y="2714874"/>
              <a:ext cx="3299407" cy="440924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45"/>
                </a:cxn>
                <a:cxn ang="0">
                  <a:pos x="10000" y="7946"/>
                </a:cxn>
                <a:cxn ang="0">
                  <a:pos x="10000" y="4"/>
                </a:cxn>
                <a:cxn ang="0">
                  <a:pos x="10000" y="4"/>
                </a:cxn>
                <a:cxn ang="0">
                  <a:pos x="9773" y="91"/>
                </a:cxn>
                <a:cxn ang="0">
                  <a:pos x="9547" y="175"/>
                </a:cxn>
                <a:cxn ang="0">
                  <a:pos x="9320" y="256"/>
                </a:cxn>
                <a:cxn ang="0">
                  <a:pos x="9092" y="326"/>
                </a:cxn>
                <a:cxn ang="0">
                  <a:pos x="8865" y="396"/>
                </a:cxn>
                <a:cxn ang="0">
                  <a:pos x="8637" y="462"/>
                </a:cxn>
                <a:cxn ang="0">
                  <a:pos x="8412" y="518"/>
                </a:cxn>
                <a:cxn ang="0">
                  <a:pos x="8184" y="571"/>
                </a:cxn>
                <a:cxn ang="0">
                  <a:pos x="7957" y="620"/>
                </a:cxn>
                <a:cxn ang="0">
                  <a:pos x="7734" y="662"/>
                </a:cxn>
                <a:cxn ang="0">
                  <a:pos x="7508" y="704"/>
                </a:cxn>
                <a:cxn ang="0">
                  <a:pos x="7285" y="739"/>
                </a:cxn>
                <a:cxn ang="0">
                  <a:pos x="7062" y="767"/>
                </a:cxn>
                <a:cxn ang="0">
                  <a:pos x="6840" y="795"/>
                </a:cxn>
                <a:cxn ang="0">
                  <a:pos x="6620" y="819"/>
                </a:cxn>
                <a:cxn ang="0">
                  <a:pos x="6402" y="837"/>
                </a:cxn>
                <a:cxn ang="0">
                  <a:pos x="6184" y="851"/>
                </a:cxn>
                <a:cxn ang="0">
                  <a:pos x="5968" y="865"/>
                </a:cxn>
                <a:cxn ang="0">
                  <a:pos x="5755" y="872"/>
                </a:cxn>
                <a:cxn ang="0">
                  <a:pos x="5542" y="879"/>
                </a:cxn>
                <a:cxn ang="0">
                  <a:pos x="5332" y="882"/>
                </a:cxn>
                <a:cxn ang="0">
                  <a:pos x="5124" y="879"/>
                </a:cxn>
                <a:cxn ang="0">
                  <a:pos x="4918" y="879"/>
                </a:cxn>
                <a:cxn ang="0">
                  <a:pos x="4714" y="872"/>
                </a:cxn>
                <a:cxn ang="0">
                  <a:pos x="4514" y="861"/>
                </a:cxn>
                <a:cxn ang="0">
                  <a:pos x="4316" y="851"/>
                </a:cxn>
                <a:cxn ang="0">
                  <a:pos x="4122" y="840"/>
                </a:cxn>
                <a:cxn ang="0">
                  <a:pos x="3929" y="823"/>
                </a:cxn>
                <a:cxn ang="0">
                  <a:pos x="3739" y="805"/>
                </a:cxn>
                <a:cxn ang="0">
                  <a:pos x="3553" y="788"/>
                </a:cxn>
                <a:cxn ang="0">
                  <a:pos x="3190" y="742"/>
                </a:cxn>
                <a:cxn ang="0">
                  <a:pos x="2842" y="693"/>
                </a:cxn>
                <a:cxn ang="0">
                  <a:pos x="2508" y="641"/>
                </a:cxn>
                <a:cxn ang="0">
                  <a:pos x="2192" y="585"/>
                </a:cxn>
                <a:cxn ang="0">
                  <a:pos x="1890" y="525"/>
                </a:cxn>
                <a:cxn ang="0">
                  <a:pos x="1610" y="462"/>
                </a:cxn>
                <a:cxn ang="0">
                  <a:pos x="1347" y="399"/>
                </a:cxn>
                <a:cxn ang="0">
                  <a:pos x="1105" y="336"/>
                </a:cxn>
                <a:cxn ang="0">
                  <a:pos x="883" y="277"/>
                </a:cxn>
                <a:cxn ang="0">
                  <a:pos x="686" y="221"/>
                </a:cxn>
                <a:cxn ang="0">
                  <a:pos x="508" y="168"/>
                </a:cxn>
                <a:cxn ang="0">
                  <a:pos x="358" y="123"/>
                </a:cxn>
                <a:cxn ang="0">
                  <a:pos x="232" y="81"/>
                </a:cxn>
                <a:cxn ang="0">
                  <a:pos x="59" y="2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" name="Rectangle 12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F66CF-EE1D-4174-BA64-608A4E369415}" type="datetimeFigureOut">
              <a:rPr lang="ru-RU"/>
              <a:pPr>
                <a:defRPr/>
              </a:pPr>
              <a:t>31.03.2026</a:t>
            </a:fld>
            <a:endParaRPr lang="ru-RU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C0F28-E550-4950-923A-4D5F034184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-589932">
              <a:off x="8490951" y="4185117"/>
              <a:ext cx="3299407" cy="440924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70"/>
                </a:cxn>
                <a:cxn ang="0">
                  <a:pos x="10000" y="8000"/>
                </a:cxn>
                <a:cxn ang="0">
                  <a:pos x="10000" y="7"/>
                </a:cxn>
                <a:cxn ang="0">
                  <a:pos x="10000" y="7"/>
                </a:cxn>
                <a:cxn ang="0">
                  <a:pos x="9773" y="156"/>
                </a:cxn>
                <a:cxn ang="0">
                  <a:pos x="9547" y="298"/>
                </a:cxn>
                <a:cxn ang="0">
                  <a:pos x="9320" y="437"/>
                </a:cxn>
                <a:cxn ang="0">
                  <a:pos x="9092" y="556"/>
                </a:cxn>
                <a:cxn ang="0">
                  <a:pos x="8865" y="676"/>
                </a:cxn>
                <a:cxn ang="0">
                  <a:pos x="8637" y="788"/>
                </a:cxn>
                <a:cxn ang="0">
                  <a:pos x="8412" y="884"/>
                </a:cxn>
                <a:cxn ang="0">
                  <a:pos x="8184" y="975"/>
                </a:cxn>
                <a:cxn ang="0">
                  <a:pos x="7957" y="1058"/>
                </a:cxn>
                <a:cxn ang="0">
                  <a:pos x="7734" y="1130"/>
                </a:cxn>
                <a:cxn ang="0">
                  <a:pos x="7508" y="1202"/>
                </a:cxn>
                <a:cxn ang="0">
                  <a:pos x="7285" y="1262"/>
                </a:cxn>
                <a:cxn ang="0">
                  <a:pos x="7062" y="1309"/>
                </a:cxn>
                <a:cxn ang="0">
                  <a:pos x="6840" y="1358"/>
                </a:cxn>
                <a:cxn ang="0">
                  <a:pos x="6620" y="1399"/>
                </a:cxn>
                <a:cxn ang="0">
                  <a:pos x="6402" y="1428"/>
                </a:cxn>
                <a:cxn ang="0">
                  <a:pos x="6184" y="1453"/>
                </a:cxn>
                <a:cxn ang="0">
                  <a:pos x="5968" y="1477"/>
                </a:cxn>
                <a:cxn ang="0">
                  <a:pos x="5755" y="1488"/>
                </a:cxn>
                <a:cxn ang="0">
                  <a:pos x="5542" y="1500"/>
                </a:cxn>
                <a:cxn ang="0">
                  <a:pos x="5332" y="1506"/>
                </a:cxn>
                <a:cxn ang="0">
                  <a:pos x="5124" y="1500"/>
                </a:cxn>
                <a:cxn ang="0">
                  <a:pos x="4918" y="1500"/>
                </a:cxn>
                <a:cxn ang="0">
                  <a:pos x="4714" y="1488"/>
                </a:cxn>
                <a:cxn ang="0">
                  <a:pos x="4514" y="1470"/>
                </a:cxn>
                <a:cxn ang="0">
                  <a:pos x="4316" y="1453"/>
                </a:cxn>
                <a:cxn ang="0">
                  <a:pos x="4122" y="1434"/>
                </a:cxn>
                <a:cxn ang="0">
                  <a:pos x="3929" y="1405"/>
                </a:cxn>
                <a:cxn ang="0">
                  <a:pos x="3739" y="1374"/>
                </a:cxn>
                <a:cxn ang="0">
                  <a:pos x="3553" y="1346"/>
                </a:cxn>
                <a:cxn ang="0">
                  <a:pos x="3190" y="1267"/>
                </a:cxn>
                <a:cxn ang="0">
                  <a:pos x="2842" y="1183"/>
                </a:cxn>
                <a:cxn ang="0">
                  <a:pos x="2508" y="1095"/>
                </a:cxn>
                <a:cxn ang="0">
                  <a:pos x="2192" y="998"/>
                </a:cxn>
                <a:cxn ang="0">
                  <a:pos x="1890" y="897"/>
                </a:cxn>
                <a:cxn ang="0">
                  <a:pos x="1610" y="788"/>
                </a:cxn>
                <a:cxn ang="0">
                  <a:pos x="1347" y="681"/>
                </a:cxn>
                <a:cxn ang="0">
                  <a:pos x="1105" y="574"/>
                </a:cxn>
                <a:cxn ang="0">
                  <a:pos x="883" y="473"/>
                </a:cxn>
                <a:cxn ang="0">
                  <a:pos x="686" y="377"/>
                </a:cxn>
                <a:cxn ang="0">
                  <a:pos x="508" y="286"/>
                </a:cxn>
                <a:cxn ang="0">
                  <a:pos x="358" y="210"/>
                </a:cxn>
                <a:cxn ang="0">
                  <a:pos x="232" y="138"/>
                </a:cxn>
                <a:cxn ang="0">
                  <a:pos x="59" y="3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7" name="TextBox 15"/>
          <p:cNvSpPr txBox="1"/>
          <p:nvPr/>
        </p:nvSpPr>
        <p:spPr bwMode="gray">
          <a:xfrm>
            <a:off x="881063" y="608013"/>
            <a:ext cx="801687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8" name="TextBox 12"/>
          <p:cNvSpPr txBox="1"/>
          <p:nvPr/>
        </p:nvSpPr>
        <p:spPr bwMode="gray">
          <a:xfrm>
            <a:off x="9883775" y="2613025"/>
            <a:ext cx="65405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D974F-2939-4E02-A0E6-AFD6CB65A37C}" type="datetimeFigureOut">
              <a:rPr lang="ru-RU"/>
              <a:pPr>
                <a:defRPr/>
              </a:pPr>
              <a:t>31.03.2026</a:t>
            </a:fld>
            <a:endParaRPr lang="ru-RU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1C796-0588-4932-910D-056B86B7CE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>
              <a:spLocks/>
            </p:cNvSpPr>
            <p:nvPr/>
          </p:nvSpPr>
          <p:spPr bwMode="gray">
            <a:xfrm rot="-589932">
              <a:off x="8490951" y="4193583"/>
              <a:ext cx="3299407" cy="440924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70"/>
                </a:cxn>
                <a:cxn ang="0">
                  <a:pos x="10000" y="8000"/>
                </a:cxn>
                <a:cxn ang="0">
                  <a:pos x="10000" y="7"/>
                </a:cxn>
                <a:cxn ang="0">
                  <a:pos x="10000" y="7"/>
                </a:cxn>
                <a:cxn ang="0">
                  <a:pos x="9773" y="156"/>
                </a:cxn>
                <a:cxn ang="0">
                  <a:pos x="9547" y="298"/>
                </a:cxn>
                <a:cxn ang="0">
                  <a:pos x="9320" y="437"/>
                </a:cxn>
                <a:cxn ang="0">
                  <a:pos x="9092" y="556"/>
                </a:cxn>
                <a:cxn ang="0">
                  <a:pos x="8865" y="676"/>
                </a:cxn>
                <a:cxn ang="0">
                  <a:pos x="8637" y="788"/>
                </a:cxn>
                <a:cxn ang="0">
                  <a:pos x="8412" y="884"/>
                </a:cxn>
                <a:cxn ang="0">
                  <a:pos x="8184" y="975"/>
                </a:cxn>
                <a:cxn ang="0">
                  <a:pos x="7957" y="1058"/>
                </a:cxn>
                <a:cxn ang="0">
                  <a:pos x="7734" y="1130"/>
                </a:cxn>
                <a:cxn ang="0">
                  <a:pos x="7508" y="1202"/>
                </a:cxn>
                <a:cxn ang="0">
                  <a:pos x="7285" y="1262"/>
                </a:cxn>
                <a:cxn ang="0">
                  <a:pos x="7062" y="1309"/>
                </a:cxn>
                <a:cxn ang="0">
                  <a:pos x="6840" y="1358"/>
                </a:cxn>
                <a:cxn ang="0">
                  <a:pos x="6620" y="1399"/>
                </a:cxn>
                <a:cxn ang="0">
                  <a:pos x="6402" y="1428"/>
                </a:cxn>
                <a:cxn ang="0">
                  <a:pos x="6184" y="1453"/>
                </a:cxn>
                <a:cxn ang="0">
                  <a:pos x="5968" y="1477"/>
                </a:cxn>
                <a:cxn ang="0">
                  <a:pos x="5755" y="1488"/>
                </a:cxn>
                <a:cxn ang="0">
                  <a:pos x="5542" y="1500"/>
                </a:cxn>
                <a:cxn ang="0">
                  <a:pos x="5332" y="1506"/>
                </a:cxn>
                <a:cxn ang="0">
                  <a:pos x="5124" y="1500"/>
                </a:cxn>
                <a:cxn ang="0">
                  <a:pos x="4918" y="1500"/>
                </a:cxn>
                <a:cxn ang="0">
                  <a:pos x="4714" y="1488"/>
                </a:cxn>
                <a:cxn ang="0">
                  <a:pos x="4514" y="1470"/>
                </a:cxn>
                <a:cxn ang="0">
                  <a:pos x="4316" y="1453"/>
                </a:cxn>
                <a:cxn ang="0">
                  <a:pos x="4122" y="1434"/>
                </a:cxn>
                <a:cxn ang="0">
                  <a:pos x="3929" y="1405"/>
                </a:cxn>
                <a:cxn ang="0">
                  <a:pos x="3739" y="1374"/>
                </a:cxn>
                <a:cxn ang="0">
                  <a:pos x="3553" y="1346"/>
                </a:cxn>
                <a:cxn ang="0">
                  <a:pos x="3190" y="1267"/>
                </a:cxn>
                <a:cxn ang="0">
                  <a:pos x="2842" y="1183"/>
                </a:cxn>
                <a:cxn ang="0">
                  <a:pos x="2508" y="1095"/>
                </a:cxn>
                <a:cxn ang="0">
                  <a:pos x="2192" y="998"/>
                </a:cxn>
                <a:cxn ang="0">
                  <a:pos x="1890" y="897"/>
                </a:cxn>
                <a:cxn ang="0">
                  <a:pos x="1610" y="788"/>
                </a:cxn>
                <a:cxn ang="0">
                  <a:pos x="1347" y="681"/>
                </a:cxn>
                <a:cxn ang="0">
                  <a:pos x="1105" y="574"/>
                </a:cxn>
                <a:cxn ang="0">
                  <a:pos x="883" y="473"/>
                </a:cxn>
                <a:cxn ang="0">
                  <a:pos x="686" y="377"/>
                </a:cxn>
                <a:cxn ang="0">
                  <a:pos x="508" y="286"/>
                </a:cxn>
                <a:cxn ang="0">
                  <a:pos x="358" y="210"/>
                </a:cxn>
                <a:cxn ang="0">
                  <a:pos x="232" y="138"/>
                </a:cxn>
                <a:cxn ang="0">
                  <a:pos x="59" y="3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263AC-DB93-4293-B4E6-106BB04C3BEE}" type="datetimeFigureOut">
              <a:rPr lang="ru-RU"/>
              <a:pPr>
                <a:defRPr/>
              </a:pPr>
              <a:t>31.03.2026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B9DA7-CE20-4B83-A809-9DB57457ED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6"/>
          <p:cNvCxnSpPr/>
          <p:nvPr/>
        </p:nvCxnSpPr>
        <p:spPr>
          <a:xfrm>
            <a:off x="4403725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/>
          <p:cNvCxnSpPr/>
          <p:nvPr/>
        </p:nvCxnSpPr>
        <p:spPr>
          <a:xfrm>
            <a:off x="7772400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5E92C-209F-4716-96C9-6CAAFFAA5A8A}" type="datetimeFigureOut">
              <a:rPr lang="ru-RU"/>
              <a:pPr>
                <a:defRPr/>
              </a:pPr>
              <a:t>31.03.2026</a:t>
            </a:fld>
            <a:endParaRPr lang="ru-RU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9553B-A866-43C5-A6A0-94A7566A3B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42"/>
          <p:cNvCxnSpPr/>
          <p:nvPr/>
        </p:nvCxnSpPr>
        <p:spPr>
          <a:xfrm>
            <a:off x="4405313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43"/>
          <p:cNvCxnSpPr/>
          <p:nvPr/>
        </p:nvCxnSpPr>
        <p:spPr>
          <a:xfrm>
            <a:off x="7797800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2C1B4-DC53-42B1-A500-2A5E3E86EA20}" type="datetimeFigureOut">
              <a:rPr lang="ru-RU"/>
              <a:pPr>
                <a:defRPr/>
              </a:pPr>
              <a:t>31.03.2026</a:t>
            </a:fld>
            <a:endParaRPr lang="ru-RU"/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24"/>
          </p:nvPr>
        </p:nvSpPr>
        <p:spPr>
          <a:xfrm>
            <a:off x="560388" y="6391275"/>
            <a:ext cx="36449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EBF13-6E59-44A5-9FAB-F9FA24193B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4988" y="6391275"/>
            <a:ext cx="990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51B08-8C7B-4B99-9F54-7E7B561E2E93}" type="datetimeFigureOut">
              <a:rPr lang="ru-RU"/>
              <a:pPr>
                <a:defRPr/>
              </a:pPr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8DFA1-5DE8-4B0A-BE04-C50076BCE4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6"/>
            <p:cNvSpPr/>
            <p:nvPr/>
          </p:nvSpPr>
          <p:spPr bwMode="gray">
            <a:xfrm>
              <a:off x="414338" y="401638"/>
              <a:ext cx="6511925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>
              <a:spLocks/>
            </p:cNvSpPr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70"/>
                </a:cxn>
                <a:cxn ang="0">
                  <a:pos x="10000" y="8000"/>
                </a:cxn>
                <a:cxn ang="0">
                  <a:pos x="10000" y="7"/>
                </a:cxn>
                <a:cxn ang="0">
                  <a:pos x="10000" y="7"/>
                </a:cxn>
                <a:cxn ang="0">
                  <a:pos x="9773" y="156"/>
                </a:cxn>
                <a:cxn ang="0">
                  <a:pos x="9547" y="298"/>
                </a:cxn>
                <a:cxn ang="0">
                  <a:pos x="9320" y="437"/>
                </a:cxn>
                <a:cxn ang="0">
                  <a:pos x="9092" y="556"/>
                </a:cxn>
                <a:cxn ang="0">
                  <a:pos x="8865" y="676"/>
                </a:cxn>
                <a:cxn ang="0">
                  <a:pos x="8637" y="788"/>
                </a:cxn>
                <a:cxn ang="0">
                  <a:pos x="8412" y="884"/>
                </a:cxn>
                <a:cxn ang="0">
                  <a:pos x="8184" y="975"/>
                </a:cxn>
                <a:cxn ang="0">
                  <a:pos x="7957" y="1058"/>
                </a:cxn>
                <a:cxn ang="0">
                  <a:pos x="7734" y="1130"/>
                </a:cxn>
                <a:cxn ang="0">
                  <a:pos x="7508" y="1202"/>
                </a:cxn>
                <a:cxn ang="0">
                  <a:pos x="7285" y="1262"/>
                </a:cxn>
                <a:cxn ang="0">
                  <a:pos x="7062" y="1309"/>
                </a:cxn>
                <a:cxn ang="0">
                  <a:pos x="6840" y="1358"/>
                </a:cxn>
                <a:cxn ang="0">
                  <a:pos x="6620" y="1399"/>
                </a:cxn>
                <a:cxn ang="0">
                  <a:pos x="6402" y="1428"/>
                </a:cxn>
                <a:cxn ang="0">
                  <a:pos x="6184" y="1453"/>
                </a:cxn>
                <a:cxn ang="0">
                  <a:pos x="5968" y="1477"/>
                </a:cxn>
                <a:cxn ang="0">
                  <a:pos x="5755" y="1488"/>
                </a:cxn>
                <a:cxn ang="0">
                  <a:pos x="5542" y="1500"/>
                </a:cxn>
                <a:cxn ang="0">
                  <a:pos x="5332" y="1506"/>
                </a:cxn>
                <a:cxn ang="0">
                  <a:pos x="5124" y="1500"/>
                </a:cxn>
                <a:cxn ang="0">
                  <a:pos x="4918" y="1500"/>
                </a:cxn>
                <a:cxn ang="0">
                  <a:pos x="4714" y="1488"/>
                </a:cxn>
                <a:cxn ang="0">
                  <a:pos x="4514" y="1470"/>
                </a:cxn>
                <a:cxn ang="0">
                  <a:pos x="4316" y="1453"/>
                </a:cxn>
                <a:cxn ang="0">
                  <a:pos x="4122" y="1434"/>
                </a:cxn>
                <a:cxn ang="0">
                  <a:pos x="3929" y="1405"/>
                </a:cxn>
                <a:cxn ang="0">
                  <a:pos x="3739" y="1374"/>
                </a:cxn>
                <a:cxn ang="0">
                  <a:pos x="3553" y="1346"/>
                </a:cxn>
                <a:cxn ang="0">
                  <a:pos x="3190" y="1267"/>
                </a:cxn>
                <a:cxn ang="0">
                  <a:pos x="2842" y="1183"/>
                </a:cxn>
                <a:cxn ang="0">
                  <a:pos x="2508" y="1095"/>
                </a:cxn>
                <a:cxn ang="0">
                  <a:pos x="2192" y="998"/>
                </a:cxn>
                <a:cxn ang="0">
                  <a:pos x="1890" y="897"/>
                </a:cxn>
                <a:cxn ang="0">
                  <a:pos x="1610" y="788"/>
                </a:cxn>
                <a:cxn ang="0">
                  <a:pos x="1347" y="681"/>
                </a:cxn>
                <a:cxn ang="0">
                  <a:pos x="1105" y="574"/>
                </a:cxn>
                <a:cxn ang="0">
                  <a:pos x="883" y="473"/>
                </a:cxn>
                <a:cxn ang="0">
                  <a:pos x="686" y="377"/>
                </a:cxn>
                <a:cxn ang="0">
                  <a:pos x="508" y="286"/>
                </a:cxn>
                <a:cxn ang="0">
                  <a:pos x="358" y="210"/>
                </a:cxn>
                <a:cxn ang="0">
                  <a:pos x="232" y="138"/>
                </a:cxn>
                <a:cxn ang="0">
                  <a:pos x="59" y="3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" name="Rectangle 13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713" y="6391275"/>
            <a:ext cx="992187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0DE5E-F499-483D-8E9F-B752CCFF1A5B}" type="datetimeFigureOut">
              <a:rPr lang="ru-RU"/>
              <a:pPr>
                <a:defRPr/>
              </a:pPr>
              <a:t>31.03.2026</a:t>
            </a:fld>
            <a:endParaRPr lang="ru-RU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FA350-2818-4E9D-8C7F-7513B9CE1E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A2946-0CC4-4FC9-A557-6644BE628341}" type="datetimeFigureOut">
              <a:rPr lang="ru-RU"/>
              <a:pPr>
                <a:defRPr/>
              </a:pPr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69A43-1558-4F35-A271-D7B6473A28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9"/>
            <p:cNvSpPr/>
            <p:nvPr/>
          </p:nvSpPr>
          <p:spPr bwMode="gray">
            <a:xfrm>
              <a:off x="7289800" y="401638"/>
              <a:ext cx="4478338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>
              <a:spLocks/>
            </p:cNvSpPr>
            <p:nvPr/>
          </p:nvSpPr>
          <p:spPr bwMode="gray">
            <a:xfrm rot="-5400000">
              <a:off x="3787244" y="2801721"/>
              <a:ext cx="6053670" cy="12545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70"/>
                </a:cxn>
                <a:cxn ang="0">
                  <a:pos x="10000" y="8000"/>
                </a:cxn>
                <a:cxn ang="0">
                  <a:pos x="10000" y="7"/>
                </a:cxn>
                <a:cxn ang="0">
                  <a:pos x="10000" y="7"/>
                </a:cxn>
                <a:cxn ang="0">
                  <a:pos x="9773" y="156"/>
                </a:cxn>
                <a:cxn ang="0">
                  <a:pos x="9547" y="298"/>
                </a:cxn>
                <a:cxn ang="0">
                  <a:pos x="9320" y="437"/>
                </a:cxn>
                <a:cxn ang="0">
                  <a:pos x="9092" y="556"/>
                </a:cxn>
                <a:cxn ang="0">
                  <a:pos x="8865" y="676"/>
                </a:cxn>
                <a:cxn ang="0">
                  <a:pos x="8637" y="788"/>
                </a:cxn>
                <a:cxn ang="0">
                  <a:pos x="8412" y="884"/>
                </a:cxn>
                <a:cxn ang="0">
                  <a:pos x="8184" y="975"/>
                </a:cxn>
                <a:cxn ang="0">
                  <a:pos x="7957" y="1058"/>
                </a:cxn>
                <a:cxn ang="0">
                  <a:pos x="7734" y="1130"/>
                </a:cxn>
                <a:cxn ang="0">
                  <a:pos x="7508" y="1202"/>
                </a:cxn>
                <a:cxn ang="0">
                  <a:pos x="7285" y="1262"/>
                </a:cxn>
                <a:cxn ang="0">
                  <a:pos x="7062" y="1309"/>
                </a:cxn>
                <a:cxn ang="0">
                  <a:pos x="6840" y="1358"/>
                </a:cxn>
                <a:cxn ang="0">
                  <a:pos x="6620" y="1399"/>
                </a:cxn>
                <a:cxn ang="0">
                  <a:pos x="6402" y="1428"/>
                </a:cxn>
                <a:cxn ang="0">
                  <a:pos x="6184" y="1453"/>
                </a:cxn>
                <a:cxn ang="0">
                  <a:pos x="5968" y="1477"/>
                </a:cxn>
                <a:cxn ang="0">
                  <a:pos x="5755" y="1488"/>
                </a:cxn>
                <a:cxn ang="0">
                  <a:pos x="5542" y="1500"/>
                </a:cxn>
                <a:cxn ang="0">
                  <a:pos x="5332" y="1506"/>
                </a:cxn>
                <a:cxn ang="0">
                  <a:pos x="5124" y="1500"/>
                </a:cxn>
                <a:cxn ang="0">
                  <a:pos x="4918" y="1500"/>
                </a:cxn>
                <a:cxn ang="0">
                  <a:pos x="4714" y="1488"/>
                </a:cxn>
                <a:cxn ang="0">
                  <a:pos x="4514" y="1470"/>
                </a:cxn>
                <a:cxn ang="0">
                  <a:pos x="4316" y="1453"/>
                </a:cxn>
                <a:cxn ang="0">
                  <a:pos x="4122" y="1434"/>
                </a:cxn>
                <a:cxn ang="0">
                  <a:pos x="3929" y="1405"/>
                </a:cxn>
                <a:cxn ang="0">
                  <a:pos x="3739" y="1374"/>
                </a:cxn>
                <a:cxn ang="0">
                  <a:pos x="3553" y="1346"/>
                </a:cxn>
                <a:cxn ang="0">
                  <a:pos x="3190" y="1267"/>
                </a:cxn>
                <a:cxn ang="0">
                  <a:pos x="2842" y="1183"/>
                </a:cxn>
                <a:cxn ang="0">
                  <a:pos x="2508" y="1095"/>
                </a:cxn>
                <a:cxn ang="0">
                  <a:pos x="2192" y="998"/>
                </a:cxn>
                <a:cxn ang="0">
                  <a:pos x="1890" y="897"/>
                </a:cxn>
                <a:cxn ang="0">
                  <a:pos x="1610" y="788"/>
                </a:cxn>
                <a:cxn ang="0">
                  <a:pos x="1347" y="681"/>
                </a:cxn>
                <a:cxn ang="0">
                  <a:pos x="1105" y="574"/>
                </a:cxn>
                <a:cxn ang="0">
                  <a:pos x="883" y="473"/>
                </a:cxn>
                <a:cxn ang="0">
                  <a:pos x="686" y="377"/>
                </a:cxn>
                <a:cxn ang="0">
                  <a:pos x="508" y="286"/>
                </a:cxn>
                <a:cxn ang="0">
                  <a:pos x="358" y="210"/>
                </a:cxn>
                <a:cxn ang="0">
                  <a:pos x="232" y="138"/>
                </a:cxn>
                <a:cxn ang="0">
                  <a:pos x="59" y="3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-5677511">
              <a:off x="4698352" y="1826078"/>
              <a:ext cx="3299407" cy="440924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" name="Rectangle 15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8D2BD-ECF2-4E1A-BAA7-38BF4D6B3D48}" type="datetimeFigureOut">
              <a:rPr lang="ru-RU"/>
              <a:pPr>
                <a:defRPr/>
              </a:pPr>
              <a:t>31.03.2026</a:t>
            </a:fld>
            <a:endParaRPr lang="ru-RU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34DD2-84FC-4500-8B85-757AAF5E88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F734F-AC92-451D-8068-2A9C3C0614FE}" type="datetimeFigureOut">
              <a:rPr lang="ru-RU"/>
              <a:pPr>
                <a:defRPr/>
              </a:pPr>
              <a:t>31.03.2026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B57BC-EC50-45C8-BC66-F5AC312FF8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E6808-7B80-474B-94D9-ED033B449934}" type="datetimeFigureOut">
              <a:rPr lang="ru-RU"/>
              <a:pPr>
                <a:defRPr/>
              </a:pPr>
              <a:t>31.03.2026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7458F-3C71-4F00-B2A9-34F994435C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0F209-F8E6-410F-A01F-CE4A93A9EC7C}" type="datetimeFigureOut">
              <a:rPr lang="ru-RU"/>
              <a:pPr>
                <a:defRPr/>
              </a:pPr>
              <a:t>31.03.2026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02B04-7F2A-4C27-9638-00B40E1372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02B6F-56D1-49EC-9CC2-317CC684A672}" type="datetimeFigureOut">
              <a:rPr lang="ru-RU"/>
              <a:pPr>
                <a:defRPr/>
              </a:pPr>
              <a:t>31.03.2026</a:t>
            </a:fld>
            <a:endParaRPr lang="ru-RU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565FF-AAE6-41C7-A918-B5F23E0057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10"/>
            <p:cNvSpPr/>
            <p:nvPr/>
          </p:nvSpPr>
          <p:spPr bwMode="gray">
            <a:xfrm>
              <a:off x="5713413" y="401638"/>
              <a:ext cx="6054725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-5677511">
              <a:off x="3140485" y="1826078"/>
              <a:ext cx="3299407" cy="440924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-5400000">
              <a:off x="2229377" y="2801721"/>
              <a:ext cx="6053670" cy="12545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70"/>
                </a:cxn>
                <a:cxn ang="0">
                  <a:pos x="10000" y="8000"/>
                </a:cxn>
                <a:cxn ang="0">
                  <a:pos x="10000" y="7"/>
                </a:cxn>
                <a:cxn ang="0">
                  <a:pos x="10000" y="7"/>
                </a:cxn>
                <a:cxn ang="0">
                  <a:pos x="9773" y="156"/>
                </a:cxn>
                <a:cxn ang="0">
                  <a:pos x="9547" y="298"/>
                </a:cxn>
                <a:cxn ang="0">
                  <a:pos x="9320" y="437"/>
                </a:cxn>
                <a:cxn ang="0">
                  <a:pos x="9092" y="556"/>
                </a:cxn>
                <a:cxn ang="0">
                  <a:pos x="8865" y="676"/>
                </a:cxn>
                <a:cxn ang="0">
                  <a:pos x="8637" y="788"/>
                </a:cxn>
                <a:cxn ang="0">
                  <a:pos x="8412" y="884"/>
                </a:cxn>
                <a:cxn ang="0">
                  <a:pos x="8184" y="975"/>
                </a:cxn>
                <a:cxn ang="0">
                  <a:pos x="7957" y="1058"/>
                </a:cxn>
                <a:cxn ang="0">
                  <a:pos x="7734" y="1130"/>
                </a:cxn>
                <a:cxn ang="0">
                  <a:pos x="7508" y="1202"/>
                </a:cxn>
                <a:cxn ang="0">
                  <a:pos x="7285" y="1262"/>
                </a:cxn>
                <a:cxn ang="0">
                  <a:pos x="7062" y="1309"/>
                </a:cxn>
                <a:cxn ang="0">
                  <a:pos x="6840" y="1358"/>
                </a:cxn>
                <a:cxn ang="0">
                  <a:pos x="6620" y="1399"/>
                </a:cxn>
                <a:cxn ang="0">
                  <a:pos x="6402" y="1428"/>
                </a:cxn>
                <a:cxn ang="0">
                  <a:pos x="6184" y="1453"/>
                </a:cxn>
                <a:cxn ang="0">
                  <a:pos x="5968" y="1477"/>
                </a:cxn>
                <a:cxn ang="0">
                  <a:pos x="5755" y="1488"/>
                </a:cxn>
                <a:cxn ang="0">
                  <a:pos x="5542" y="1500"/>
                </a:cxn>
                <a:cxn ang="0">
                  <a:pos x="5332" y="1506"/>
                </a:cxn>
                <a:cxn ang="0">
                  <a:pos x="5124" y="1500"/>
                </a:cxn>
                <a:cxn ang="0">
                  <a:pos x="4918" y="1500"/>
                </a:cxn>
                <a:cxn ang="0">
                  <a:pos x="4714" y="1488"/>
                </a:cxn>
                <a:cxn ang="0">
                  <a:pos x="4514" y="1470"/>
                </a:cxn>
                <a:cxn ang="0">
                  <a:pos x="4316" y="1453"/>
                </a:cxn>
                <a:cxn ang="0">
                  <a:pos x="4122" y="1434"/>
                </a:cxn>
                <a:cxn ang="0">
                  <a:pos x="3929" y="1405"/>
                </a:cxn>
                <a:cxn ang="0">
                  <a:pos x="3739" y="1374"/>
                </a:cxn>
                <a:cxn ang="0">
                  <a:pos x="3553" y="1346"/>
                </a:cxn>
                <a:cxn ang="0">
                  <a:pos x="3190" y="1267"/>
                </a:cxn>
                <a:cxn ang="0">
                  <a:pos x="2842" y="1183"/>
                </a:cxn>
                <a:cxn ang="0">
                  <a:pos x="2508" y="1095"/>
                </a:cxn>
                <a:cxn ang="0">
                  <a:pos x="2192" y="998"/>
                </a:cxn>
                <a:cxn ang="0">
                  <a:pos x="1890" y="897"/>
                </a:cxn>
                <a:cxn ang="0">
                  <a:pos x="1610" y="788"/>
                </a:cxn>
                <a:cxn ang="0">
                  <a:pos x="1347" y="681"/>
                </a:cxn>
                <a:cxn ang="0">
                  <a:pos x="1105" y="574"/>
                </a:cxn>
                <a:cxn ang="0">
                  <a:pos x="883" y="473"/>
                </a:cxn>
                <a:cxn ang="0">
                  <a:pos x="686" y="377"/>
                </a:cxn>
                <a:cxn ang="0">
                  <a:pos x="508" y="286"/>
                </a:cxn>
                <a:cxn ang="0">
                  <a:pos x="358" y="210"/>
                </a:cxn>
                <a:cxn ang="0">
                  <a:pos x="232" y="138"/>
                </a:cxn>
                <a:cxn ang="0">
                  <a:pos x="59" y="3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5C3A5-C519-4F76-B257-8556EDD7F36B}" type="datetimeFigureOut">
              <a:rPr lang="ru-RU"/>
              <a:pPr>
                <a:defRPr/>
              </a:pPr>
              <a:t>31.03.2026</a:t>
            </a:fld>
            <a:endParaRPr lang="ru-RU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94FD0-2654-4112-9DBB-F7C8F9CC3B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10"/>
            <p:cNvSpPr/>
            <p:nvPr/>
          </p:nvSpPr>
          <p:spPr bwMode="gray">
            <a:xfrm>
              <a:off x="6172200" y="401638"/>
              <a:ext cx="5595938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-5677511">
              <a:off x="4203594" y="1826078"/>
              <a:ext cx="3299407" cy="440924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-5400000">
              <a:off x="3295432" y="2801721"/>
              <a:ext cx="6053670" cy="12545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70"/>
                </a:cxn>
                <a:cxn ang="0">
                  <a:pos x="10000" y="8000"/>
                </a:cxn>
                <a:cxn ang="0">
                  <a:pos x="10000" y="7"/>
                </a:cxn>
                <a:cxn ang="0">
                  <a:pos x="10000" y="7"/>
                </a:cxn>
                <a:cxn ang="0">
                  <a:pos x="9773" y="156"/>
                </a:cxn>
                <a:cxn ang="0">
                  <a:pos x="9547" y="298"/>
                </a:cxn>
                <a:cxn ang="0">
                  <a:pos x="9320" y="437"/>
                </a:cxn>
                <a:cxn ang="0">
                  <a:pos x="9092" y="556"/>
                </a:cxn>
                <a:cxn ang="0">
                  <a:pos x="8865" y="676"/>
                </a:cxn>
                <a:cxn ang="0">
                  <a:pos x="8637" y="788"/>
                </a:cxn>
                <a:cxn ang="0">
                  <a:pos x="8412" y="884"/>
                </a:cxn>
                <a:cxn ang="0">
                  <a:pos x="8184" y="975"/>
                </a:cxn>
                <a:cxn ang="0">
                  <a:pos x="7957" y="1058"/>
                </a:cxn>
                <a:cxn ang="0">
                  <a:pos x="7734" y="1130"/>
                </a:cxn>
                <a:cxn ang="0">
                  <a:pos x="7508" y="1202"/>
                </a:cxn>
                <a:cxn ang="0">
                  <a:pos x="7285" y="1262"/>
                </a:cxn>
                <a:cxn ang="0">
                  <a:pos x="7062" y="1309"/>
                </a:cxn>
                <a:cxn ang="0">
                  <a:pos x="6840" y="1358"/>
                </a:cxn>
                <a:cxn ang="0">
                  <a:pos x="6620" y="1399"/>
                </a:cxn>
                <a:cxn ang="0">
                  <a:pos x="6402" y="1428"/>
                </a:cxn>
                <a:cxn ang="0">
                  <a:pos x="6184" y="1453"/>
                </a:cxn>
                <a:cxn ang="0">
                  <a:pos x="5968" y="1477"/>
                </a:cxn>
                <a:cxn ang="0">
                  <a:pos x="5755" y="1488"/>
                </a:cxn>
                <a:cxn ang="0">
                  <a:pos x="5542" y="1500"/>
                </a:cxn>
                <a:cxn ang="0">
                  <a:pos x="5332" y="1506"/>
                </a:cxn>
                <a:cxn ang="0">
                  <a:pos x="5124" y="1500"/>
                </a:cxn>
                <a:cxn ang="0">
                  <a:pos x="4918" y="1500"/>
                </a:cxn>
                <a:cxn ang="0">
                  <a:pos x="4714" y="1488"/>
                </a:cxn>
                <a:cxn ang="0">
                  <a:pos x="4514" y="1470"/>
                </a:cxn>
                <a:cxn ang="0">
                  <a:pos x="4316" y="1453"/>
                </a:cxn>
                <a:cxn ang="0">
                  <a:pos x="4122" y="1434"/>
                </a:cxn>
                <a:cxn ang="0">
                  <a:pos x="3929" y="1405"/>
                </a:cxn>
                <a:cxn ang="0">
                  <a:pos x="3739" y="1374"/>
                </a:cxn>
                <a:cxn ang="0">
                  <a:pos x="3553" y="1346"/>
                </a:cxn>
                <a:cxn ang="0">
                  <a:pos x="3190" y="1267"/>
                </a:cxn>
                <a:cxn ang="0">
                  <a:pos x="2842" y="1183"/>
                </a:cxn>
                <a:cxn ang="0">
                  <a:pos x="2508" y="1095"/>
                </a:cxn>
                <a:cxn ang="0">
                  <a:pos x="2192" y="998"/>
                </a:cxn>
                <a:cxn ang="0">
                  <a:pos x="1890" y="897"/>
                </a:cxn>
                <a:cxn ang="0">
                  <a:pos x="1610" y="788"/>
                </a:cxn>
                <a:cxn ang="0">
                  <a:pos x="1347" y="681"/>
                </a:cxn>
                <a:cxn ang="0">
                  <a:pos x="1105" y="574"/>
                </a:cxn>
                <a:cxn ang="0">
                  <a:pos x="883" y="473"/>
                </a:cxn>
                <a:cxn ang="0">
                  <a:pos x="686" y="377"/>
                </a:cxn>
                <a:cxn ang="0">
                  <a:pos x="508" y="286"/>
                </a:cxn>
                <a:cxn ang="0">
                  <a:pos x="358" y="210"/>
                </a:cxn>
                <a:cxn ang="0">
                  <a:pos x="232" y="138"/>
                </a:cxn>
                <a:cxn ang="0">
                  <a:pos x="59" y="3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C72C9-6B75-49E1-A03B-6878A4AED215}" type="datetimeFigureOut">
              <a:rPr lang="ru-RU"/>
              <a:pPr>
                <a:defRPr/>
              </a:pPr>
              <a:t>31.03.2026</a:t>
            </a:fld>
            <a:endParaRPr lang="ru-RU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E71C3-3196-404D-B7A3-80955D3FB3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51" name="Freeform 5"/>
            <p:cNvSpPr>
              <a:spLocks/>
            </p:cNvSpPr>
            <p:nvPr/>
          </p:nvSpPr>
          <p:spPr bwMode="gray">
            <a:xfrm rot="-589932">
              <a:off x="8490951" y="1797517"/>
              <a:ext cx="3299407" cy="440924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2" name="Freeform 5"/>
            <p:cNvSpPr>
              <a:spLocks/>
            </p:cNvSpPr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>
                <a:gd name="T0" fmla="*/ 0 w 7104"/>
                <a:gd name="T1" fmla="*/ 0 h 2856"/>
                <a:gd name="T2" fmla="*/ 7104 w 7104"/>
                <a:gd name="T3" fmla="*/ 2856 h 2856"/>
              </a:gdLst>
              <a:ahLst/>
              <a:cxnLst>
                <a:cxn ang="0">
                  <a:pos x="0" y="0"/>
                </a:cxn>
                <a:cxn ang="0">
                  <a:pos x="0" y="2856"/>
                </a:cxn>
                <a:cxn ang="0">
                  <a:pos x="7104" y="2856"/>
                </a:cxn>
                <a:cxn ang="0">
                  <a:pos x="7104" y="1"/>
                </a:cxn>
                <a:cxn ang="0">
                  <a:pos x="7104" y="1"/>
                </a:cxn>
                <a:cxn ang="0">
                  <a:pos x="6943" y="26"/>
                </a:cxn>
                <a:cxn ang="0">
                  <a:pos x="6782" y="50"/>
                </a:cxn>
                <a:cxn ang="0">
                  <a:pos x="6621" y="73"/>
                </a:cxn>
                <a:cxn ang="0">
                  <a:pos x="6459" y="93"/>
                </a:cxn>
                <a:cxn ang="0">
                  <a:pos x="6298" y="113"/>
                </a:cxn>
                <a:cxn ang="0">
                  <a:pos x="6136" y="132"/>
                </a:cxn>
                <a:cxn ang="0">
                  <a:pos x="5976" y="148"/>
                </a:cxn>
                <a:cxn ang="0">
                  <a:pos x="5814" y="163"/>
                </a:cxn>
                <a:cxn ang="0">
                  <a:pos x="5653" y="177"/>
                </a:cxn>
                <a:cxn ang="0">
                  <a:pos x="5494" y="189"/>
                </a:cxn>
                <a:cxn ang="0">
                  <a:pos x="5334" y="201"/>
                </a:cxn>
                <a:cxn ang="0">
                  <a:pos x="5175" y="211"/>
                </a:cxn>
                <a:cxn ang="0">
                  <a:pos x="5017" y="219"/>
                </a:cxn>
                <a:cxn ang="0">
                  <a:pos x="4859" y="227"/>
                </a:cxn>
                <a:cxn ang="0">
                  <a:pos x="4703" y="234"/>
                </a:cxn>
                <a:cxn ang="0">
                  <a:pos x="4548" y="239"/>
                </a:cxn>
                <a:cxn ang="0">
                  <a:pos x="4393" y="243"/>
                </a:cxn>
                <a:cxn ang="0">
                  <a:pos x="4240" y="247"/>
                </a:cxn>
                <a:cxn ang="0">
                  <a:pos x="4088" y="249"/>
                </a:cxn>
                <a:cxn ang="0">
                  <a:pos x="3937" y="251"/>
                </a:cxn>
                <a:cxn ang="0">
                  <a:pos x="3788" y="252"/>
                </a:cxn>
                <a:cxn ang="0">
                  <a:pos x="3640" y="251"/>
                </a:cxn>
                <a:cxn ang="0">
                  <a:pos x="3494" y="251"/>
                </a:cxn>
                <a:cxn ang="0">
                  <a:pos x="3349" y="249"/>
                </a:cxn>
                <a:cxn ang="0">
                  <a:pos x="3207" y="246"/>
                </a:cxn>
                <a:cxn ang="0">
                  <a:pos x="3066" y="243"/>
                </a:cxn>
                <a:cxn ang="0">
                  <a:pos x="2928" y="240"/>
                </a:cxn>
                <a:cxn ang="0">
                  <a:pos x="2791" y="235"/>
                </a:cxn>
                <a:cxn ang="0">
                  <a:pos x="2656" y="230"/>
                </a:cxn>
                <a:cxn ang="0">
                  <a:pos x="2524" y="225"/>
                </a:cxn>
                <a:cxn ang="0">
                  <a:pos x="2266" y="212"/>
                </a:cxn>
                <a:cxn ang="0">
                  <a:pos x="2019" y="198"/>
                </a:cxn>
                <a:cxn ang="0">
                  <a:pos x="1782" y="183"/>
                </a:cxn>
                <a:cxn ang="0">
                  <a:pos x="1557" y="167"/>
                </a:cxn>
                <a:cxn ang="0">
                  <a:pos x="1343" y="150"/>
                </a:cxn>
                <a:cxn ang="0">
                  <a:pos x="1144" y="132"/>
                </a:cxn>
                <a:cxn ang="0">
                  <a:pos x="957" y="114"/>
                </a:cxn>
                <a:cxn ang="0">
                  <a:pos x="785" y="96"/>
                </a:cxn>
                <a:cxn ang="0">
                  <a:pos x="627" y="79"/>
                </a:cxn>
                <a:cxn ang="0">
                  <a:pos x="487" y="63"/>
                </a:cxn>
                <a:cxn ang="0">
                  <a:pos x="361" y="48"/>
                </a:cxn>
                <a:cxn ang="0">
                  <a:pos x="254" y="35"/>
                </a:cxn>
                <a:cxn ang="0">
                  <a:pos x="165" y="23"/>
                </a:cxn>
                <a:cxn ang="0">
                  <a:pos x="42" y="6"/>
                </a:cxn>
                <a:cxn ang="0">
                  <a:pos x="0" y="0"/>
                </a:cxn>
                <a:cxn ang="0">
                  <a:pos x="0" y="0"/>
                </a:cxn>
              </a:cxnLst>
              <a:rect l="T0" t="T1" r="T2" b="T3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gray">
          <a:xfrm>
            <a:off x="1155700" y="973138"/>
            <a:ext cx="87614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55700" y="2603500"/>
            <a:ext cx="87614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713" y="6391275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1" i="0" smtClean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5C6D81-6DFA-4A2C-A7E8-DFECCA216CA4}" type="datetimeFigureOut">
              <a:rPr lang="ru-RU"/>
              <a:pPr>
                <a:defRPr/>
              </a:pPr>
              <a:t>31.03.2026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0388" y="6391275"/>
            <a:ext cx="3860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 i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088" y="295275"/>
            <a:ext cx="83820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800" b="0" i="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8C43B8-AEAC-425F-B688-6F297413BD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6" r:id="rId2"/>
    <p:sldLayoutId id="2147483718" r:id="rId3"/>
    <p:sldLayoutId id="2147483715" r:id="rId4"/>
    <p:sldLayoutId id="2147483714" r:id="rId5"/>
    <p:sldLayoutId id="2147483713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abr.com/ru/companies/sberbank/articles/550056/" TargetMode="External"/><Relationship Id="rId2" Type="http://schemas.openxmlformats.org/officeDocument/2006/relationships/hyperlink" Target="https://developers.sber.ru/gigachat/32d98071-29f8-4219-8a6f-540fd8a5af85/sessions/creat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berbank.com/promo/kandinsky/" TargetMode="External"/><Relationship Id="rId4" Type="http://schemas.openxmlformats.org/officeDocument/2006/relationships/hyperlink" Target="https://habr.com/ru/companies/sberdevices/articles/730088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1143000" y="617538"/>
            <a:ext cx="9080500" cy="1566862"/>
          </a:xfrm>
        </p:spPr>
        <p:txBody>
          <a:bodyPr/>
          <a:lstStyle/>
          <a:p>
            <a:pPr algn="ctr">
              <a:lnSpc>
                <a:spcPct val="107000"/>
              </a:lnSpc>
            </a:pPr>
            <a:r>
              <a:rPr lang="ru-RU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 Мастер класс для педагогов по использованию </a:t>
            </a:r>
            <a:r>
              <a:rPr lang="ru-RU" sz="28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нейросетей</a:t>
            </a:r>
            <a:r>
              <a:rPr lang="ru-RU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примере </a:t>
            </a:r>
            <a:r>
              <a:rPr lang="en-US" sz="28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GIGAchat</a:t>
            </a:r>
            <a:r>
              <a:rPr lang="ru-RU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8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112736" y="3382191"/>
            <a:ext cx="7815036" cy="3200400"/>
          </a:xfrm>
        </p:spPr>
        <p:txBody>
          <a:bodyPr rtlCol="0">
            <a:normAutofit/>
          </a:bodyPr>
          <a:lstStyle/>
          <a:p>
            <a:pPr marL="0" lvl="0" indent="0" algn="ctr">
              <a:lnSpc>
                <a:spcPct val="107000"/>
              </a:lnSpc>
              <a:buNone/>
            </a:pPr>
            <a:endParaRPr lang="ru-RU" sz="3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 fontAlgn="auto">
              <a:spcAft>
                <a:spcPts val="0"/>
              </a:spcAft>
              <a:buFont typeface="Wingdings 3" charset="2"/>
              <a:buNone/>
              <a:defRPr/>
            </a:pP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926354" y="2387600"/>
            <a:ext cx="4825158" cy="3416301"/>
          </a:xfrm>
        </p:spPr>
        <p:txBody>
          <a:bodyPr>
            <a:normAutofit/>
          </a:bodyPr>
          <a:lstStyle/>
          <a:p>
            <a:pPr marL="0" lvl="0" indent="0" algn="ctr">
              <a:buNone/>
              <a:tabLst>
                <a:tab pos="885825" algn="l"/>
              </a:tabLst>
            </a:pPr>
            <a:endParaRPr lang="en-US" kern="180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  <a:tabLst>
                <a:tab pos="885825" algn="l"/>
              </a:tabLst>
            </a:pPr>
            <a:endParaRPr lang="ru-RU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smtClean="0"/>
              <a:t>Создание интерактивных учебных материалов</a:t>
            </a:r>
            <a:endParaRPr lang="ru-RU" dirty="0" smtClean="0"/>
          </a:p>
        </p:txBody>
      </p:sp>
      <p:sp>
        <p:nvSpPr>
          <p:cNvPr id="29698" name="Объект 2"/>
          <p:cNvSpPr>
            <a:spLocks noGrp="1"/>
          </p:cNvSpPr>
          <p:nvPr>
            <p:ph idx="1"/>
          </p:nvPr>
        </p:nvSpPr>
        <p:spPr>
          <a:xfrm>
            <a:off x="1060450" y="2732088"/>
            <a:ext cx="10093325" cy="3597275"/>
          </a:xfrm>
        </p:spPr>
        <p:txBody>
          <a:bodyPr/>
          <a:lstStyle/>
          <a:p>
            <a:r>
              <a:rPr lang="ru-RU" sz="2400" dirty="0" smtClean="0"/>
              <a:t> Может помочь педагогам создать интерактивные учебные материалы, такие как викторины, кроссворды или игры, которые помогут учащимся учиться и повторять материал более увлекательно.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smtClean="0"/>
              <a:t>Поддержка индивидуализированного обучения</a:t>
            </a:r>
          </a:p>
        </p:txBody>
      </p:sp>
      <p:sp>
        <p:nvSpPr>
          <p:cNvPr id="30722" name="Объект 2"/>
          <p:cNvSpPr>
            <a:spLocks noGrp="1"/>
          </p:cNvSpPr>
          <p:nvPr>
            <p:ph idx="1"/>
          </p:nvPr>
        </p:nvSpPr>
        <p:spPr>
          <a:xfrm>
            <a:off x="1095375" y="2724150"/>
            <a:ext cx="10034588" cy="3519488"/>
          </a:xfrm>
        </p:spPr>
        <p:txBody>
          <a:bodyPr/>
          <a:lstStyle/>
          <a:p>
            <a:r>
              <a:rPr lang="ru-RU" sz="2400" dirty="0" smtClean="0"/>
              <a:t>Чат может предлагать дополнительные материалы и ресурсы, адаптированные к индивидуальным потребностям и уровню каждого ученика.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smtClean="0"/>
              <a:t>Генерация примеров и иллюстраций</a:t>
            </a:r>
          </a:p>
        </p:txBody>
      </p:sp>
      <p:sp>
        <p:nvSpPr>
          <p:cNvPr id="31746" name="Объект 2"/>
          <p:cNvSpPr>
            <a:spLocks noGrp="1"/>
          </p:cNvSpPr>
          <p:nvPr>
            <p:ph idx="1"/>
          </p:nvPr>
        </p:nvSpPr>
        <p:spPr>
          <a:xfrm>
            <a:off x="1082675" y="2711450"/>
            <a:ext cx="10047288" cy="3592513"/>
          </a:xfrm>
        </p:spPr>
        <p:txBody>
          <a:bodyPr/>
          <a:lstStyle/>
          <a:p>
            <a:r>
              <a:rPr lang="ru-RU" sz="2400" dirty="0" smtClean="0"/>
              <a:t>Может помочь педагогам создавать примеры, иллюстрации и демонстрации, которые помогут визуализировать учебный материал и сделать его более понятным и интересным для учащихся. Может помочь педагогам создавать образовательные материалы, такие как информационные брошюры, презентации или </a:t>
            </a:r>
            <a:r>
              <a:rPr lang="ru-RU" sz="2400" dirty="0" err="1" smtClean="0"/>
              <a:t>инфографики</a:t>
            </a:r>
            <a:r>
              <a:rPr lang="ru-RU" sz="24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1155700" y="2678113"/>
            <a:ext cx="4349750" cy="2282825"/>
          </a:xfrm>
        </p:spPr>
        <p:txBody>
          <a:bodyPr/>
          <a:lstStyle/>
          <a:p>
            <a:pPr algn="ctr"/>
            <a:r>
              <a:rPr lang="ru-RU" u="sng" dirty="0" smtClean="0"/>
              <a:t>МИНУСЫ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010046"/>
              </p:ext>
            </p:extLst>
          </p:nvPr>
        </p:nvGraphicFramePr>
        <p:xfrm>
          <a:off x="6713539" y="1201739"/>
          <a:ext cx="4602161" cy="5069205"/>
        </p:xfrm>
        <a:graphic>
          <a:graphicData uri="http://schemas.openxmlformats.org/drawingml/2006/table">
            <a:tbl>
              <a:tblPr/>
              <a:tblGrid>
                <a:gridCol w="4602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14861">
                <a:tc>
                  <a:txBody>
                    <a:bodyPr/>
                    <a:lstStyle/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entury Gothic" pitchFamily="34" charset="0"/>
                        <a:buAutoNum type="arabicPeriod"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может врать и иногда выдает свои «фантазии» за чистую правду: пишет правдоподобно звучащие, но по факту неправильные ответы, а также довольно поверхностно разбирает темы</a:t>
                      </a: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entury Gothic" pitchFamily="34" charset="0"/>
                        <a:buAutoNum type="arabicPeriod"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Arial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entury Gothic" pitchFamily="34" charset="0"/>
                        <a:buAutoNum type="arabicPeriod"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крайне чувствителен к формулировкам. Иногда запрос требуется скорректировать, чтобы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нейросеть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смогла ответить на него</a:t>
                      </a: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entury Gothic" pitchFamily="34" charset="0"/>
                        <a:buAutoNum type="arabicPeriod"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entury Gothic" pitchFamily="34" charset="0"/>
                        <a:buAutoNum type="arabicPeriod"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itchFamily="34" charset="0"/>
                        </a:rPr>
                        <a:t> злоупотребляет определенными фразами из-за того, что их было много в обучающих данных </a:t>
                      </a: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entury Gothic" pitchFamily="34" charset="0"/>
                        <a:buAutoNum type="arabicPeriod"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Century Gothic" pitchFamily="34" charset="0"/>
                        <a:buAutoNum type="arabicPeriod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 не задает уточняющие вопросы, а обычно угадывает, что имел в виду пользователь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Century Gothic" pitchFamily="34" charset="0"/>
                        <a:buAutoNum type="arabicPeriod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старается избегать ответов на вопросы о конкретных людях и событиях. 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Century Gothic" pitchFamily="34" charset="0"/>
                        <a:buAutoNum type="arabicPeriod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 иногда допускает ошибки в расчетах, и их нужно корректировать с помощью дополнительных вопросов.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Calibri" pitchFamily="34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7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3025" y="3416300"/>
            <a:ext cx="184150" cy="369888"/>
          </a:xfrm>
        </p:spPr>
        <p:txBody>
          <a:bodyPr wrap="none">
            <a:spAutoFit/>
          </a:bodyPr>
          <a:lstStyle/>
          <a:p>
            <a:pPr defTabSz="914400" eaLnBrk="0" hangingPunct="0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cap="none" smtClea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 smtClean="0"/>
              <a:t>GigaChat</a:t>
            </a:r>
            <a:r>
              <a:rPr lang="en-US" u="sng" dirty="0" smtClean="0"/>
              <a:t> </a:t>
            </a:r>
            <a:endParaRPr lang="ru-RU" u="sng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8863" y="2492702"/>
            <a:ext cx="10082212" cy="4529445"/>
          </a:xfrm>
        </p:spPr>
        <p:txBody>
          <a:bodyPr>
            <a:spAutoFit/>
          </a:bodyPr>
          <a:lstStyle/>
          <a:p>
            <a:r>
              <a:rPr lang="ru-RU" sz="1400" dirty="0" smtClean="0"/>
              <a:t>модель искусственного интеллекта, основанная на технологии глубокого обучения, которая способна генерировать тексты, имитирующие человеческую речь. </a:t>
            </a:r>
            <a:endParaRPr lang="en-US" sz="1400" dirty="0" smtClean="0"/>
          </a:p>
          <a:p>
            <a:r>
              <a:rPr lang="ru-RU" sz="1400" dirty="0"/>
              <a:t>Текстовая часть </a:t>
            </a:r>
            <a:r>
              <a:rPr lang="ru-RU" sz="1400" dirty="0" err="1">
                <a:hlinkClick r:id="rId2"/>
              </a:rPr>
              <a:t>GigaChat</a:t>
            </a:r>
            <a:r>
              <a:rPr lang="ru-RU" sz="1400" dirty="0"/>
              <a:t> работает </a:t>
            </a:r>
            <a:r>
              <a:rPr lang="ru-RU" sz="1400" dirty="0">
                <a:hlinkClick r:id="rId3"/>
              </a:rPr>
              <a:t>на языковых моделях </a:t>
            </a:r>
            <a:r>
              <a:rPr lang="ru-RU" sz="1400" dirty="0" err="1">
                <a:hlinkClick r:id="rId3"/>
              </a:rPr>
              <a:t>ruGPT</a:t>
            </a:r>
            <a:r>
              <a:rPr lang="ru-RU" sz="1400" dirty="0">
                <a:hlinkClick r:id="rId3"/>
              </a:rPr>
              <a:t>-3</a:t>
            </a:r>
            <a:r>
              <a:rPr lang="ru-RU" sz="1400" dirty="0"/>
              <a:t> и </a:t>
            </a:r>
            <a:r>
              <a:rPr lang="ru-RU" sz="1400" dirty="0" err="1">
                <a:hlinkClick r:id="rId4"/>
              </a:rPr>
              <a:t>FRED-TP</a:t>
            </a:r>
            <a:r>
              <a:rPr lang="ru-RU" sz="1400" dirty="0"/>
              <a:t>, основанной на архитектуре исследователей из </a:t>
            </a:r>
            <a:r>
              <a:rPr lang="ru-RU" sz="1400" dirty="0" err="1"/>
              <a:t>Google</a:t>
            </a:r>
            <a:r>
              <a:rPr lang="ru-RU" sz="1400" dirty="0"/>
              <a:t>. </a:t>
            </a:r>
            <a:endParaRPr lang="en-US" sz="1400" dirty="0" smtClean="0"/>
          </a:p>
          <a:p>
            <a:r>
              <a:rPr lang="ru-RU" sz="1400" dirty="0" err="1" smtClean="0"/>
              <a:t>GigaChat</a:t>
            </a:r>
            <a:r>
              <a:rPr lang="ru-RU" sz="1400" dirty="0" smtClean="0"/>
              <a:t> </a:t>
            </a:r>
            <a:r>
              <a:rPr lang="ru-RU" sz="1400" dirty="0"/>
              <a:t>также умеет генерировать картинки по текстовому описанию с помощью нейросетей </a:t>
            </a:r>
            <a:r>
              <a:rPr lang="ru-RU" sz="1400" dirty="0" err="1"/>
              <a:t>ruCLIP</a:t>
            </a:r>
            <a:r>
              <a:rPr lang="ru-RU" sz="1400" dirty="0"/>
              <a:t> и </a:t>
            </a:r>
            <a:r>
              <a:rPr lang="ru-RU" sz="1400" dirty="0" err="1">
                <a:hlinkClick r:id="rId5"/>
              </a:rPr>
              <a:t>Kandinsky</a:t>
            </a:r>
            <a:r>
              <a:rPr lang="ru-RU" sz="1400" dirty="0">
                <a:hlinkClick r:id="rId5"/>
              </a:rPr>
              <a:t> </a:t>
            </a:r>
            <a:r>
              <a:rPr lang="en-US" sz="1400" dirty="0" smtClean="0">
                <a:hlinkClick r:id="rId5"/>
              </a:rPr>
              <a:t>3</a:t>
            </a:r>
            <a:r>
              <a:rPr lang="ru-RU" sz="1400" dirty="0" smtClean="0"/>
              <a:t>. </a:t>
            </a:r>
          </a:p>
          <a:p>
            <a:r>
              <a:rPr lang="ru-RU" sz="1400" dirty="0" smtClean="0"/>
              <a:t>обучается на больших объемах текстовых данных, чтобы научиться понимать и генерировать естественный язык.</a:t>
            </a:r>
          </a:p>
          <a:p>
            <a:r>
              <a:rPr lang="ru-RU" sz="1400" dirty="0" smtClean="0"/>
              <a:t>может обрабатывать контекст информации и создавать ответы, основанные на этом контексте, благодаря архитектуре </a:t>
            </a:r>
            <a:r>
              <a:rPr lang="ru-RU" sz="1400" dirty="0" err="1" smtClean="0"/>
              <a:t>трансформера</a:t>
            </a:r>
            <a:r>
              <a:rPr lang="ru-RU" sz="1400" dirty="0" smtClean="0"/>
              <a:t>. Бот может создавать связные и полезные ответы на большие объемы данных. </a:t>
            </a:r>
          </a:p>
          <a:p>
            <a:r>
              <a:rPr lang="ru-RU" sz="1400" dirty="0" smtClean="0"/>
              <a:t>не </a:t>
            </a:r>
            <a:r>
              <a:rPr lang="ru-RU" sz="1400" dirty="0"/>
              <a:t>умеет проверять достоверность фактов в интернете, переходить на внешние сайты и открывать ссылки</a:t>
            </a:r>
            <a:r>
              <a:rPr lang="ru-RU" sz="1400" dirty="0" smtClean="0"/>
              <a:t>.</a:t>
            </a:r>
          </a:p>
          <a:p>
            <a:r>
              <a:rPr lang="ru-RU" sz="1400" dirty="0"/>
              <a:t>Ответы </a:t>
            </a:r>
            <a:r>
              <a:rPr lang="ru-RU" sz="1400" dirty="0" err="1"/>
              <a:t>GigaChat</a:t>
            </a:r>
            <a:r>
              <a:rPr lang="ru-RU" sz="1400" dirty="0"/>
              <a:t> можно и нужно использовать для вдохновения, поиска новых идей, мозгового штурма, составления планов и черновиков.</a:t>
            </a:r>
            <a:endParaRPr lang="ru-RU" sz="1400" dirty="0" smtClean="0"/>
          </a:p>
          <a:p>
            <a:endParaRPr lang="ru-RU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u="sng" dirty="0" err="1"/>
              <a:t>Сбер</a:t>
            </a:r>
            <a:r>
              <a:rPr lang="ru-RU" u="sng" dirty="0"/>
              <a:t> </a:t>
            </a:r>
            <a:r>
              <a:rPr lang="ru-RU" u="sng" dirty="0" err="1"/>
              <a:t>ID</a:t>
            </a:r>
            <a:r>
              <a:rPr lang="ru-RU" u="sng" dirty="0" smtClean="0"/>
              <a:t> для работы с </a:t>
            </a:r>
            <a:r>
              <a:rPr lang="en-US" u="sng" dirty="0" err="1" smtClean="0"/>
              <a:t>Gigachat</a:t>
            </a:r>
            <a:r>
              <a:rPr lang="en-US" u="sng" dirty="0" smtClean="0"/>
              <a:t> </a:t>
            </a:r>
            <a:r>
              <a:rPr lang="ru-RU" u="sng" dirty="0" smtClean="0"/>
              <a:t>от </a:t>
            </a:r>
            <a:r>
              <a:rPr lang="en-US" u="sng" dirty="0" err="1" smtClean="0"/>
              <a:t>Sbera</a:t>
            </a:r>
            <a:r>
              <a:rPr lang="en-US" u="sng" dirty="0" smtClean="0"/>
              <a:t> </a:t>
            </a:r>
            <a:endParaRPr lang="ru-RU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2324100"/>
          </a:xfrm>
        </p:spPr>
        <p:txBody>
          <a:bodyPr/>
          <a:lstStyle/>
          <a:p>
            <a:r>
              <a:rPr lang="ru-RU" sz="1600" dirty="0"/>
              <a:t>Чтобы получить </a:t>
            </a:r>
            <a:r>
              <a:rPr lang="ru-RU" sz="1600" dirty="0" err="1"/>
              <a:t>Сбер</a:t>
            </a:r>
            <a:r>
              <a:rPr lang="ru-RU" sz="1600" dirty="0"/>
              <a:t> </a:t>
            </a:r>
            <a:r>
              <a:rPr lang="ru-RU" sz="1600" dirty="0" err="1"/>
              <a:t>ID</a:t>
            </a:r>
            <a:r>
              <a:rPr lang="ru-RU" sz="1600" dirty="0"/>
              <a:t>, выполните следующие шаги:</a:t>
            </a:r>
          </a:p>
          <a:p>
            <a:r>
              <a:rPr lang="ru-RU" sz="1600" dirty="0"/>
              <a:t>Зайдите на сайт </a:t>
            </a:r>
            <a:r>
              <a:rPr lang="ru-RU" sz="1600" dirty="0" smtClean="0"/>
              <a:t>Сбербанка (клиентом банка быть не обязательно) </a:t>
            </a:r>
            <a:r>
              <a:rPr lang="ru-RU" sz="1600" dirty="0"/>
              <a:t>и нажмите «Войдите или создайте </a:t>
            </a:r>
            <a:r>
              <a:rPr lang="ru-RU" sz="1600" dirty="0" err="1"/>
              <a:t>Сбер</a:t>
            </a:r>
            <a:r>
              <a:rPr lang="ru-RU" sz="1600" dirty="0"/>
              <a:t> </a:t>
            </a:r>
            <a:r>
              <a:rPr lang="ru-RU" sz="1600" dirty="0" err="1"/>
              <a:t>ID</a:t>
            </a:r>
            <a:r>
              <a:rPr lang="ru-RU" sz="1600" dirty="0"/>
              <a:t>».</a:t>
            </a:r>
          </a:p>
          <a:p>
            <a:r>
              <a:rPr lang="ru-RU" sz="1600" dirty="0"/>
              <a:t>Введите номер телефона и нажмите «Продолжить».</a:t>
            </a:r>
          </a:p>
          <a:p>
            <a:r>
              <a:rPr lang="ru-RU" sz="1600" dirty="0"/>
              <a:t>Если у вас есть мобильное приложение «Сбербанк Онлайн», наведите камеру на </a:t>
            </a:r>
            <a:r>
              <a:rPr lang="ru-RU" sz="1600" dirty="0" err="1"/>
              <a:t>QR</a:t>
            </a:r>
            <a:r>
              <a:rPr lang="ru-RU" sz="1600" dirty="0"/>
              <a:t>-код и перейдите по ссылке.</a:t>
            </a:r>
          </a:p>
          <a:p>
            <a:r>
              <a:rPr lang="ru-RU" sz="1600" dirty="0"/>
              <a:t>Выберите вариант подтверждения регистрации — по смс или </a:t>
            </a:r>
            <a:r>
              <a:rPr lang="ru-RU" sz="1600" dirty="0" err="1"/>
              <a:t>пуш</a:t>
            </a:r>
            <a:r>
              <a:rPr lang="ru-RU" sz="1600" dirty="0"/>
              <a:t> на телефон при входе в «Сбербанк Онлайн».</a:t>
            </a:r>
          </a:p>
          <a:p>
            <a:r>
              <a:rPr lang="ru-RU" sz="1600" dirty="0"/>
              <a:t>Следуйте подсказкам системы, введите все нужные для регистрации данные.</a:t>
            </a:r>
          </a:p>
          <a:p>
            <a:r>
              <a:rPr lang="ru-RU" sz="1600" dirty="0"/>
              <a:t>Получите </a:t>
            </a:r>
            <a:r>
              <a:rPr lang="ru-RU" sz="1600" dirty="0" err="1"/>
              <a:t>Сбер</a:t>
            </a:r>
            <a:r>
              <a:rPr lang="ru-RU" sz="1600" dirty="0"/>
              <a:t> </a:t>
            </a:r>
            <a:r>
              <a:rPr lang="ru-RU" sz="1600" dirty="0" err="1"/>
              <a:t>ID</a:t>
            </a:r>
            <a:r>
              <a:rPr lang="ru-RU" sz="1600" dirty="0"/>
              <a:t> и войдите в </a:t>
            </a:r>
            <a:r>
              <a:rPr lang="ru-RU" sz="1600" dirty="0" smtClean="0"/>
              <a:t>сервис</a:t>
            </a:r>
            <a:r>
              <a:rPr lang="en-US" sz="1600" dirty="0" smtClean="0"/>
              <a:t> </a:t>
            </a:r>
            <a:r>
              <a:rPr lang="en-US" sz="1600" dirty="0" err="1"/>
              <a:t>Gigachat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dirty="0"/>
              <a:t>Услуга создания </a:t>
            </a:r>
            <a:r>
              <a:rPr lang="ru-RU" sz="1600" dirty="0" err="1"/>
              <a:t>Сбер</a:t>
            </a:r>
            <a:r>
              <a:rPr lang="ru-RU" sz="1600" dirty="0"/>
              <a:t> </a:t>
            </a:r>
            <a:r>
              <a:rPr lang="ru-RU" sz="1600" dirty="0" err="1"/>
              <a:t>ID</a:t>
            </a:r>
            <a:r>
              <a:rPr lang="ru-RU" sz="1600" dirty="0"/>
              <a:t> бесплатная, за регистрацию платить не нужно.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682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700" y="2678113"/>
            <a:ext cx="4349750" cy="22828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u="sng" dirty="0"/>
              <a:t>Демонстрация возможностей </a:t>
            </a:r>
            <a:r>
              <a:rPr lang="en-US" u="sng" dirty="0" smtClean="0"/>
              <a:t>GIGA chat</a:t>
            </a:r>
            <a:r>
              <a:rPr lang="ru-RU" u="sng" dirty="0" smtClean="0"/>
              <a:t> </a:t>
            </a:r>
            <a:r>
              <a:rPr lang="ru-RU" u="sng" dirty="0"/>
              <a:t>для создания уроков и занятий</a:t>
            </a:r>
            <a:br>
              <a:rPr lang="ru-RU" u="sng" dirty="0"/>
            </a:br>
            <a:endParaRPr lang="ru-RU" u="sng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96100" y="2678113"/>
            <a:ext cx="3757613" cy="22828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ru-RU" dirty="0"/>
          </a:p>
        </p:txBody>
      </p:sp>
      <p:pic>
        <p:nvPicPr>
          <p:cNvPr id="3379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73850" y="2290763"/>
            <a:ext cx="4500563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u="sng" smtClean="0"/>
              <a:t>PROMPT (запрос) может существенно повлиять на качество генерируемого текста</a:t>
            </a:r>
            <a:r>
              <a:rPr lang="ru-RU" sz="3200" smtClean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9188" y="2351088"/>
            <a:ext cx="10045700" cy="3965575"/>
          </a:xfrm>
        </p:spPr>
        <p:txBody>
          <a:bodyPr/>
          <a:lstStyle/>
          <a:p>
            <a:r>
              <a:rPr lang="ru-RU" sz="1300" b="1" dirty="0" smtClean="0"/>
              <a:t>Уточните предмет и тему: Указывайте явно предмет и конкретную тему, с которой связан запрос.</a:t>
            </a:r>
          </a:p>
          <a:p>
            <a:r>
              <a:rPr lang="ru-RU" sz="1300" b="1" dirty="0" smtClean="0"/>
              <a:t> Укажите требуемый формат: Определите желаемый формат генерируемого контента. </a:t>
            </a:r>
          </a:p>
          <a:p>
            <a:r>
              <a:rPr lang="ru-RU" sz="1300" b="1" dirty="0" smtClean="0"/>
              <a:t>Задайте конкретные вопросы: Предоставьте конкретные вопросы, на которые вы хотите получить ответ. </a:t>
            </a:r>
          </a:p>
          <a:p>
            <a:r>
              <a:rPr lang="ru-RU" sz="1300" b="1" dirty="0" smtClean="0"/>
              <a:t>Уточните требования: Укажите дополнительные требования, если они необходимы. </a:t>
            </a:r>
          </a:p>
          <a:p>
            <a:r>
              <a:rPr lang="ru-RU" sz="1300" b="1" dirty="0" smtClean="0"/>
              <a:t>Будьте ясными и точными: Пишите ясно и точно, избегайте двусмысленности или неоднозначности. Чем более точно и понятно сформулирован запрос, тем более точный и соответствующий результат можно ожидать.</a:t>
            </a:r>
          </a:p>
          <a:p>
            <a:r>
              <a:rPr lang="ru-RU" sz="1300" b="1" dirty="0" smtClean="0"/>
              <a:t>Используйте ключевые слова: Включайте ключевые слова, связанные с темой или конкретной информацией, которую вы хотите получить. </a:t>
            </a:r>
          </a:p>
          <a:p>
            <a:r>
              <a:rPr lang="ru-RU" sz="1300" b="1" dirty="0" smtClean="0"/>
              <a:t>Ограничьте генерацию: Если вы хотите получить конкретный тип информации, укажите ограничения или формулируйте запрос таким образом, чтобы модель сосредоточилась на нужных аспектах. </a:t>
            </a:r>
          </a:p>
          <a:p>
            <a:r>
              <a:rPr lang="ru-RU" sz="1300" b="1" dirty="0" smtClean="0"/>
              <a:t>Проверьте и редактируйте результат: После получения сгенерированного текста, важно внимательно прочитать его, проверить его на точность, связность и соответствие требованиям. При необходимости внесите коррективы или дополнения.</a:t>
            </a:r>
          </a:p>
          <a:p>
            <a:endParaRPr lang="ru-RU" sz="1400" b="1" dirty="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smtClean="0"/>
              <a:t>Сильный </a:t>
            </a:r>
            <a:r>
              <a:rPr lang="ru-RU" u="sng" dirty="0" err="1" smtClean="0"/>
              <a:t>ПРОМТ</a:t>
            </a:r>
            <a:endParaRPr lang="ru-RU" u="sng" dirty="0" smtClean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</p:nvPr>
        </p:nvGraphicFramePr>
        <p:xfrm>
          <a:off x="555198" y="2415654"/>
          <a:ext cx="5681829" cy="388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2425699"/>
            <a:ext cx="4105275" cy="410527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196012" y="2514600"/>
            <a:ext cx="4825159" cy="34163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185044"/>
            <a:ext cx="10058400" cy="5232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1416050" y="549275"/>
            <a:ext cx="10515600" cy="1858963"/>
          </a:xfrm>
        </p:spPr>
        <p:txBody>
          <a:bodyPr/>
          <a:lstStyle/>
          <a:p>
            <a:r>
              <a:rPr lang="ru-RU" u="sng" dirty="0" smtClean="0"/>
              <a:t>Использование </a:t>
            </a:r>
            <a:r>
              <a:rPr lang="ru-RU" u="sng" dirty="0" smtClean="0">
                <a:latin typeface="Arial" charset="0"/>
              </a:rPr>
              <a:t>нейросетей</a:t>
            </a:r>
            <a:r>
              <a:rPr lang="ru-RU" u="sng" dirty="0" smtClean="0"/>
              <a:t> для педагогов</a:t>
            </a:r>
          </a:p>
        </p:txBody>
      </p:sp>
      <p:sp>
        <p:nvSpPr>
          <p:cNvPr id="20482" name="Объект 2"/>
          <p:cNvSpPr>
            <a:spLocks noGrp="1"/>
          </p:cNvSpPr>
          <p:nvPr>
            <p:ph sz="half" idx="1"/>
          </p:nvPr>
        </p:nvSpPr>
        <p:spPr>
          <a:xfrm>
            <a:off x="5118100" y="2792413"/>
            <a:ext cx="6283325" cy="4042132"/>
          </a:xfrm>
        </p:spPr>
        <p:txBody>
          <a:bodyPr>
            <a:spAutoFit/>
          </a:bodyPr>
          <a:lstStyle/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Целью этого мастер класса является познакомить  с основами работы с </a:t>
            </a:r>
            <a:r>
              <a:rPr lang="ru-RU" sz="2400" dirty="0" err="1" smtClean="0"/>
              <a:t>нейросетями</a:t>
            </a:r>
            <a:r>
              <a:rPr lang="ru-RU" sz="2400" dirty="0" smtClean="0"/>
              <a:t> на примере бесплатной русскоязычной </a:t>
            </a:r>
            <a:r>
              <a:rPr lang="ru-RU" sz="2400" dirty="0" err="1" smtClean="0"/>
              <a:t>нейросети</a:t>
            </a:r>
            <a:r>
              <a:rPr lang="ru-RU" sz="2400" dirty="0" smtClean="0"/>
              <a:t> </a:t>
            </a:r>
            <a:r>
              <a:rPr lang="en-US" sz="2400" dirty="0" err="1" smtClean="0"/>
              <a:t>GigaChat</a:t>
            </a:r>
            <a:r>
              <a:rPr lang="en-US" sz="2400" dirty="0" smtClean="0"/>
              <a:t>  (</a:t>
            </a:r>
            <a:r>
              <a:rPr lang="ru-RU" sz="2400" dirty="0" smtClean="0"/>
              <a:t>генерирует </a:t>
            </a:r>
            <a:r>
              <a:rPr lang="ru-RU" sz="2400" dirty="0"/>
              <a:t>текст и </a:t>
            </a:r>
            <a:r>
              <a:rPr lang="ru-RU" sz="2400" dirty="0" smtClean="0"/>
              <a:t>картинки</a:t>
            </a:r>
            <a:r>
              <a:rPr lang="en-US" sz="2400" dirty="0" smtClean="0"/>
              <a:t>)</a:t>
            </a:r>
            <a:r>
              <a:rPr lang="ru-RU" sz="2400" dirty="0" smtClean="0"/>
              <a:t>и дать навыки, которые можно использовать в  педагогической практике.</a:t>
            </a:r>
          </a:p>
          <a:p>
            <a:pPr algn="ctr"/>
            <a:endParaRPr lang="ru-RU" sz="2400" dirty="0" smtClean="0"/>
          </a:p>
        </p:txBody>
      </p:sp>
      <p:sp>
        <p:nvSpPr>
          <p:cNvPr id="20483" name="Объект 3"/>
          <p:cNvSpPr>
            <a:spLocks noGrp="1"/>
          </p:cNvSpPr>
          <p:nvPr>
            <p:ph sz="half" idx="2"/>
          </p:nvPr>
        </p:nvSpPr>
        <p:spPr>
          <a:xfrm>
            <a:off x="6386513" y="1836738"/>
            <a:ext cx="5181600" cy="4351337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</p:txBody>
      </p:sp>
      <p:pic>
        <p:nvPicPr>
          <p:cNvPr id="20484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75" y="3114675"/>
            <a:ext cx="3957638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40023" y="1713390"/>
            <a:ext cx="7403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1193800"/>
            <a:ext cx="10058400" cy="5189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5" y="1190625"/>
            <a:ext cx="10058400" cy="5548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00446"/>
            <a:ext cx="4330700" cy="29348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" y="3148016"/>
            <a:ext cx="4314825" cy="2439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139700"/>
            <a:ext cx="4970361" cy="2901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575" y="3065954"/>
            <a:ext cx="5559425" cy="35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4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изображений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r>
              <a:rPr lang="ru-RU" dirty="0"/>
              <a:t>. </a:t>
            </a:r>
            <a:r>
              <a:rPr lang="ru-RU" dirty="0" smtClean="0"/>
              <a:t>Иллюстрации </a:t>
            </a:r>
            <a:r>
              <a:rPr lang="ru-RU" dirty="0"/>
              <a:t>к учебным </a:t>
            </a:r>
            <a:r>
              <a:rPr lang="ru-RU" dirty="0" smtClean="0"/>
              <a:t>материалам</a:t>
            </a:r>
            <a:endParaRPr lang="ru-RU" dirty="0"/>
          </a:p>
          <a:p>
            <a:r>
              <a:rPr lang="ru-RU" dirty="0"/>
              <a:t>2. </a:t>
            </a:r>
            <a:r>
              <a:rPr lang="ru-RU" dirty="0" smtClean="0"/>
              <a:t>Схемы </a:t>
            </a:r>
            <a:r>
              <a:rPr lang="ru-RU" dirty="0"/>
              <a:t>и диаграммы для объяснения сложных </a:t>
            </a:r>
            <a:r>
              <a:rPr lang="ru-RU" dirty="0" smtClean="0"/>
              <a:t>концепций</a:t>
            </a:r>
            <a:endParaRPr lang="ru-RU" dirty="0"/>
          </a:p>
          <a:p>
            <a:r>
              <a:rPr lang="ru-RU" dirty="0"/>
              <a:t>3. </a:t>
            </a:r>
            <a:r>
              <a:rPr lang="ru-RU" dirty="0" smtClean="0"/>
              <a:t>Интерактивные </a:t>
            </a:r>
            <a:r>
              <a:rPr lang="ru-RU" dirty="0"/>
              <a:t>учебные </a:t>
            </a:r>
            <a:r>
              <a:rPr lang="ru-RU" dirty="0" smtClean="0"/>
              <a:t>пособия</a:t>
            </a:r>
          </a:p>
          <a:p>
            <a:r>
              <a:rPr lang="ru-RU" dirty="0" smtClean="0"/>
              <a:t>4. Концептуальные </a:t>
            </a:r>
            <a:r>
              <a:rPr lang="ru-RU" dirty="0"/>
              <a:t>арты для обложек учебных </a:t>
            </a:r>
            <a:r>
              <a:rPr lang="ru-RU" dirty="0" smtClean="0"/>
              <a:t>пособий</a:t>
            </a:r>
            <a:endParaRPr lang="ru-RU" dirty="0"/>
          </a:p>
          <a:p>
            <a:r>
              <a:rPr lang="ru-RU" dirty="0" smtClean="0"/>
              <a:t>5. Карты </a:t>
            </a:r>
            <a:r>
              <a:rPr lang="ru-RU" dirty="0"/>
              <a:t>мира, стран, исторические </a:t>
            </a:r>
            <a:r>
              <a:rPr lang="ru-RU" dirty="0" smtClean="0"/>
              <a:t>карты</a:t>
            </a:r>
            <a:endParaRPr lang="ru-RU" dirty="0"/>
          </a:p>
          <a:p>
            <a:r>
              <a:rPr lang="ru-RU" dirty="0" smtClean="0"/>
              <a:t>6. Графики </a:t>
            </a:r>
            <a:r>
              <a:rPr lang="ru-RU" dirty="0"/>
              <a:t>и таблицы для анализа </a:t>
            </a:r>
            <a:r>
              <a:rPr lang="ru-RU" dirty="0" smtClean="0"/>
              <a:t>данных</a:t>
            </a:r>
            <a:endParaRPr lang="ru-RU" dirty="0"/>
          </a:p>
          <a:p>
            <a:r>
              <a:rPr lang="ru-RU" dirty="0" smtClean="0"/>
              <a:t>7. Плакаты </a:t>
            </a:r>
            <a:r>
              <a:rPr lang="ru-RU" dirty="0"/>
              <a:t>с правилами и грамматикой </a:t>
            </a:r>
            <a:r>
              <a:rPr lang="ru-RU" dirty="0" smtClean="0"/>
              <a:t>языка</a:t>
            </a:r>
          </a:p>
          <a:p>
            <a:r>
              <a:rPr lang="ru-RU" dirty="0" smtClean="0"/>
              <a:t>8. Иллюстрации </a:t>
            </a:r>
            <a:r>
              <a:rPr lang="ru-RU" dirty="0"/>
              <a:t>к литературным </a:t>
            </a:r>
            <a:r>
              <a:rPr lang="ru-RU" dirty="0" smtClean="0"/>
              <a:t>произведениям</a:t>
            </a:r>
          </a:p>
          <a:p>
            <a:r>
              <a:rPr lang="ru-RU" dirty="0" smtClean="0"/>
              <a:t>9. Тематические </a:t>
            </a:r>
            <a:r>
              <a:rPr lang="ru-RU" dirty="0"/>
              <a:t>коллажи по различным областям </a:t>
            </a:r>
            <a:r>
              <a:rPr lang="ru-RU" dirty="0" smtClean="0"/>
              <a:t>знаний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341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4500" y="1443841"/>
            <a:ext cx="11099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+mj-lt"/>
              </a:rPr>
              <a:t>получения </a:t>
            </a:r>
            <a:r>
              <a:rPr lang="ru-RU" dirty="0">
                <a:latin typeface="+mj-lt"/>
              </a:rPr>
              <a:t>качественного изображения не требуется создание обширного </a:t>
            </a:r>
            <a:r>
              <a:rPr lang="ru-RU" dirty="0" smtClean="0">
                <a:latin typeface="+mj-lt"/>
              </a:rPr>
              <a:t>запроса, </a:t>
            </a:r>
            <a:r>
              <a:rPr lang="ru-RU" dirty="0">
                <a:latin typeface="+mj-lt"/>
              </a:rPr>
              <a:t>достаточно выделить основные аспекты:</a:t>
            </a:r>
          </a:p>
          <a:p>
            <a:endParaRPr lang="ru-RU" dirty="0" smtClean="0">
              <a:latin typeface="+mj-lt"/>
            </a:endParaRPr>
          </a:p>
          <a:p>
            <a:endParaRPr lang="ru-RU" dirty="0">
              <a:latin typeface="+mj-lt"/>
            </a:endParaRPr>
          </a:p>
          <a:p>
            <a:endParaRPr lang="ru-RU" dirty="0" smtClean="0">
              <a:latin typeface="+mj-lt"/>
            </a:endParaRPr>
          </a:p>
          <a:p>
            <a:endParaRPr lang="ru-RU" dirty="0">
              <a:latin typeface="+mj-lt"/>
            </a:endParaRPr>
          </a:p>
          <a:p>
            <a:endParaRPr lang="ru-RU" dirty="0" smtClean="0">
              <a:latin typeface="+mj-lt"/>
            </a:endParaRPr>
          </a:p>
          <a:p>
            <a:endParaRPr lang="ru-RU" dirty="0">
              <a:latin typeface="+mj-lt"/>
            </a:endParaRPr>
          </a:p>
          <a:p>
            <a:endParaRPr lang="ru-RU" dirty="0">
              <a:latin typeface="+mj-lt"/>
            </a:endParaRPr>
          </a:p>
          <a:p>
            <a:r>
              <a:rPr lang="ru-RU" dirty="0">
                <a:latin typeface="+mj-lt"/>
              </a:rPr>
              <a:t>1) Тип изображения </a:t>
            </a:r>
          </a:p>
          <a:p>
            <a:r>
              <a:rPr lang="ru-RU" dirty="0">
                <a:latin typeface="+mj-lt"/>
              </a:rPr>
              <a:t>2) Стилистика </a:t>
            </a:r>
            <a:r>
              <a:rPr lang="ru-RU" dirty="0" smtClean="0">
                <a:latin typeface="+mj-lt"/>
              </a:rPr>
              <a:t>изображения</a:t>
            </a:r>
            <a:endParaRPr lang="ru-RU" dirty="0">
              <a:latin typeface="+mj-lt"/>
            </a:endParaRPr>
          </a:p>
          <a:p>
            <a:r>
              <a:rPr lang="ru-RU" dirty="0">
                <a:latin typeface="+mj-lt"/>
              </a:rPr>
              <a:t>3) </a:t>
            </a:r>
            <a:r>
              <a:rPr lang="ru-RU" dirty="0" smtClean="0">
                <a:latin typeface="+mj-lt"/>
              </a:rPr>
              <a:t>И сам запрос</a:t>
            </a:r>
            <a:endParaRPr lang="ru-RU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2712872"/>
            <a:ext cx="6350000" cy="360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4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>
          <a:xfrm>
            <a:off x="1155700" y="1295400"/>
            <a:ext cx="2792413" cy="1600200"/>
          </a:xfrm>
        </p:spPr>
        <p:txBody>
          <a:bodyPr/>
          <a:lstStyle/>
          <a:p>
            <a:r>
              <a:rPr lang="ru-RU" sz="4000" u="sng" smtClean="0"/>
              <a:t>Помните</a:t>
            </a:r>
          </a:p>
        </p:txBody>
      </p:sp>
      <p:sp>
        <p:nvSpPr>
          <p:cNvPr id="40962" name="Объект 2"/>
          <p:cNvSpPr>
            <a:spLocks noGrp="1"/>
          </p:cNvSpPr>
          <p:nvPr>
            <p:ph idx="1"/>
          </p:nvPr>
        </p:nvSpPr>
        <p:spPr>
          <a:xfrm>
            <a:off x="5816600" y="2097088"/>
            <a:ext cx="5191125" cy="3473450"/>
          </a:xfrm>
        </p:spPr>
        <p:txBody>
          <a:bodyPr/>
          <a:lstStyle/>
          <a:p>
            <a:r>
              <a:rPr lang="en-US" sz="2400" dirty="0" smtClean="0"/>
              <a:t>Giga chat</a:t>
            </a:r>
            <a:r>
              <a:rPr lang="ru-RU" sz="2400" dirty="0" smtClean="0"/>
              <a:t> всегда будет генерировать текст на основе того, что ей было предоставлено в качестве входных данных, поэтому четкость и ясность запроса являются ключевыми факторами для получения качественных результатов.</a:t>
            </a:r>
          </a:p>
          <a:p>
            <a:endParaRPr lang="ru-RU" sz="24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3073400"/>
            <a:ext cx="3060700" cy="30607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5700" y="3128963"/>
            <a:ext cx="2792413" cy="2895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>
          <a:xfrm>
            <a:off x="1155700" y="1295400"/>
            <a:ext cx="2792413" cy="1600200"/>
          </a:xfrm>
        </p:spPr>
        <p:txBody>
          <a:bodyPr/>
          <a:lstStyle/>
          <a:p>
            <a:r>
              <a:rPr lang="en-US" u="sng" dirty="0" smtClean="0"/>
              <a:t>Giga </a:t>
            </a:r>
            <a:r>
              <a:rPr lang="ru-RU" u="sng" dirty="0" smtClean="0"/>
              <a:t>чат не заменяет роль педагога.</a:t>
            </a:r>
          </a:p>
        </p:txBody>
      </p:sp>
      <p:sp>
        <p:nvSpPr>
          <p:cNvPr id="41986" name="Объект 2"/>
          <p:cNvSpPr>
            <a:spLocks noGrp="1"/>
          </p:cNvSpPr>
          <p:nvPr>
            <p:ph idx="1"/>
          </p:nvPr>
        </p:nvSpPr>
        <p:spPr>
          <a:xfrm>
            <a:off x="5894388" y="2351088"/>
            <a:ext cx="5189537" cy="3225800"/>
          </a:xfrm>
        </p:spPr>
        <p:txBody>
          <a:bodyPr/>
          <a:lstStyle/>
          <a:p>
            <a:r>
              <a:rPr lang="ru-RU" sz="2400" dirty="0" smtClean="0"/>
              <a:t>является лишь инструментом, который может помочь в образовательном процессе. </a:t>
            </a:r>
          </a:p>
          <a:p>
            <a:r>
              <a:rPr lang="ru-RU" sz="2400" dirty="0" smtClean="0"/>
              <a:t>Педагог всегда должен оставаться активным участником и руководителем </a:t>
            </a:r>
          </a:p>
          <a:p>
            <a:endParaRPr lang="ru-RU" sz="240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5700" y="3128963"/>
            <a:ext cx="2792413" cy="2895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3086100"/>
            <a:ext cx="2997200" cy="299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455" y="1553633"/>
            <a:ext cx="3865134" cy="1735667"/>
          </a:xfrm>
        </p:spPr>
        <p:txBody>
          <a:bodyPr>
            <a:normAutofit/>
          </a:bodyPr>
          <a:lstStyle/>
          <a:p>
            <a:r>
              <a:rPr lang="ru-RU" dirty="0" smtClean="0"/>
              <a:t>80</a:t>
            </a:r>
            <a:r>
              <a:rPr lang="ru-RU" smtClean="0"/>
              <a:t>% текста презентации 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3859212" cy="13462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Создано </a:t>
            </a:r>
            <a:r>
              <a:rPr lang="ru-RU" sz="4000" dirty="0" err="1" smtClean="0"/>
              <a:t>НЕЙРОСЕТЬЮ</a:t>
            </a:r>
            <a:endParaRPr lang="ru-RU" sz="4000" dirty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808597175"/>
              </p:ext>
            </p:extLst>
          </p:nvPr>
        </p:nvGraphicFramePr>
        <p:xfrm>
          <a:off x="6438900" y="1354666"/>
          <a:ext cx="5156200" cy="4588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15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Прямоугольник 1"/>
          <p:cNvSpPr>
            <a:spLocks noChangeArrowheads="1"/>
          </p:cNvSpPr>
          <p:nvPr/>
        </p:nvSpPr>
        <p:spPr bwMode="auto">
          <a:xfrm>
            <a:off x="1862138" y="1350963"/>
            <a:ext cx="889635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dirty="0">
                <a:latin typeface="Century Gothic" pitchFamily="34" charset="0"/>
              </a:rPr>
              <a:t>Если у вас есть дополнительные вопросы о работе с </a:t>
            </a:r>
            <a:r>
              <a:rPr lang="en-US" sz="4400" dirty="0" smtClean="0">
                <a:latin typeface="Century Gothic" pitchFamily="34" charset="0"/>
              </a:rPr>
              <a:t>Giga </a:t>
            </a:r>
            <a:r>
              <a:rPr lang="ru-RU" sz="4400" dirty="0" smtClean="0">
                <a:latin typeface="Century Gothic" pitchFamily="34" charset="0"/>
              </a:rPr>
              <a:t>чатом  </a:t>
            </a:r>
            <a:r>
              <a:rPr lang="ru-RU" sz="4400" dirty="0">
                <a:latin typeface="Century Gothic" pitchFamily="34" charset="0"/>
              </a:rPr>
              <a:t>или его применении в образовательной среде, я готова на них ответить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0749" y="2543175"/>
            <a:ext cx="92127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Спасибо всем за участие </a:t>
            </a:r>
            <a:r>
              <a:rPr lang="ru-RU" sz="4800" dirty="0" smtClean="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!!! </a:t>
            </a:r>
            <a:endParaRPr lang="ru-RU" sz="48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1155700" y="2678113"/>
            <a:ext cx="4349750" cy="2282825"/>
          </a:xfrm>
        </p:spPr>
        <p:txBody>
          <a:bodyPr/>
          <a:lstStyle/>
          <a:p>
            <a:r>
              <a:rPr lang="ru-RU" u="sng" dirty="0" smtClean="0"/>
              <a:t>Применение нейросетей в образовании:</a:t>
            </a:r>
            <a:br>
              <a:rPr lang="ru-RU" u="sng" dirty="0" smtClean="0"/>
            </a:br>
            <a:endParaRPr lang="ru-RU" u="sng" dirty="0" smtClean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96100" y="2678113"/>
            <a:ext cx="3757613" cy="22828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1460500"/>
            <a:ext cx="4368800" cy="436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smtClean="0"/>
              <a:t>Составление плана конспекта урока</a:t>
            </a:r>
          </a:p>
        </p:txBody>
      </p:sp>
      <p:sp>
        <p:nvSpPr>
          <p:cNvPr id="23554" name="Объект 2"/>
          <p:cNvSpPr>
            <a:spLocks noGrp="1"/>
          </p:cNvSpPr>
          <p:nvPr>
            <p:ph idx="1"/>
          </p:nvPr>
        </p:nvSpPr>
        <p:spPr>
          <a:xfrm>
            <a:off x="1047750" y="2736850"/>
            <a:ext cx="10082213" cy="1384995"/>
          </a:xfrm>
        </p:spPr>
        <p:txBody>
          <a:bodyPr>
            <a:spAutoFit/>
          </a:bodyPr>
          <a:lstStyle/>
          <a:p>
            <a:r>
              <a:rPr lang="ru-RU" sz="2800" dirty="0" smtClean="0"/>
              <a:t> Может быть использован для генерации основных заголовков и структуры урока, основываясь на заданной теме или учебной программе.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smtClean="0"/>
              <a:t>Помощь в подготовке учебных материалов</a:t>
            </a:r>
          </a:p>
        </p:txBody>
      </p:sp>
      <p:sp>
        <p:nvSpPr>
          <p:cNvPr id="24578" name="Объект 2"/>
          <p:cNvSpPr>
            <a:spLocks noGrp="1"/>
          </p:cNvSpPr>
          <p:nvPr>
            <p:ph idx="1"/>
          </p:nvPr>
        </p:nvSpPr>
        <p:spPr>
          <a:xfrm>
            <a:off x="1060450" y="2725738"/>
            <a:ext cx="10080625" cy="2917825"/>
          </a:xfrm>
        </p:spPr>
        <p:txBody>
          <a:bodyPr/>
          <a:lstStyle/>
          <a:p>
            <a:r>
              <a:rPr lang="ru-RU" sz="2800" dirty="0" smtClean="0"/>
              <a:t>Может помочь педагогам собрать и организовать информацию для учебных материалов, таких как учебники, учебные планы или примеры задач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smtClean="0"/>
              <a:t>Составление тестов и текстов проверочных работ</a:t>
            </a:r>
          </a:p>
        </p:txBody>
      </p:sp>
      <p:sp>
        <p:nvSpPr>
          <p:cNvPr id="25602" name="Объект 2"/>
          <p:cNvSpPr>
            <a:spLocks noGrp="1"/>
          </p:cNvSpPr>
          <p:nvPr>
            <p:ph idx="1"/>
          </p:nvPr>
        </p:nvSpPr>
        <p:spPr>
          <a:xfrm>
            <a:off x="1108075" y="2720975"/>
            <a:ext cx="10056813" cy="2897188"/>
          </a:xfrm>
        </p:spPr>
        <p:txBody>
          <a:bodyPr/>
          <a:lstStyle/>
          <a:p>
            <a:r>
              <a:rPr lang="ru-RU" sz="2400" dirty="0" smtClean="0"/>
              <a:t>Можно использовать для автоматического создания вопросов, задач и текстов проверочных работ, а также для генерации ответов и решений. </a:t>
            </a:r>
          </a:p>
          <a:p>
            <a:r>
              <a:rPr lang="ru-RU" sz="2400" dirty="0" smtClean="0"/>
              <a:t> Может помочь педагогам создать дополнительные упражнения и задания для учебников или учебных программ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smtClean="0"/>
              <a:t>Проверка орфографии и грамматики</a:t>
            </a:r>
          </a:p>
        </p:txBody>
      </p:sp>
      <p:sp>
        <p:nvSpPr>
          <p:cNvPr id="26626" name="Объект 2"/>
          <p:cNvSpPr>
            <a:spLocks noGrp="1"/>
          </p:cNvSpPr>
          <p:nvPr>
            <p:ph idx="1"/>
          </p:nvPr>
        </p:nvSpPr>
        <p:spPr>
          <a:xfrm>
            <a:off x="1109663" y="2792413"/>
            <a:ext cx="10055225" cy="2801937"/>
          </a:xfrm>
        </p:spPr>
        <p:txBody>
          <a:bodyPr/>
          <a:lstStyle/>
          <a:p>
            <a:r>
              <a:rPr lang="ru-RU" sz="2400" dirty="0" smtClean="0"/>
              <a:t>Может выполнять функцию "виртуального редактора", проверяя орфографию и грамматику текстов, созданных педагогами, и предлагать исправления и рекомендации.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1155700" y="973138"/>
            <a:ext cx="8761413" cy="438150"/>
          </a:xfrm>
        </p:spPr>
        <p:txBody>
          <a:bodyPr/>
          <a:lstStyle/>
          <a:p>
            <a:r>
              <a:rPr lang="ru-RU" u="sng" dirty="0" smtClean="0"/>
              <a:t>Генерация идей для уроков и проектов</a:t>
            </a:r>
          </a:p>
        </p:txBody>
      </p:sp>
      <p:sp>
        <p:nvSpPr>
          <p:cNvPr id="27650" name="Объект 2"/>
          <p:cNvSpPr>
            <a:spLocks noGrp="1"/>
          </p:cNvSpPr>
          <p:nvPr>
            <p:ph idx="1"/>
          </p:nvPr>
        </p:nvSpPr>
        <p:spPr>
          <a:xfrm>
            <a:off x="1058863" y="2738438"/>
            <a:ext cx="10118725" cy="2916237"/>
          </a:xfrm>
        </p:spPr>
        <p:txBody>
          <a:bodyPr/>
          <a:lstStyle/>
          <a:p>
            <a:r>
              <a:rPr lang="ru-RU" sz="2400" dirty="0"/>
              <a:t>М</a:t>
            </a:r>
            <a:r>
              <a:rPr lang="ru-RU" sz="2400" dirty="0" smtClean="0"/>
              <a:t>ожет помочь педагогам получить новые идеи для уроков, проектов и творческих заданий, основываясь на  предоставленных параметрах и требованиях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1527175" y="928688"/>
            <a:ext cx="8761413" cy="706437"/>
          </a:xfrm>
        </p:spPr>
        <p:txBody>
          <a:bodyPr/>
          <a:lstStyle/>
          <a:p>
            <a:r>
              <a:rPr lang="ru-RU" u="sng" smtClean="0"/>
              <a:t>Разработка креативных заданий и игр</a:t>
            </a:r>
          </a:p>
        </p:txBody>
      </p:sp>
      <p:sp>
        <p:nvSpPr>
          <p:cNvPr id="28674" name="Объект 2"/>
          <p:cNvSpPr>
            <a:spLocks noGrp="1"/>
          </p:cNvSpPr>
          <p:nvPr>
            <p:ph idx="1"/>
          </p:nvPr>
        </p:nvSpPr>
        <p:spPr>
          <a:xfrm>
            <a:off x="1082675" y="2740025"/>
            <a:ext cx="10071100" cy="3540125"/>
          </a:xfrm>
        </p:spPr>
        <p:txBody>
          <a:bodyPr/>
          <a:lstStyle/>
          <a:p>
            <a:r>
              <a:rPr lang="ru-RU" sz="2400" dirty="0" smtClean="0"/>
              <a:t>Может помочь в создании заданий и игр, которые развивают креативное мышление, сочинительские навыки и проблемное мышление у учащихся. Педагоги могут использовать чат  для разработки сценариев и диалогов для ролевых игр, которые помогут учащимся практиковать коммуникативные навыки.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725</TotalTime>
  <Words>1108</Words>
  <Application>Microsoft Office PowerPoint</Application>
  <PresentationFormat>Широкоэкранный</PresentationFormat>
  <Paragraphs>101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Century Gothic</vt:lpstr>
      <vt:lpstr>Times New Roman</vt:lpstr>
      <vt:lpstr>Wingdings 3</vt:lpstr>
      <vt:lpstr>Совет директоров</vt:lpstr>
      <vt:lpstr>« Мастер класс для педагогов по использованию нейросетей на примере GIGAchat » </vt:lpstr>
      <vt:lpstr>Использование нейросетей для педагогов</vt:lpstr>
      <vt:lpstr>Применение нейросетей в образовании: </vt:lpstr>
      <vt:lpstr>Составление плана конспекта урока</vt:lpstr>
      <vt:lpstr>Помощь в подготовке учебных материалов</vt:lpstr>
      <vt:lpstr>Составление тестов и текстов проверочных работ</vt:lpstr>
      <vt:lpstr>Проверка орфографии и грамматики</vt:lpstr>
      <vt:lpstr>Генерация идей для уроков и проектов</vt:lpstr>
      <vt:lpstr>Разработка креативных заданий и игр</vt:lpstr>
      <vt:lpstr>Создание интерактивных учебных материалов</vt:lpstr>
      <vt:lpstr>Поддержка индивидуализированного обучения</vt:lpstr>
      <vt:lpstr>Генерация примеров и иллюстраций</vt:lpstr>
      <vt:lpstr>МИНУСЫ</vt:lpstr>
      <vt:lpstr>GigaChat </vt:lpstr>
      <vt:lpstr> Сбер ID для работы с Gigachat от Sbera </vt:lpstr>
      <vt:lpstr>Демонстрация возможностей GIGA chat для создания уроков и занятий </vt:lpstr>
      <vt:lpstr>PROMPT (запрос) может существенно повлиять на качество генерируемого текста.</vt:lpstr>
      <vt:lpstr>Сильный ПРОМТ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изображений</vt:lpstr>
      <vt:lpstr>Презентация PowerPoint</vt:lpstr>
      <vt:lpstr>Помните</vt:lpstr>
      <vt:lpstr>Giga чат не заменяет роль педагога.</vt:lpstr>
      <vt:lpstr>80% текста презентации 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Bykova</dc:creator>
  <cp:lastModifiedBy>Аромашевская СОШ</cp:lastModifiedBy>
  <cp:revision>71</cp:revision>
  <cp:lastPrinted>2026-03-31T07:23:57Z</cp:lastPrinted>
  <dcterms:created xsi:type="dcterms:W3CDTF">2024-02-14T07:29:20Z</dcterms:created>
  <dcterms:modified xsi:type="dcterms:W3CDTF">2026-03-31T07:26:24Z</dcterms:modified>
</cp:coreProperties>
</file>