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9" r:id="rId2"/>
    <p:sldId id="272" r:id="rId3"/>
    <p:sldId id="281" r:id="rId4"/>
    <p:sldId id="284" r:id="rId5"/>
    <p:sldId id="275" r:id="rId6"/>
    <p:sldId id="277" r:id="rId7"/>
    <p:sldId id="279" r:id="rId8"/>
    <p:sldId id="283" r:id="rId9"/>
    <p:sldId id="288" r:id="rId10"/>
    <p:sldId id="282" r:id="rId11"/>
    <p:sldId id="286" r:id="rId12"/>
    <p:sldId id="287" r:id="rId13"/>
    <p:sldId id="258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2774" autoAdjust="0"/>
  </p:normalViewPr>
  <p:slideViewPr>
    <p:cSldViewPr>
      <p:cViewPr varScale="1">
        <p:scale>
          <a:sx n="51" d="100"/>
          <a:sy n="51" d="100"/>
        </p:scale>
        <p:origin x="821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874C0-5544-4DAC-B4C0-FA3F3EA503EB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1E816-B2C7-4981-A03D-6B62F546C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374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1E816-B2C7-4981-A03D-6B62F546CAA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79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3FC0-5D35-4BEB-B7EA-11A6D1AC15D5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205F-2EF3-4377-917E-C05DB0C9A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80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3FC0-5D35-4BEB-B7EA-11A6D1AC15D5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205F-2EF3-4377-917E-C05DB0C9A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881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3FC0-5D35-4BEB-B7EA-11A6D1AC15D5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205F-2EF3-4377-917E-C05DB0C9AA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2994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3FC0-5D35-4BEB-B7EA-11A6D1AC15D5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205F-2EF3-4377-917E-C05DB0C9A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598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3FC0-5D35-4BEB-B7EA-11A6D1AC15D5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205F-2EF3-4377-917E-C05DB0C9AA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96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3FC0-5D35-4BEB-B7EA-11A6D1AC15D5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205F-2EF3-4377-917E-C05DB0C9A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992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3FC0-5D35-4BEB-B7EA-11A6D1AC15D5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205F-2EF3-4377-917E-C05DB0C9A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20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3FC0-5D35-4BEB-B7EA-11A6D1AC15D5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205F-2EF3-4377-917E-C05DB0C9A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55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3FC0-5D35-4BEB-B7EA-11A6D1AC15D5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205F-2EF3-4377-917E-C05DB0C9A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20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3FC0-5D35-4BEB-B7EA-11A6D1AC15D5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205F-2EF3-4377-917E-C05DB0C9A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398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3FC0-5D35-4BEB-B7EA-11A6D1AC15D5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205F-2EF3-4377-917E-C05DB0C9A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30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3FC0-5D35-4BEB-B7EA-11A6D1AC15D5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205F-2EF3-4377-917E-C05DB0C9A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543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3FC0-5D35-4BEB-B7EA-11A6D1AC15D5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205F-2EF3-4377-917E-C05DB0C9A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0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3FC0-5D35-4BEB-B7EA-11A6D1AC15D5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205F-2EF3-4377-917E-C05DB0C9A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27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3FC0-5D35-4BEB-B7EA-11A6D1AC15D5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205F-2EF3-4377-917E-C05DB0C9A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775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3FC0-5D35-4BEB-B7EA-11A6D1AC15D5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205F-2EF3-4377-917E-C05DB0C9A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2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33FC0-5D35-4BEB-B7EA-11A6D1AC15D5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4C205F-2EF3-4377-917E-C05DB0C9A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63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2376264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000" dirty="0"/>
            </a:br>
            <a:r>
              <a:rPr lang="ru-RU" b="1"/>
              <a:t>Использование оборудования </a:t>
            </a:r>
            <a:r>
              <a:rPr lang="ru-RU" b="1" dirty="0"/>
              <a:t>«Точки Роста» для подготовки учащихся к итоговой аттестации по химии и организации проектной деятельностью</a:t>
            </a: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8449"/>
            <a:ext cx="1866198" cy="14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3868" y="207214"/>
            <a:ext cx="2376264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1800543"/>
            <a:ext cx="5760640" cy="834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 "Аромашевская средняя общеобразовательная школа имени </a:t>
            </a:r>
            <a:endParaRPr lang="ru-RU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Героя Советского Союза В.Д. Кармацкого"</a:t>
            </a:r>
            <a:endParaRPr lang="ru-RU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68144" y="5166345"/>
            <a:ext cx="252028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Выполнила: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учитель химии Савчук Ольга Михайловна</a:t>
            </a:r>
            <a:br>
              <a:rPr lang="ru-RU" sz="3200" dirty="0"/>
            </a:br>
            <a:br>
              <a:rPr lang="ru-RU" sz="3200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8455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4EC2CB-F0B1-40F8-9AB9-B177CA5A1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3" cy="1296144"/>
          </a:xfrm>
        </p:spPr>
        <p:txBody>
          <a:bodyPr>
            <a:normAutofit/>
          </a:bodyPr>
          <a:lstStyle/>
          <a:p>
            <a:r>
              <a:rPr lang="ru-RU" dirty="0"/>
              <a:t>Телемост со школами района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AF5534D-E66D-4041-BB10-C335E52A3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2736304" cy="29245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0A7ACD-B46F-478E-BFB1-9A17135731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18092"/>
            <a:ext cx="2736305" cy="32553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2E3A31-DD5E-4109-81B2-5F9CFD154B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567" y="3553787"/>
            <a:ext cx="2736306" cy="32553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564F835-6753-409C-9753-ECFF7026F9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627913"/>
            <a:ext cx="2520280" cy="31070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6152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Практикум для учащихся </a:t>
            </a:r>
            <a:r>
              <a:rPr lang="ru-RU" dirty="0" err="1"/>
              <a:t>Кротовской</a:t>
            </a:r>
            <a:r>
              <a:rPr lang="ru-RU" dirty="0"/>
              <a:t> СОШ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A129E81-9BCC-4631-8B8D-F6CA0D31A9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37" y="1814204"/>
            <a:ext cx="2304256" cy="26076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937567-EFBA-4D47-BCF9-D97382A873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764" y="1814204"/>
            <a:ext cx="2448272" cy="26796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72E07B-C6BF-4242-903E-B8EC8DAE34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112" y="579619"/>
            <a:ext cx="2728375" cy="26796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8AE027B-ACC5-487D-A87A-CAE13C58C2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735" y="3613158"/>
            <a:ext cx="2952328" cy="32119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093634C-A504-47C2-B96B-65B7792322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32" y="4608132"/>
            <a:ext cx="3312368" cy="21806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40415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3750A-CF6B-4F8E-82F5-2D4F04C50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1" y="609600"/>
            <a:ext cx="6705792" cy="1320800"/>
          </a:xfrm>
        </p:spPr>
        <p:txBody>
          <a:bodyPr/>
          <a:lstStyle/>
          <a:p>
            <a:r>
              <a:rPr lang="ru-RU" dirty="0"/>
              <a:t>Телемост «Наука в диалоге: объединяя исследования»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C180EC5-497F-4B48-AFFA-5B60357F3D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83" y="1817357"/>
            <a:ext cx="2702081" cy="22597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B991FD-CB16-497B-9366-3F3FDFCD70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436" y="3802885"/>
            <a:ext cx="2448272" cy="26746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0A1BC9-09D3-4B0C-A67D-B5C3644BFC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787" y="372532"/>
            <a:ext cx="2556564" cy="3115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A7D42C7-5BF6-454E-847C-58ED4BC1D1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54" y="1817357"/>
            <a:ext cx="2556564" cy="29797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883665F-1AB0-4972-A1E3-BA6C9868C8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04" y="4325430"/>
            <a:ext cx="2702081" cy="24534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22141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980728"/>
            <a:ext cx="3754760" cy="53741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39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62265" y="1880828"/>
            <a:ext cx="4808182" cy="489654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течении данного периода</a:t>
            </a:r>
          </a:p>
          <a:p>
            <a:r>
              <a:rPr lang="ru-RU" dirty="0"/>
              <a:t>- провели первое занятие с демонстрацией использования оборудования «Точки роста» октябрь</a:t>
            </a:r>
          </a:p>
          <a:p>
            <a:r>
              <a:rPr lang="ru-RU" dirty="0"/>
              <a:t>- семинар для учителей естественного цикла по использованию оборудования «Точки роста» ноябрь</a:t>
            </a:r>
          </a:p>
          <a:p>
            <a:r>
              <a:rPr lang="ru-RU" dirty="0"/>
              <a:t>- региональная научно-практическая конференция «Точка роста – центр моих исследований» ноябрь</a:t>
            </a:r>
          </a:p>
          <a:p>
            <a:r>
              <a:rPr lang="ru-RU" dirty="0"/>
              <a:t>- телемост со школами района в рамках сетевого взаимодействия</a:t>
            </a:r>
          </a:p>
          <a:p>
            <a:r>
              <a:rPr lang="ru-RU" dirty="0"/>
              <a:t>- практикума для учащихся одной из школ района</a:t>
            </a:r>
          </a:p>
          <a:p>
            <a:r>
              <a:rPr lang="ru-RU" dirty="0"/>
              <a:t>- телемост «Наука в диалоге: объединяя исследования»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80628"/>
            <a:ext cx="2278129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47380C-1D73-4EF8-AC0D-E72EA74C0F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04864"/>
            <a:ext cx="2931790" cy="38610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46790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3000" y="4077072"/>
            <a:ext cx="7353763" cy="1506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i="1" dirty="0">
                <a:solidFill>
                  <a:srgbClr val="002060"/>
                </a:solidFill>
              </a:rPr>
              <a:t>Спасибо за внимание!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34451"/>
            <a:ext cx="2466404" cy="112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58426"/>
            <a:ext cx="1866198" cy="14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291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4E1B058-769D-4D29-AC43-1894321AA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5229200"/>
            <a:ext cx="7130754" cy="1368152"/>
          </a:xfrm>
        </p:spPr>
        <p:txBody>
          <a:bodyPr/>
          <a:lstStyle/>
          <a:p>
            <a:r>
              <a:rPr lang="ru-RU" sz="2400" b="1" dirty="0"/>
              <a:t>Использование «Цифровой лаборатории» с программным обеспечением на кружке </a:t>
            </a:r>
            <a:r>
              <a:rPr lang="ru-RU" sz="2400" b="1" dirty="0" err="1"/>
              <a:t>ЭкспериментУМ</a:t>
            </a:r>
            <a:endParaRPr lang="ru-RU" sz="2400" dirty="0"/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A5E3A83-FFB0-45DD-B6ED-1C58615FFC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2" y="508308"/>
            <a:ext cx="2244484" cy="29161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32D6A62-B42F-4E9A-B49C-1653DA280B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602" y="2152686"/>
            <a:ext cx="3168352" cy="27699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0B8F1E8-D735-49E3-B850-9AC059FD8F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70087"/>
            <a:ext cx="2592289" cy="33123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82760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52E973-4FE2-48B6-A1D8-316D606BA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E6D52BF-4D38-4713-A5DE-6378AE245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2397"/>
            <a:ext cx="2520280" cy="26627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D954F1-FF27-40D9-8B86-462BD38513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429" y="342804"/>
            <a:ext cx="2520279" cy="25787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52F2EA5-A22F-4967-8CA2-377769FD55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960379"/>
            <a:ext cx="2520279" cy="26627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542CBB2-9782-4A2E-AA66-4DBCF9F30A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430" y="3675353"/>
            <a:ext cx="2655698" cy="2996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5075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Подготовка к ГИА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C1A238-C160-4071-B178-2C85D57DD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878" y="1259896"/>
            <a:ext cx="2448272" cy="295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7A3DCD7-2A05-4F9C-AF2E-70FB6B75F7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29" y="609600"/>
            <a:ext cx="2747216" cy="30689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C38D907-645E-4BD0-BD99-9DBF0C1F7E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866055"/>
            <a:ext cx="2808311" cy="29919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CD25DEA-C8A5-468A-98B5-7FCF13EDE3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265712"/>
            <a:ext cx="2458553" cy="259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4C8AF44F-1236-4811-BE20-F8242304A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25030"/>
            <a:ext cx="2822261" cy="28370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65233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86CF75-AD29-4961-9978-7F3120856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Опыт №3 Обнаружение инверсионных сахаров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8D6166D-1135-44D8-AA2D-47DF082570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8811830"/>
              </p:ext>
            </p:extLst>
          </p:nvPr>
        </p:nvGraphicFramePr>
        <p:xfrm>
          <a:off x="609599" y="4523531"/>
          <a:ext cx="7056783" cy="18722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1951">
                  <a:extLst>
                    <a:ext uri="{9D8B030D-6E8A-4147-A177-3AD203B41FA5}">
                      <a16:colId xmlns:a16="http://schemas.microsoft.com/office/drawing/2014/main" val="3166923466"/>
                    </a:ext>
                  </a:extLst>
                </a:gridCol>
                <a:gridCol w="746965">
                  <a:extLst>
                    <a:ext uri="{9D8B030D-6E8A-4147-A177-3AD203B41FA5}">
                      <a16:colId xmlns:a16="http://schemas.microsoft.com/office/drawing/2014/main" val="3584331981"/>
                    </a:ext>
                  </a:extLst>
                </a:gridCol>
                <a:gridCol w="821662">
                  <a:extLst>
                    <a:ext uri="{9D8B030D-6E8A-4147-A177-3AD203B41FA5}">
                      <a16:colId xmlns:a16="http://schemas.microsoft.com/office/drawing/2014/main" val="1457319673"/>
                    </a:ext>
                  </a:extLst>
                </a:gridCol>
                <a:gridCol w="672269">
                  <a:extLst>
                    <a:ext uri="{9D8B030D-6E8A-4147-A177-3AD203B41FA5}">
                      <a16:colId xmlns:a16="http://schemas.microsoft.com/office/drawing/2014/main" val="2122669357"/>
                    </a:ext>
                  </a:extLst>
                </a:gridCol>
                <a:gridCol w="746965">
                  <a:extLst>
                    <a:ext uri="{9D8B030D-6E8A-4147-A177-3AD203B41FA5}">
                      <a16:colId xmlns:a16="http://schemas.microsoft.com/office/drawing/2014/main" val="31807992"/>
                    </a:ext>
                  </a:extLst>
                </a:gridCol>
                <a:gridCol w="856971">
                  <a:extLst>
                    <a:ext uri="{9D8B030D-6E8A-4147-A177-3AD203B41FA5}">
                      <a16:colId xmlns:a16="http://schemas.microsoft.com/office/drawing/2014/main" val="2759943578"/>
                    </a:ext>
                  </a:extLst>
                </a:gridCol>
              </a:tblGrid>
              <a:tr h="413787"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Образцы меда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660971"/>
                  </a:ext>
                </a:extLst>
              </a:tr>
              <a:tr h="4137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5565235"/>
                  </a:ext>
                </a:extLst>
              </a:tr>
              <a:tr h="1044636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Проба на количество инвертированного сахара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417324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1E6695-30B5-4AFC-9271-324F6CAD70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6" y="2132854"/>
            <a:ext cx="1807426" cy="21593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2F5025-BABE-4A2D-9DCD-354D5AA5EB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768" y="2147267"/>
            <a:ext cx="1629709" cy="21387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861AA80-253D-4348-AD98-B3F1D3E617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130" y="2132854"/>
            <a:ext cx="1589345" cy="21738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987FA68-2E8A-466D-80B0-ABDE6E931D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132855"/>
            <a:ext cx="1728192" cy="21738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25256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57E9C-30AD-4087-8DB5-B6F5BB68B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7596336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Опыт №4 Определение натуральности меда под микроскопом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AA52E56-B057-4626-B6DA-73DD916459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172613"/>
              </p:ext>
            </p:extLst>
          </p:nvPr>
        </p:nvGraphicFramePr>
        <p:xfrm>
          <a:off x="827584" y="4869160"/>
          <a:ext cx="6768752" cy="1759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58754978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13870638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1360392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70405328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7143089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4059530888"/>
                    </a:ext>
                  </a:extLst>
                </a:gridCol>
              </a:tblGrid>
              <a:tr h="318594"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Образцы меда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072817"/>
                  </a:ext>
                </a:extLst>
              </a:tr>
              <a:tr h="318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5337057"/>
                  </a:ext>
                </a:extLst>
              </a:tr>
              <a:tr h="1032563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Форма кристаллов меда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564250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56C3F4-9999-4F25-8C26-40819A9AD5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2" y="1910862"/>
            <a:ext cx="2292420" cy="28096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75A7C8-C252-4827-9CD2-564D287E3A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2348880"/>
            <a:ext cx="2160240" cy="23716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4ACA7AF-6243-4F21-8A3B-53B16AF978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8" y="1930400"/>
            <a:ext cx="2420677" cy="2790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ACA7AF-6243-4F21-8A3B-53B16AF978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30400"/>
            <a:ext cx="2420677" cy="2790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ACA7AF-6243-4F21-8A3B-53B16AF978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8" y="1930400"/>
            <a:ext cx="2420677" cy="2790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56C3F4-9999-4F25-8C26-40819A9AD5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0860"/>
            <a:ext cx="2292420" cy="28096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76769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5DE8B3-BA32-4F9F-BBF8-1E938B42B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358054"/>
            <a:ext cx="6347713" cy="1091208"/>
          </a:xfrm>
        </p:spPr>
        <p:txBody>
          <a:bodyPr>
            <a:normAutofit fontScale="90000"/>
          </a:bodyPr>
          <a:lstStyle/>
          <a:p>
            <a:r>
              <a:rPr lang="ru-RU" dirty="0"/>
              <a:t>Опыт №6 Определение кислотности меда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BEF4C36-A704-4B13-9604-B311B7F43E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995840"/>
              </p:ext>
            </p:extLst>
          </p:nvPr>
        </p:nvGraphicFramePr>
        <p:xfrm>
          <a:off x="280120" y="4077072"/>
          <a:ext cx="7893414" cy="25707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21171">
                  <a:extLst>
                    <a:ext uri="{9D8B030D-6E8A-4147-A177-3AD203B41FA5}">
                      <a16:colId xmlns:a16="http://schemas.microsoft.com/office/drawing/2014/main" val="1514409304"/>
                    </a:ext>
                  </a:extLst>
                </a:gridCol>
                <a:gridCol w="819128">
                  <a:extLst>
                    <a:ext uri="{9D8B030D-6E8A-4147-A177-3AD203B41FA5}">
                      <a16:colId xmlns:a16="http://schemas.microsoft.com/office/drawing/2014/main" val="1896087836"/>
                    </a:ext>
                  </a:extLst>
                </a:gridCol>
                <a:gridCol w="893594">
                  <a:extLst>
                    <a:ext uri="{9D8B030D-6E8A-4147-A177-3AD203B41FA5}">
                      <a16:colId xmlns:a16="http://schemas.microsoft.com/office/drawing/2014/main" val="3444465639"/>
                    </a:ext>
                  </a:extLst>
                </a:gridCol>
                <a:gridCol w="819128">
                  <a:extLst>
                    <a:ext uri="{9D8B030D-6E8A-4147-A177-3AD203B41FA5}">
                      <a16:colId xmlns:a16="http://schemas.microsoft.com/office/drawing/2014/main" val="1042447667"/>
                    </a:ext>
                  </a:extLst>
                </a:gridCol>
                <a:gridCol w="670196">
                  <a:extLst>
                    <a:ext uri="{9D8B030D-6E8A-4147-A177-3AD203B41FA5}">
                      <a16:colId xmlns:a16="http://schemas.microsoft.com/office/drawing/2014/main" val="3672579424"/>
                    </a:ext>
                  </a:extLst>
                </a:gridCol>
                <a:gridCol w="670197">
                  <a:extLst>
                    <a:ext uri="{9D8B030D-6E8A-4147-A177-3AD203B41FA5}">
                      <a16:colId xmlns:a16="http://schemas.microsoft.com/office/drawing/2014/main" val="1353126522"/>
                    </a:ext>
                  </a:extLst>
                </a:gridCol>
              </a:tblGrid>
              <a:tr h="420047"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Образцы меда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711256"/>
                  </a:ext>
                </a:extLst>
              </a:tr>
              <a:tr h="4200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77983"/>
                  </a:ext>
                </a:extLst>
              </a:tr>
              <a:tr h="840093">
                <a:tc>
                  <a:txBody>
                    <a:bodyPr/>
                    <a:lstStyle/>
                    <a:p>
                      <a:pPr mar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1.рН раствора меда по датчику электропроводности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432790"/>
                  </a:ext>
                </a:extLst>
              </a:tr>
              <a:tr h="840093">
                <a:tc>
                  <a:txBody>
                    <a:bodyPr/>
                    <a:lstStyle/>
                    <a:p>
                      <a:pPr mar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2. Цвет индикаторной бумажки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красная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красная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красная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красная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красная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0349329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0FF07F-733A-4920-BD3C-78CEB609E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75" y="1667134"/>
            <a:ext cx="2072799" cy="22322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127C3C-4554-4FEF-ABED-54FBAE30E8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2"/>
          <a:stretch/>
        </p:blipFill>
        <p:spPr>
          <a:xfrm>
            <a:off x="5337789" y="1667134"/>
            <a:ext cx="2042524" cy="22322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760E6D5-E569-4929-9D0B-50225380A1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891" y="1647044"/>
            <a:ext cx="2572881" cy="22322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60E6D5-E569-4929-9D0B-50225380A1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58502"/>
            <a:ext cx="2572881" cy="22322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553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F541F-9C77-44BF-A774-1970DD4B0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1" y="257772"/>
            <a:ext cx="6192687" cy="1672628"/>
          </a:xfrm>
        </p:spPr>
        <p:txBody>
          <a:bodyPr>
            <a:noAutofit/>
          </a:bodyPr>
          <a:lstStyle/>
          <a:p>
            <a:r>
              <a:rPr lang="ru-RU" sz="2800" dirty="0"/>
              <a:t>Исследовательская работа по «Определению оптимальных условий для роста силикатных «водорослей». 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CEF2ADBF-7108-4E4D-9966-875DB546CA64}"/>
              </a:ext>
            </a:extLst>
          </p:cNvPr>
          <p:cNvSpPr txBox="1">
            <a:spLocks/>
          </p:cNvSpPr>
          <p:nvPr/>
        </p:nvSpPr>
        <p:spPr>
          <a:xfrm>
            <a:off x="609599" y="2132856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87D7D6-E1C5-41E5-AE7F-21360DA7A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889" y="532286"/>
            <a:ext cx="2718531" cy="26358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AD501A55-6C84-4835-AC53-79D775F195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5" y="2353175"/>
            <a:ext cx="1761441" cy="26358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0131997-6EEB-4A71-AC90-F7F0C7FA16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474" y="1700808"/>
            <a:ext cx="2046005" cy="26358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A638DD9-B957-47FB-A309-74911E2EBE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40" y="3386144"/>
            <a:ext cx="2591586" cy="32720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DC2D6CA-F047-4B23-AFA7-379AA4846E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424" y="3760881"/>
            <a:ext cx="2232248" cy="29812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9161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E93DA0-72D6-49B2-BAAA-63CB55F6B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Зависимость роста силикатных «водорослей» от концентрации соли и температуры раствора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994C6D3-A38F-4B59-B97E-4BA2881A68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82527"/>
            <a:ext cx="2042231" cy="2664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9AD40A-7233-42DE-BDA1-0F46DE2E23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64" y="2852936"/>
            <a:ext cx="2736304" cy="2664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FC0900A-8FE7-4E11-A9E7-4D4303D56B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937137"/>
            <a:ext cx="2996265" cy="33843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2226733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1467</TotalTime>
  <Words>266</Words>
  <Application>Microsoft Office PowerPoint</Application>
  <PresentationFormat>Экран (4:3)</PresentationFormat>
  <Paragraphs>68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 3</vt:lpstr>
      <vt:lpstr>Аспект</vt:lpstr>
      <vt:lpstr> Использование оборудования «Точки Роста» для подготовки учащихся к итоговой аттестации по химии и организации проектной деятельностью</vt:lpstr>
      <vt:lpstr>Презентация PowerPoint</vt:lpstr>
      <vt:lpstr>Презентация PowerPoint</vt:lpstr>
      <vt:lpstr>Подготовка к ГИА</vt:lpstr>
      <vt:lpstr>Опыт №3 Обнаружение инверсионных сахаров</vt:lpstr>
      <vt:lpstr>Опыт №4 Определение натуральности меда под микроскопом</vt:lpstr>
      <vt:lpstr>Опыт №6 Определение кислотности меда</vt:lpstr>
      <vt:lpstr>Исследовательская работа по «Определению оптимальных условий для роста силикатных «водорослей». </vt:lpstr>
      <vt:lpstr>Зависимость роста силикатных «водорослей» от концентрации соли и температуры раствора</vt:lpstr>
      <vt:lpstr>Телемост со школами района</vt:lpstr>
      <vt:lpstr>Практикум для учащихся Кротовской СОШ</vt:lpstr>
      <vt:lpstr>Телемост «Наука в диалоге: объединяя исследования»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Альбом с фотоиллюстациями</dc:title>
  <dc:creator>Химия</dc:creator>
  <cp:lastModifiedBy>Ольга</cp:lastModifiedBy>
  <cp:revision>63</cp:revision>
  <dcterms:created xsi:type="dcterms:W3CDTF">2014-09-12T23:26:20Z</dcterms:created>
  <dcterms:modified xsi:type="dcterms:W3CDTF">2025-03-11T15:54:05Z</dcterms:modified>
</cp:coreProperties>
</file>