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74" r:id="rId5"/>
    <p:sldId id="273" r:id="rId6"/>
    <p:sldId id="272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2817" autoAdjust="0"/>
  </p:normalViewPr>
  <p:slideViewPr>
    <p:cSldViewPr showGuides="1">
      <p:cViewPr varScale="1">
        <p:scale>
          <a:sx n="115" d="100"/>
          <a:sy n="115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95B9-EBEE-441F-A005-96071B883D18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E232-15B9-4FC2-830A-BD254BFF77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232-15B9-4FC2-830A-BD254BFF774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080119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9442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через урочную и внеурочную деятельность</a:t>
            </a:r>
            <a:endParaRPr lang="ru-RU" sz="36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229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7 февраля 2025 года </a:t>
            </a:r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440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err="1"/>
              <a:t>Профориентационая</a:t>
            </a:r>
            <a:r>
              <a:rPr lang="ru-RU" sz="2700" b="1" dirty="0"/>
              <a:t> </a:t>
            </a:r>
            <a:r>
              <a:rPr lang="ru-RU" sz="2700" b="1" dirty="0" smtClean="0"/>
              <a:t>работа в </a:t>
            </a:r>
            <a:r>
              <a:rPr lang="ru-RU" sz="2700" b="1" dirty="0"/>
              <a:t>урочной деятельности</a:t>
            </a:r>
            <a:r>
              <a:rPr lang="ru-RU" sz="2700" b="1" dirty="0" smtClean="0">
                <a:latin typeface="Arial Black" panose="020B0A04020102020204" pitchFamily="34" charset="0"/>
              </a:rPr>
              <a:t/>
            </a:r>
            <a:br>
              <a:rPr lang="ru-RU" sz="2700" b="1" dirty="0" smtClean="0"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7"/>
            <a:ext cx="7704856" cy="936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smtClean="0"/>
              <a:t>С </a:t>
            </a:r>
            <a:r>
              <a:rPr lang="ru-RU" sz="1800" dirty="0"/>
              <a:t>1 сентября 2024 года предмет 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latin typeface="Arial Narrow" panose="020B0606020202030204" pitchFamily="34" charset="0"/>
              </a:rPr>
              <a:t>«Технология» </a:t>
            </a:r>
            <a:r>
              <a:rPr lang="ru-RU" sz="1800" dirty="0" smtClean="0">
                <a:latin typeface="Arial Narrow" panose="020B0606020202030204" pitchFamily="34" charset="0"/>
              </a:rPr>
              <a:t>переименован в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latin typeface="Arial Narrow" panose="020B0606020202030204" pitchFamily="34" charset="0"/>
              </a:rPr>
              <a:t>«Труд (технология)» </a:t>
            </a:r>
            <a:r>
              <a:rPr lang="ru-RU" sz="1800" dirty="0" smtClean="0">
                <a:latin typeface="Arial Narrow" panose="020B0606020202030204" pitchFamily="34" charset="0"/>
              </a:rPr>
              <a:t>в соответствии с Федеральным законом «О внесении изменений в Федеральный закон «Об образовании в Российской Федерации»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 от 19 декабря 2023 г. № 618-ФЗ.</a:t>
            </a:r>
          </a:p>
          <a:p>
            <a:pPr marL="0" indent="0" algn="ctr">
              <a:buNone/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Программа </a:t>
            </a:r>
            <a:r>
              <a:rPr lang="ru-RU" sz="1800" b="1" i="1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по предмету построена по модульному принципу</a:t>
            </a:r>
            <a:endParaRPr lang="ru-RU" sz="1800" b="1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74673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профессии и производства»,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обработки ручной обработки материалов»,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«Конструирование и моделирование»,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«ИКТ», 1-4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«Производство и технологии», 5-9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Модуль «Компьютерная графика. Черчение», 5-9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Модуль «3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моделирование, </a:t>
            </a:r>
            <a:r>
              <a:rPr lang="ru-RU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прототипирование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макетирование», 7-9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«Технологии обработки материалов и пищевых продуктов», 5-7 класс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charset="0"/>
                <a:cs typeface="Arial" panose="020B0604020202020204" pitchFamily="34" charset="0"/>
              </a:rPr>
              <a:t>Модуль «Робототехника», 5-9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3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С 1 сентября 2024 года предмет </a:t>
            </a:r>
            <a:r>
              <a:rPr lang="ru-RU" sz="1600" b="1" i="1" dirty="0">
                <a:latin typeface="Arial Narrow" panose="020B0606020202030204" pitchFamily="34" charset="0"/>
              </a:rPr>
              <a:t>«Основы безопасности жизнедеятельности» </a:t>
            </a:r>
            <a:r>
              <a:rPr lang="ru-RU" sz="1600" dirty="0">
                <a:latin typeface="Arial Narrow" panose="020B0606020202030204" pitchFamily="34" charset="0"/>
              </a:rPr>
              <a:t>переименован в </a:t>
            </a:r>
            <a:r>
              <a:rPr lang="ru-RU" sz="1600" b="1" i="1" dirty="0">
                <a:latin typeface="Arial Narrow" panose="020B0606020202030204" pitchFamily="34" charset="0"/>
              </a:rPr>
              <a:t>«Основы безопасности и защиты Родины» (далее — ОБЗР) </a:t>
            </a:r>
            <a:r>
              <a:rPr lang="ru-RU" sz="1600" dirty="0">
                <a:latin typeface="Arial Narrow" panose="020B0606020202030204" pitchFamily="34" charset="0"/>
              </a:rPr>
              <a:t>Федеральным законом «О внесении изменений в Федеральный закон «Об образовании </a:t>
            </a:r>
            <a:r>
              <a:rPr lang="ru-RU" sz="1600" dirty="0" smtClean="0">
                <a:latin typeface="Arial Narrow" panose="020B0606020202030204" pitchFamily="34" charset="0"/>
              </a:rPr>
              <a:t>в Российской </a:t>
            </a:r>
            <a:r>
              <a:rPr lang="ru-RU" sz="1600" dirty="0">
                <a:latin typeface="Arial Narrow" panose="020B0606020202030204" pitchFamily="34" charset="0"/>
              </a:rPr>
              <a:t>Федерации» от 19 декабря 2023 г. № 618-ФЗ.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Программа ОБЗР содержание учебного предмета ОБЗР структурно представлено одиннадцатью </a:t>
            </a:r>
            <a:r>
              <a:rPr lang="ru-RU" sz="1600" dirty="0" smtClean="0">
                <a:latin typeface="Arial Narrow" panose="020B0606020202030204" pitchFamily="34" charset="0"/>
              </a:rPr>
              <a:t>модулями:</a:t>
            </a:r>
            <a:endParaRPr lang="ru-RU" sz="1600" dirty="0" smtClean="0">
              <a:latin typeface="Arial Narrow" panose="020B060602020203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 Модуль </a:t>
            </a:r>
            <a:r>
              <a:rPr lang="ru-RU" dirty="0">
                <a:latin typeface="Arial Narrow" panose="020B0606020202030204" pitchFamily="34" charset="0"/>
              </a:rPr>
              <a:t>№ 1. «Безопасное и устойчивое развитие личности, общества, государства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Модуль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№ 2. «Военная подготовка. Основы военных знаний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3. «Культура безопасности жизнедеятельности в современном обществе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4. «Безопасность в быту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5. «Безопасность на транспорте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6. «Безопасность в общественных местах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7. «Безопасность в природной среде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8. «Здоровье и как его сохранить. Основы медицинских знаний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9. «Безопасность в социуме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10. «Безопасность в информационном пространстве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Модуль </a:t>
            </a:r>
            <a:r>
              <a:rPr lang="ru-RU" dirty="0">
                <a:latin typeface="Arial Narrow" panose="020B0606020202030204" pitchFamily="34" charset="0"/>
              </a:rPr>
              <a:t>№ 11. «Основы противодействия экстремизму и терроризму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26" name="AutoShape 2" descr="https://kartinkin.net/uploads/posts/2022-03/1648025695_43-kartinkin-net-p-kartinki-na-shkolnuyu-tematiku-dlya-oforml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8" name="AutoShape 4" descr="https://kartinkin.net/uploads/posts/2022-03/1648025695_43-kartinkin-net-p-kartinki-na-shkolnuyu-tematiku-dlya-oforml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Профориентационая</a:t>
            </a:r>
            <a:r>
              <a:rPr lang="ru-RU" sz="2400" b="1" dirty="0"/>
              <a:t> работа в урочной </a:t>
            </a:r>
            <a:r>
              <a:rPr lang="ru-RU" sz="2400" b="1" dirty="0" smtClean="0"/>
              <a:t>деятельности</a:t>
            </a:r>
            <a:endParaRPr lang="ru-RU" sz="2400" dirty="0"/>
          </a:p>
        </p:txBody>
      </p:sp>
      <p:pic>
        <p:nvPicPr>
          <p:cNvPr id="9" name="Рисунок 8" descr="https://yastatic.net/naydex/yandex-search/1Y7Do0S87/ff69a59gP2AW/UitloM4O361KzuT9qTT8WFw1LM1VHwI_OKn4Xz8a_1A-bvqAcVncIBM6aCsnZBFisz8ROuFhWjtlTFMuAf9hEyY_oZT_y5p5GwpgPdmkvazt4azJJNoijkkZrYs_7zrFC20s4jbO2lKAeJ8sgOXkNzMvVZt1BZzI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1704206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189" y="184943"/>
            <a:ext cx="7026561" cy="159571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Профориентационая</a:t>
            </a:r>
            <a:r>
              <a:rPr lang="ru-RU" sz="3600" dirty="0"/>
              <a:t> работа</a:t>
            </a:r>
            <a:br>
              <a:rPr lang="ru-RU" sz="3600" dirty="0"/>
            </a:br>
            <a:r>
              <a:rPr lang="ru-RU" sz="3600" dirty="0"/>
              <a:t>в урочной деятельности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Разворот учебника &quot;Технология. 1 класс&quot; Е.А. Лутцевой, Т.П. Зуевой"/>
          <p:cNvPicPr>
            <a:picLocks noChangeAspect="1" noChangeArrowheads="1"/>
          </p:cNvPicPr>
          <p:nvPr/>
        </p:nvPicPr>
        <p:blipFill>
          <a:blip r:embed="rId2" cstate="print"/>
          <a:srcRect r="51956" b="15989"/>
          <a:stretch>
            <a:fillRect/>
          </a:stretch>
        </p:blipFill>
        <p:spPr bwMode="auto">
          <a:xfrm>
            <a:off x="35496" y="1340768"/>
            <a:ext cx="2270246" cy="2381574"/>
          </a:xfrm>
          <a:prstGeom prst="rect">
            <a:avLst/>
          </a:prstGeom>
          <a:noFill/>
        </p:spPr>
      </p:pic>
      <p:pic>
        <p:nvPicPr>
          <p:cNvPr id="19460" name="Picture 4" descr="Развороты учебника &quot;Технология. 2 класс&quot; Е.А. Лутцевой, Т.П. Зу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742" y="1340768"/>
            <a:ext cx="6658746" cy="4221957"/>
          </a:xfrm>
          <a:prstGeom prst="rect">
            <a:avLst/>
          </a:prstGeom>
          <a:noFill/>
        </p:spPr>
      </p:pic>
      <p:pic>
        <p:nvPicPr>
          <p:cNvPr id="19462" name="Picture 6" descr="Разворот учебника &quot;Технология. 2 класс&quot; под редакцией Н.И. Роговцевой"/>
          <p:cNvPicPr>
            <a:picLocks noChangeAspect="1" noChangeArrowheads="1"/>
          </p:cNvPicPr>
          <p:nvPr/>
        </p:nvPicPr>
        <p:blipFill>
          <a:blip r:embed="rId4" cstate="print"/>
          <a:srcRect r="52893"/>
          <a:stretch>
            <a:fillRect/>
          </a:stretch>
        </p:blipFill>
        <p:spPr bwMode="auto">
          <a:xfrm>
            <a:off x="6444208" y="2348880"/>
            <a:ext cx="2327297" cy="3500438"/>
          </a:xfrm>
          <a:prstGeom prst="rect">
            <a:avLst/>
          </a:prstGeom>
          <a:noFill/>
        </p:spPr>
      </p:pic>
      <p:pic>
        <p:nvPicPr>
          <p:cNvPr id="19464" name="Picture 8" descr="Разворот учебника &quot;Технология. 4 класс&quot; под редакцией Н.И. Роговцевой"/>
          <p:cNvPicPr>
            <a:picLocks noChangeAspect="1" noChangeArrowheads="1"/>
          </p:cNvPicPr>
          <p:nvPr/>
        </p:nvPicPr>
        <p:blipFill>
          <a:blip r:embed="rId5" cstate="print"/>
          <a:srcRect b="26071"/>
          <a:stretch>
            <a:fillRect/>
          </a:stretch>
        </p:blipFill>
        <p:spPr bwMode="auto">
          <a:xfrm>
            <a:off x="35495" y="3798403"/>
            <a:ext cx="5238303" cy="2582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Профориентационая работа</a:t>
            </a:r>
            <a:br>
              <a:rPr lang="ru-RU" smtClean="0"/>
            </a:br>
            <a:r>
              <a:rPr lang="ru-RU" smtClean="0"/>
              <a:t>в урочной деятельности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73" y="1345630"/>
            <a:ext cx="2160786" cy="25582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77" y="1417638"/>
            <a:ext cx="2181617" cy="2558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" y="1417638"/>
            <a:ext cx="2182288" cy="2486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" y="3903855"/>
            <a:ext cx="2666443" cy="2837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47" y="1411606"/>
            <a:ext cx="2221497" cy="2665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90" y="3969136"/>
            <a:ext cx="3143529" cy="23576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924392"/>
            <a:ext cx="3743879" cy="28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Профориентационая</a:t>
            </a:r>
            <a:r>
              <a:rPr lang="ru-RU" sz="4000" dirty="0" smtClean="0"/>
              <a:t> </a:t>
            </a:r>
            <a:r>
              <a:rPr lang="ru-RU" sz="4000" dirty="0"/>
              <a:t>работа</a:t>
            </a:r>
            <a:br>
              <a:rPr lang="ru-RU" sz="4000" dirty="0"/>
            </a:br>
            <a:r>
              <a:rPr lang="ru-RU" sz="4000" dirty="0" smtClean="0"/>
              <a:t>во внеурочной </a:t>
            </a:r>
            <a:r>
              <a:rPr lang="ru-RU" sz="4000" dirty="0"/>
              <a:t>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57" y="2298951"/>
            <a:ext cx="1669475" cy="911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2" y="2132856"/>
            <a:ext cx="2328414" cy="1133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42" y="3516394"/>
            <a:ext cx="1641690" cy="2048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1" y="2240359"/>
            <a:ext cx="3356992" cy="3356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2" y="3680519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360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  Профориентационая работа в урочной деятельности  </vt:lpstr>
      <vt:lpstr> </vt:lpstr>
      <vt:lpstr>Профориентационая работа в урочной деятельности</vt:lpstr>
      <vt:lpstr>Профориентационая работа в урочной деятельности</vt:lpstr>
      <vt:lpstr> Профориентационая работа во внеурочной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Shool</cp:lastModifiedBy>
  <cp:revision>75</cp:revision>
  <cp:lastPrinted>2025-02-04T09:43:30Z</cp:lastPrinted>
  <dcterms:created xsi:type="dcterms:W3CDTF">2013-01-28T19:28:00Z</dcterms:created>
  <dcterms:modified xsi:type="dcterms:W3CDTF">2025-02-05T09:54:11Z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F3D2BC23BA684B35A0740F4AF978167C_13</vt:lpwstr>
  </property>
  <property fmtid="{D5CDD505-2E9C-101B-9397-08002B2CF9AE}" pid="3" name="KSOProductBuildVer">
    <vt:lpwstr>1049-12.2.0.18607</vt:lpwstr>
  </property>
</Properties>
</file>