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40" r:id="rId3"/>
    <p:sldId id="260" r:id="rId4"/>
    <p:sldId id="337" r:id="rId5"/>
    <p:sldId id="262" r:id="rId6"/>
    <p:sldId id="270" r:id="rId7"/>
    <p:sldId id="268" r:id="rId8"/>
    <p:sldId id="341" r:id="rId9"/>
    <p:sldId id="338" r:id="rId10"/>
    <p:sldId id="274" r:id="rId11"/>
    <p:sldId id="339" r:id="rId12"/>
    <p:sldId id="31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A04A55-D9E1-4358-AD62-663771483E85}">
          <p14:sldIdLst>
            <p14:sldId id="257"/>
            <p14:sldId id="340"/>
            <p14:sldId id="260"/>
            <p14:sldId id="337"/>
            <p14:sldId id="262"/>
            <p14:sldId id="270"/>
            <p14:sldId id="268"/>
            <p14:sldId id="341"/>
            <p14:sldId id="338"/>
          </p14:sldIdLst>
        </p14:section>
        <p14:section name="Раздел без заголовка" id="{2BFD8C44-3959-4E71-94D1-317FD6298A4F}">
          <p14:sldIdLst>
            <p14:sldId id="274"/>
            <p14:sldId id="339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FF00"/>
    <a:srgbClr val="FFCC99"/>
    <a:srgbClr val="CCECFF"/>
    <a:srgbClr val="E5FBE1"/>
    <a:srgbClr val="CCFFCC"/>
    <a:srgbClr val="E1F3BC"/>
    <a:srgbClr val="DBF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9" autoAdjust="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18BB-F14F-4601-ABAB-B15BBDDA1059}" type="datetimeFigureOut">
              <a:rPr lang="ru-RU" smtClean="0"/>
              <a:pPr/>
              <a:t>28.12.2024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434D-57B1-473E-83B7-CE39353262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3A83A69F-60DC-4515-B502-E850D0DE11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63668-27FC-40F4-B3A1-F788266C7A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D9EE-B556-44DD-A794-21876FEC0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0D95-795B-4540-AB95-29638EEAC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BDC4-5886-4A48-B4F9-820E36409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EC45-456D-42BF-9E94-2FB50F3456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0CA1-889F-4815-9990-40397B06A3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E3496-09F4-44DD-AB48-CB69DFF196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DAEC-2535-4139-9095-F6B59A732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ECD8-8F20-4956-A889-F37D9A75F3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172D-B035-49ED-90A6-BA93C463E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1962AB79-B6A7-495A-8120-E313C8A38D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klass.ru/TestWork/Info?jid=AVwYuqai-0e9IPXAACI4R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Admin\Рабочий стол\Рисунки биология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78497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Фотосинтез</a:t>
            </a:r>
            <a:endParaRPr lang="ru-RU" sz="11500" b="1" cap="none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57250" y="-33040"/>
            <a:ext cx="8286750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7" t="9227" r="2362" b="14764"/>
          <a:stretch>
            <a:fillRect/>
          </a:stretch>
        </p:blipFill>
        <p:spPr bwMode="auto">
          <a:xfrm>
            <a:off x="0" y="764704"/>
            <a:ext cx="909475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857250" y="-33040"/>
            <a:ext cx="8286750" cy="92333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7" t="9227" r="2362" b="14764"/>
          <a:stretch>
            <a:fillRect/>
          </a:stretch>
        </p:blipFill>
        <p:spPr bwMode="auto">
          <a:xfrm>
            <a:off x="0" y="764704"/>
            <a:ext cx="909475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11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857250" y="-33040"/>
            <a:ext cx="8286750" cy="923330"/>
          </a:xfrm>
          <a:prstGeom prst="rect">
            <a:avLst/>
          </a:prstGeom>
          <a:ln w="3175" cap="flat" cmpd="sng" algn="ctr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kumimoji="0" lang="ru-RU" sz="5400" b="1" i="0" u="none" strike="noStrike" kern="0" cap="none" spc="0" normalizeH="0" baseline="0" noProof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24744"/>
            <a:ext cx="7776864" cy="5712857"/>
          </a:xfrm>
          <a:prstGeom prst="ellipse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Выполнить задание по ссылке на сайте </a:t>
            </a:r>
            <a:r>
              <a:rPr lang="ru-RU" sz="2400" dirty="0" err="1" smtClean="0"/>
              <a:t>Якласс</a:t>
            </a:r>
            <a:r>
              <a:rPr lang="ru-RU" sz="2400" dirty="0" smtClean="0"/>
              <a:t>.</a:t>
            </a:r>
          </a:p>
          <a:p>
            <a:r>
              <a:rPr lang="ru-RU" u="sng" dirty="0">
                <a:hlinkClick r:id="rId2"/>
              </a:rPr>
              <a:t>https://www.yaklass.ru/TestWork/Info?jid=AVwYuqai-0e9IPXAACI4Rw</a:t>
            </a:r>
            <a:endParaRPr lang="ru-RU" sz="2400" dirty="0" smtClean="0"/>
          </a:p>
          <a:p>
            <a:r>
              <a:rPr lang="ru-RU" sz="2400" dirty="0" smtClean="0"/>
              <a:t>Оценка «5»- подготовить сообщение «Влияние загрязнения атмосферы на фотосинтез».</a:t>
            </a:r>
          </a:p>
          <a:p>
            <a:r>
              <a:rPr lang="ru-RU" sz="2400" dirty="0" smtClean="0"/>
              <a:t>Оценка «4»- составить кроссворд по теме «Фотосинтез»</a:t>
            </a:r>
          </a:p>
          <a:p>
            <a:r>
              <a:rPr lang="ru-RU" sz="2400" dirty="0" smtClean="0"/>
              <a:t>Оценка «3»- составить вопросы к параграфу 11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846138"/>
            <a:ext cx="8076285" cy="48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1196752"/>
            <a:ext cx="8136904" cy="1800200"/>
          </a:xfrm>
          <a:solidFill>
            <a:schemeClr val="accent3"/>
          </a:solidFill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Цель урока</a:t>
            </a:r>
            <a:r>
              <a:rPr lang="ru-RU" sz="3200" dirty="0" smtClean="0"/>
              <a:t> –</a:t>
            </a:r>
            <a:r>
              <a:rPr lang="ru-RU" sz="3200" dirty="0"/>
              <a:t>изучить механизм и значение процесса фотосинтеза</a:t>
            </a:r>
            <a:r>
              <a:rPr lang="ru-RU" sz="2400" dirty="0" smtClean="0"/>
              <a:t>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196752"/>
            <a:ext cx="8316416" cy="1357313"/>
          </a:xfrm>
          <a:solidFill>
            <a:schemeClr val="accent3"/>
          </a:solidFill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Фотосинтез</a:t>
            </a:r>
            <a:r>
              <a:rPr lang="ru-RU" sz="3200" dirty="0" smtClean="0"/>
              <a:t> – (от греч. </a:t>
            </a:r>
            <a:r>
              <a:rPr lang="en-US" sz="3200" dirty="0" smtClean="0"/>
              <a:t>foto</a:t>
            </a:r>
            <a:r>
              <a:rPr lang="ru-RU" sz="3200" dirty="0" smtClean="0"/>
              <a:t> – «</a:t>
            </a:r>
            <a:r>
              <a:rPr lang="en-US" sz="3200" dirty="0" smtClean="0"/>
              <a:t>c</a:t>
            </a:r>
            <a:r>
              <a:rPr lang="ru-RU" sz="3200" dirty="0" smtClean="0"/>
              <a:t>вет» и </a:t>
            </a:r>
            <a:r>
              <a:rPr lang="en-US" sz="3200" dirty="0" smtClean="0"/>
              <a:t>synthesis –</a:t>
            </a:r>
            <a:r>
              <a:rPr lang="ru-RU" sz="3200" dirty="0" smtClean="0"/>
              <a:t> «соединение»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157192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n-lt"/>
              </a:rPr>
              <a:t>6 СО</a:t>
            </a:r>
            <a:r>
              <a:rPr lang="ru-RU" sz="4000" baseline="-25000" dirty="0" smtClean="0">
                <a:latin typeface="+mn-lt"/>
              </a:rPr>
              <a:t>2</a:t>
            </a:r>
            <a:r>
              <a:rPr lang="ru-RU" sz="4000" baseline="30000" dirty="0" smtClean="0">
                <a:latin typeface="+mn-lt"/>
              </a:rPr>
              <a:t> + </a:t>
            </a:r>
            <a:r>
              <a:rPr lang="ru-RU" sz="4000" dirty="0" smtClean="0">
                <a:latin typeface="+mn-lt"/>
              </a:rPr>
              <a:t>6 Н</a:t>
            </a:r>
            <a:r>
              <a:rPr lang="ru-RU" sz="4000" baseline="-25000" dirty="0" smtClean="0">
                <a:latin typeface="+mn-lt"/>
              </a:rPr>
              <a:t>2</a:t>
            </a:r>
            <a:r>
              <a:rPr lang="ru-RU" sz="4000" dirty="0" smtClean="0">
                <a:latin typeface="+mn-lt"/>
              </a:rPr>
              <a:t>О</a:t>
            </a:r>
            <a:endParaRPr lang="ru-RU" sz="4000" dirty="0">
              <a:latin typeface="+mn-lt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7563121" y="5478439"/>
            <a:ext cx="500066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79912" y="5517232"/>
            <a:ext cx="595793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573325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глюкоза</a:t>
            </a:r>
            <a:endParaRPr lang="ru-RU" sz="3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08518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n-lt"/>
              </a:rPr>
              <a:t>6С </a:t>
            </a:r>
            <a:r>
              <a:rPr lang="ru-RU" sz="4000" baseline="-25000" dirty="0" smtClean="0">
                <a:latin typeface="+mn-lt"/>
              </a:rPr>
              <a:t>6</a:t>
            </a:r>
            <a:r>
              <a:rPr lang="ru-RU" sz="4000" dirty="0" smtClean="0">
                <a:latin typeface="+mn-lt"/>
              </a:rPr>
              <a:t>Н </a:t>
            </a:r>
            <a:r>
              <a:rPr lang="ru-RU" sz="4000" baseline="-25000" dirty="0" smtClean="0">
                <a:latin typeface="+mn-lt"/>
              </a:rPr>
              <a:t>12</a:t>
            </a:r>
            <a:r>
              <a:rPr lang="ru-RU" sz="4000" dirty="0" smtClean="0">
                <a:latin typeface="+mn-lt"/>
              </a:rPr>
              <a:t>О</a:t>
            </a:r>
            <a:r>
              <a:rPr lang="ru-RU" sz="4000" baseline="-25000" dirty="0" smtClean="0">
                <a:latin typeface="+mn-lt"/>
              </a:rPr>
              <a:t>6</a:t>
            </a:r>
            <a:r>
              <a:rPr lang="ru-RU" sz="4000" dirty="0" smtClean="0">
                <a:latin typeface="+mn-lt"/>
              </a:rPr>
              <a:t>+ О</a:t>
            </a:r>
            <a:r>
              <a:rPr lang="ru-RU" sz="4000" baseline="-25000" dirty="0" smtClean="0">
                <a:latin typeface="+mn-lt"/>
              </a:rPr>
              <a:t>2</a:t>
            </a:r>
            <a:endParaRPr lang="ru-RU" sz="40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852936"/>
            <a:ext cx="8316416" cy="2062103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+mn-lt"/>
              </a:rPr>
              <a:t>Фотосинтез </a:t>
            </a:r>
            <a:r>
              <a:rPr lang="ru-RU" sz="3200" dirty="0" smtClean="0">
                <a:latin typeface="+mn-lt"/>
              </a:rPr>
              <a:t>– образование (синтез) органических веществ (углеводов) из неорганических </a:t>
            </a:r>
            <a:r>
              <a:rPr lang="ru-RU" sz="3200" dirty="0" smtClean="0"/>
              <a:t>веществ(СО</a:t>
            </a:r>
            <a:r>
              <a:rPr lang="ru-RU" sz="3200" baseline="-25000" dirty="0" smtClean="0"/>
              <a:t>2</a:t>
            </a:r>
            <a:r>
              <a:rPr lang="ru-RU" sz="3200" dirty="0" smtClean="0">
                <a:latin typeface="+mn-lt"/>
              </a:rPr>
              <a:t> и </a:t>
            </a:r>
            <a:r>
              <a:rPr lang="ru-RU" sz="3200" dirty="0" smtClean="0"/>
              <a:t>Н</a:t>
            </a:r>
            <a:r>
              <a:rPr lang="ru-RU" sz="3200" baseline="-25000" dirty="0" smtClean="0"/>
              <a:t>2</a:t>
            </a:r>
            <a:r>
              <a:rPr lang="ru-RU" sz="3200" dirty="0" smtClean="0"/>
              <a:t>О</a:t>
            </a:r>
            <a:r>
              <a:rPr lang="ru-RU" sz="3200" dirty="0" smtClean="0">
                <a:latin typeface="+mn-lt"/>
              </a:rPr>
              <a:t>) с использованием энергии света</a:t>
            </a:r>
            <a:endParaRPr lang="ru-RU" sz="32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Фотосинтез</a:t>
            </a:r>
            <a:endParaRPr lang="ru-RU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71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листа</a:t>
            </a:r>
            <a:endParaRPr lang="ru-RU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Михайловы\Desktop\Рисунок1.png"/>
          <p:cNvPicPr>
            <a:picLocks noChangeAspect="1" noChangeArrowheads="1"/>
          </p:cNvPicPr>
          <p:nvPr/>
        </p:nvPicPr>
        <p:blipFill>
          <a:blip r:embed="rId2" cstate="print"/>
          <a:srcRect r="3101"/>
          <a:stretch>
            <a:fillRect/>
          </a:stretch>
        </p:blipFill>
        <p:spPr bwMode="auto">
          <a:xfrm>
            <a:off x="813492" y="1268760"/>
            <a:ext cx="807193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75234" y="0"/>
            <a:ext cx="41104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Хлоропласты</a:t>
            </a:r>
            <a:endParaRPr lang="ru-RU" sz="48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5288340"/>
            <a:ext cx="8316416" cy="1569660"/>
          </a:xfrm>
          <a:prstGeom prst="rect">
            <a:avLst/>
          </a:prstGeom>
          <a:ln w="3175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00B050"/>
                </a:solidFill>
              </a:rPr>
              <a:t>Хлоропласт</a:t>
            </a:r>
            <a:r>
              <a:rPr lang="ru-RU" sz="3200" dirty="0" smtClean="0"/>
              <a:t> – органоид двояковыпуклой формы, что обеспечивает лучшее поглощение света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хлоропласта</a:t>
            </a:r>
            <a:endParaRPr lang="ru-RU" sz="54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Михайловы\Desktop\Рисунок2.png"/>
          <p:cNvPicPr>
            <a:picLocks noChangeAspect="1" noChangeArrowheads="1"/>
          </p:cNvPicPr>
          <p:nvPr/>
        </p:nvPicPr>
        <p:blipFill>
          <a:blip r:embed="rId2" cstate="print"/>
          <a:srcRect l="1140" t="1366" r="2850" b="3414"/>
          <a:stretch>
            <a:fillRect/>
          </a:stretch>
        </p:blipFill>
        <p:spPr bwMode="auto">
          <a:xfrm>
            <a:off x="2411760" y="980728"/>
            <a:ext cx="5131044" cy="424847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0"/>
            <a:ext cx="8316416" cy="92333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Фазы фотосинтеза: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220" y="2492896"/>
            <a:ext cx="8011144" cy="584775"/>
          </a:xfrm>
          <a:prstGeom prst="rect">
            <a:avLst/>
          </a:prstGeom>
          <a:ln w="12700"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Световая фаза                         </a:t>
            </a:r>
            <a:r>
              <a:rPr lang="ru-RU" sz="3200" u="sng" dirty="0" err="1" smtClean="0">
                <a:solidFill>
                  <a:srgbClr val="FF0000"/>
                </a:solidFill>
              </a:rPr>
              <a:t>Темновая</a:t>
            </a:r>
            <a:r>
              <a:rPr lang="ru-RU" sz="3200" u="sng" dirty="0" smtClean="0">
                <a:solidFill>
                  <a:srgbClr val="FF0000"/>
                </a:solidFill>
              </a:rPr>
              <a:t> фаза </a:t>
            </a:r>
            <a:endParaRPr lang="ru-RU" sz="32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220072" y="1059869"/>
            <a:ext cx="2088378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267744" y="1067346"/>
            <a:ext cx="1656184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767747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130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Trebuchet MS</vt:lpstr>
      <vt:lpstr>Тема1</vt:lpstr>
      <vt:lpstr>Презентация PowerPoint</vt:lpstr>
      <vt:lpstr>Презентация PowerPoint</vt:lpstr>
      <vt:lpstr>Цель урока –изучить механизм и значение процесса фотосинтеза  </vt:lpstr>
      <vt:lpstr>Фотосинтез – (от греч. foto – «cвет» и synthesis – «соединение»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234</cp:revision>
  <dcterms:created xsi:type="dcterms:W3CDTF">2011-11-09T17:15:09Z</dcterms:created>
  <dcterms:modified xsi:type="dcterms:W3CDTF">2024-12-28T05:02:58Z</dcterms:modified>
</cp:coreProperties>
</file>