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21" r:id="rId2"/>
    <p:sldId id="422" r:id="rId3"/>
    <p:sldId id="403" r:id="rId4"/>
    <p:sldId id="423" r:id="rId5"/>
    <p:sldId id="424" r:id="rId6"/>
    <p:sldId id="425" r:id="rId7"/>
    <p:sldId id="426" r:id="rId8"/>
    <p:sldId id="427" r:id="rId9"/>
    <p:sldId id="428" r:id="rId10"/>
    <p:sldId id="414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174" autoAdjust="0"/>
  </p:normalViewPr>
  <p:slideViewPr>
    <p:cSldViewPr>
      <p:cViewPr varScale="1">
        <p:scale>
          <a:sx n="82" d="100"/>
          <a:sy n="82" d="100"/>
        </p:scale>
        <p:origin x="1474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C8D1731-FDBC-4B34-A9BB-CA19FD03CDB8}" type="datetimeFigureOut">
              <a:rPr lang="ru-RU"/>
              <a:pPr>
                <a:defRPr/>
              </a:pPr>
              <a:t>12.12.2024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0A0BD82-FE6A-4AF6-AAAC-452BD9E2AA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8409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9F2340-11F0-468C-99EA-304F19FB9EE0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641655-67F5-4E2E-9751-484591CB44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2512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41655-67F5-4E2E-9751-484591CB443A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196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41655-67F5-4E2E-9751-484591CB443A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820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41655-67F5-4E2E-9751-484591CB443A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984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41655-67F5-4E2E-9751-484591CB443A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2598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41655-67F5-4E2E-9751-484591CB443A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417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:\ProPowerPoint\Шаблоны\В работе\Детский школьный\DetskShko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1196753"/>
            <a:ext cx="5760640" cy="122413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23728" y="3068960"/>
            <a:ext cx="5040560" cy="11521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A820A2-DF83-4EA0-86E4-7CD834C7F086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A7AD970-EA32-44E7-B54A-7651DD479E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:\ProPowerPoint\Шаблоны\В работе\Детский школьный\DetskShkSlide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2268538" y="274638"/>
            <a:ext cx="66246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2268538" y="1600200"/>
            <a:ext cx="6624637" cy="506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9" name="TextBox 1"/>
          <p:cNvSpPr txBox="1">
            <a:spLocks noChangeArrowheads="1"/>
          </p:cNvSpPr>
          <p:nvPr/>
        </p:nvSpPr>
        <p:spPr bwMode="auto">
          <a:xfrm>
            <a:off x="25400" y="6550025"/>
            <a:ext cx="1616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en-US" sz="1400" smtClean="0">
                <a:solidFill>
                  <a:srgbClr val="4F6228"/>
                </a:solidFill>
                <a:latin typeface="Ariston" pitchFamily="66" charset="0"/>
              </a:rPr>
              <a:t>ProPowerPoint.Ru</a:t>
            </a:r>
            <a:endParaRPr lang="ru-RU" sz="1400" smtClean="0">
              <a:solidFill>
                <a:srgbClr val="4F6228"/>
              </a:solidFill>
              <a:latin typeface="Ariston" pitchFamily="66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62" r:id="rId3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&#1091;&#1088;&#1086;&#1082;.&#1088;&#1092;/library/proektirovanie_sovremennogo_uroka_140201.html" TargetMode="External"/><Relationship Id="rId2" Type="http://schemas.openxmlformats.org/officeDocument/2006/relationships/hyperlink" Target="https://cppm.kuro-mo.ru/media/attachments/2022/06/17/_1.2.pdf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195736" y="836712"/>
            <a:ext cx="6624637" cy="5068888"/>
          </a:xfrm>
        </p:spPr>
        <p:txBody>
          <a:bodyPr/>
          <a:lstStyle/>
          <a:p>
            <a:pPr marL="0" indent="0">
              <a:buNone/>
            </a:pPr>
            <a:endParaRPr lang="ru-RU" b="1" i="1" dirty="0" smtClean="0"/>
          </a:p>
          <a:p>
            <a:pPr marL="0" indent="0">
              <a:buNone/>
            </a:pPr>
            <a:endParaRPr lang="ru-RU" b="1" i="1" dirty="0"/>
          </a:p>
          <a:p>
            <a:pPr marL="0" indent="0">
              <a:buNone/>
            </a:pPr>
            <a:r>
              <a:rPr lang="ru-RU" b="1" i="1" dirty="0" smtClean="0"/>
              <a:t>Послушай </a:t>
            </a:r>
            <a:r>
              <a:rPr lang="ru-RU" b="1" i="1" dirty="0"/>
              <a:t>– и ты узнаешь,</a:t>
            </a:r>
            <a:endParaRPr lang="ru-RU" dirty="0"/>
          </a:p>
          <a:p>
            <a:pPr marL="0" indent="0">
              <a:buNone/>
            </a:pPr>
            <a:r>
              <a:rPr lang="ru-RU" b="1" i="1" dirty="0"/>
              <a:t>Посмотри – и ты поймёшь,</a:t>
            </a:r>
            <a:endParaRPr lang="ru-RU" dirty="0"/>
          </a:p>
          <a:p>
            <a:pPr marL="0" indent="0">
              <a:buNone/>
            </a:pPr>
            <a:r>
              <a:rPr lang="ru-RU" b="1" i="1" dirty="0"/>
              <a:t>Сделай – и ты научишься</a:t>
            </a:r>
            <a:r>
              <a:rPr lang="ru-RU" b="1" dirty="0"/>
              <a:t>.</a:t>
            </a:r>
            <a:endParaRPr lang="ru-RU" dirty="0"/>
          </a:p>
          <a:p>
            <a:pPr marL="0" indent="0" algn="r">
              <a:buNone/>
            </a:pPr>
            <a:r>
              <a:rPr lang="ru-RU" sz="2400" b="1" i="1" dirty="0"/>
              <a:t>Китайская пословица</a:t>
            </a:r>
            <a:endParaRPr lang="ru-RU" sz="2400" dirty="0"/>
          </a:p>
          <a:p>
            <a:endParaRPr lang="ru-RU" sz="6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20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86000" y="2967335"/>
            <a:ext cx="65344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https://cppm.kuro-mo.ru/media/attachments/2022/06/17/_1.2.pdf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08820" y="4293096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</a:t>
            </a:r>
            <a:r>
              <a:rPr lang="ru-RU" dirty="0" err="1">
                <a:hlinkClick r:id="rId3"/>
              </a:rPr>
              <a:t>урок.рф</a:t>
            </a:r>
            <a:r>
              <a:rPr lang="ru-RU" dirty="0">
                <a:hlinkClick r:id="rId3"/>
              </a:rPr>
              <a:t>/</a:t>
            </a:r>
            <a:r>
              <a:rPr lang="en-US" dirty="0" smtClean="0">
                <a:hlinkClick r:id="rId3"/>
              </a:rPr>
              <a:t>library/proektirovanie_sovremennogo_uroka_140201.html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059832" y="1196752"/>
            <a:ext cx="34179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ru-RU" sz="2800" b="1" i="1" dirty="0" smtClean="0">
                <a:solidFill>
                  <a:srgbClr val="002060"/>
                </a:solidFill>
                <a:latin typeface="Arial" charset="0"/>
              </a:rPr>
              <a:t>Полезные ссылки</a:t>
            </a:r>
            <a:endParaRPr lang="ru-RU" sz="2800" b="1" i="1" dirty="0">
              <a:solidFill>
                <a:srgbClr val="00206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195736" y="908720"/>
            <a:ext cx="6624637" cy="5068888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/>
              <a:t>О</a:t>
            </a:r>
            <a:r>
              <a:rPr lang="ru-RU" b="1" dirty="0" smtClean="0"/>
              <a:t>собенности </a:t>
            </a:r>
            <a:r>
              <a:rPr lang="ru-RU" b="1" dirty="0"/>
              <a:t>современного </a:t>
            </a:r>
            <a:r>
              <a:rPr lang="ru-RU" b="1" dirty="0" smtClean="0"/>
              <a:t>урока.</a:t>
            </a:r>
            <a:endParaRPr lang="ru-RU" b="1" dirty="0"/>
          </a:p>
          <a:p>
            <a:pPr marL="0" indent="0">
              <a:buNone/>
            </a:pPr>
            <a:endParaRPr lang="ru-RU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1). </a:t>
            </a:r>
            <a:r>
              <a:rPr lang="ru-RU" dirty="0">
                <a:solidFill>
                  <a:srgbClr val="7030A0"/>
                </a:solidFill>
              </a:rPr>
              <a:t>Современный урок – это </a:t>
            </a:r>
            <a:r>
              <a:rPr lang="ru-RU" dirty="0" smtClean="0">
                <a:solidFill>
                  <a:srgbClr val="7030A0"/>
                </a:solidFill>
              </a:rPr>
              <a:t>личностно-ориентированный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smtClean="0">
                <a:solidFill>
                  <a:srgbClr val="7030A0"/>
                </a:solidFill>
              </a:rPr>
              <a:t>урок.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2</a:t>
            </a:r>
            <a:r>
              <a:rPr lang="ru-RU" dirty="0">
                <a:solidFill>
                  <a:srgbClr val="7030A0"/>
                </a:solidFill>
              </a:rPr>
              <a:t>). Современный урок – это </a:t>
            </a:r>
            <a:r>
              <a:rPr lang="ru-RU" dirty="0" err="1">
                <a:solidFill>
                  <a:srgbClr val="7030A0"/>
                </a:solidFill>
              </a:rPr>
              <a:t>деятельностный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smtClean="0">
                <a:solidFill>
                  <a:srgbClr val="7030A0"/>
                </a:solidFill>
              </a:rPr>
              <a:t>урок. </a:t>
            </a:r>
            <a:endParaRPr lang="ru-RU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3).Современный </a:t>
            </a:r>
            <a:r>
              <a:rPr lang="ru-RU" dirty="0">
                <a:solidFill>
                  <a:srgbClr val="7030A0"/>
                </a:solidFill>
              </a:rPr>
              <a:t>урок – это </a:t>
            </a:r>
            <a:r>
              <a:rPr lang="ru-RU" dirty="0" err="1" smtClean="0">
                <a:solidFill>
                  <a:srgbClr val="7030A0"/>
                </a:solidFill>
              </a:rPr>
              <a:t>компетентностный</a:t>
            </a:r>
            <a:r>
              <a:rPr lang="ru-RU" dirty="0" smtClean="0">
                <a:solidFill>
                  <a:srgbClr val="7030A0"/>
                </a:solidFill>
              </a:rPr>
              <a:t> урок.</a:t>
            </a:r>
            <a:endParaRPr lang="ru-RU" sz="6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71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6000" b="1" dirty="0">
                <a:solidFill>
                  <a:srgbClr val="7030A0"/>
                </a:solidFill>
                <a:ea typeface="Calibri"/>
                <a:cs typeface="Times New Roman"/>
              </a:rPr>
              <a:t>Как научиться проектировать современный </a:t>
            </a:r>
            <a:r>
              <a:rPr lang="ru-RU" sz="6000" b="1" dirty="0" smtClean="0">
                <a:solidFill>
                  <a:srgbClr val="7030A0"/>
                </a:solidFill>
                <a:ea typeface="Calibri"/>
                <a:cs typeface="Times New Roman"/>
              </a:rPr>
              <a:t>урок???</a:t>
            </a:r>
            <a:endParaRPr lang="ru-RU" sz="6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82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274638"/>
            <a:ext cx="7178695" cy="1654164"/>
          </a:xfrm>
        </p:spPr>
        <p:txBody>
          <a:bodyPr/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Алгоритм проектирования современного урока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23728" y="1813350"/>
            <a:ext cx="6769447" cy="507209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sz="1800" dirty="0"/>
              <a:t>Шаг 1: </a:t>
            </a:r>
          </a:p>
          <a:p>
            <a:pPr lvl="0">
              <a:spcBef>
                <a:spcPts val="0"/>
              </a:spcBef>
            </a:pPr>
            <a:r>
              <a:rPr lang="ru-RU" sz="1800" dirty="0"/>
              <a:t>четко определить и сформулировать для себя тему урока;</a:t>
            </a:r>
          </a:p>
          <a:p>
            <a:pPr lvl="0">
              <a:spcBef>
                <a:spcPts val="0"/>
              </a:spcBef>
            </a:pPr>
            <a:r>
              <a:rPr lang="ru-RU" sz="1800" dirty="0"/>
              <a:t>определить ведущие понятия, на которые опирается данный урок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/>
              <a:t>Шаг 2:</a:t>
            </a:r>
          </a:p>
          <a:p>
            <a:pPr>
              <a:spcBef>
                <a:spcPts val="0"/>
              </a:spcBef>
            </a:pPr>
            <a:r>
              <a:rPr lang="ru-RU" sz="1800" dirty="0"/>
              <a:t>Определить и четко сформулировать для себя и отдельно для учащихся целевую установку урока - зачем он вообще нужен? В связи с этим надо обозначить ожидаемые результаты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/>
              <a:t>Шаг 3:</a:t>
            </a:r>
          </a:p>
          <a:p>
            <a:pPr>
              <a:spcBef>
                <a:spcPts val="0"/>
              </a:spcBef>
            </a:pPr>
            <a:r>
              <a:rPr lang="ru-RU" sz="1800" dirty="0"/>
              <a:t>Спланировать учебный материал</a:t>
            </a:r>
          </a:p>
          <a:p>
            <a:pPr>
              <a:spcBef>
                <a:spcPts val="0"/>
              </a:spcBef>
            </a:pPr>
            <a:r>
              <a:rPr lang="ru-RU" sz="1800" dirty="0"/>
              <a:t>Подобрать учебные задания, целью которых является:</a:t>
            </a:r>
          </a:p>
          <a:p>
            <a:pPr lvl="0">
              <a:spcBef>
                <a:spcPts val="0"/>
              </a:spcBef>
            </a:pPr>
            <a:r>
              <a:rPr lang="ru-RU" sz="1800" dirty="0"/>
              <a:t>узнавание нового материала;</a:t>
            </a:r>
          </a:p>
          <a:p>
            <a:pPr lvl="0">
              <a:spcBef>
                <a:spcPts val="0"/>
              </a:spcBef>
            </a:pPr>
            <a:r>
              <a:rPr lang="ru-RU" sz="1800" dirty="0"/>
              <a:t>воспроизведение;</a:t>
            </a:r>
          </a:p>
          <a:p>
            <a:pPr lvl="0">
              <a:spcBef>
                <a:spcPts val="0"/>
              </a:spcBef>
            </a:pPr>
            <a:r>
              <a:rPr lang="ru-RU" sz="1800" dirty="0"/>
              <a:t>применение знаний в новой ситуации;</a:t>
            </a:r>
          </a:p>
          <a:p>
            <a:pPr lvl="0">
              <a:spcBef>
                <a:spcPts val="0"/>
              </a:spcBef>
            </a:pPr>
            <a:r>
              <a:rPr lang="ru-RU" sz="1800" dirty="0"/>
              <a:t>применение знаний в незнакомой ситуации;</a:t>
            </a:r>
          </a:p>
          <a:p>
            <a:pPr lvl="0">
              <a:spcBef>
                <a:spcPts val="0"/>
              </a:spcBef>
            </a:pPr>
            <a:r>
              <a:rPr lang="ru-RU" sz="1800" dirty="0"/>
              <a:t>творческий подход к знаниям.</a:t>
            </a:r>
          </a:p>
          <a:p>
            <a:pPr>
              <a:buNone/>
            </a:pPr>
            <a:endParaRPr lang="ru-RU" sz="4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34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274638"/>
            <a:ext cx="7178695" cy="1654164"/>
          </a:xfrm>
        </p:spPr>
        <p:txBody>
          <a:bodyPr/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Алгоритм проектирования современного урока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29002" y="1556792"/>
            <a:ext cx="6769447" cy="507209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sz="1800" dirty="0"/>
              <a:t>Шаг 4:</a:t>
            </a:r>
          </a:p>
          <a:p>
            <a:pPr marL="0">
              <a:spcBef>
                <a:spcPts val="0"/>
              </a:spcBef>
            </a:pPr>
            <a:r>
              <a:rPr lang="ru-RU" sz="1800" dirty="0"/>
              <a:t>Продумать "изюминку" урока. Каждый урок должен содержать что-то, что вызовет удивление, изумление, восторг учеников- одним словом, то, что они будут помнить, когда все забудут. </a:t>
            </a:r>
            <a:endParaRPr lang="ru-RU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/>
              <a:t>Шаг </a:t>
            </a:r>
            <a:r>
              <a:rPr lang="ru-RU" sz="1800" dirty="0"/>
              <a:t>5:</a:t>
            </a:r>
          </a:p>
          <a:p>
            <a:pPr marL="0">
              <a:spcBef>
                <a:spcPts val="0"/>
              </a:spcBef>
            </a:pPr>
            <a:r>
              <a:rPr lang="ru-RU" sz="1800" dirty="0"/>
              <a:t>Сгруппировать отобранный учебный материал. Для этого подумать, в какой последовательности будет организована работа с отобранным материалом, как будет осуществлена смена видов деятельности учащихся.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/>
              <a:t>Шаг 6</a:t>
            </a:r>
            <a:r>
              <a:rPr lang="ru-RU" sz="1800" dirty="0" smtClean="0"/>
              <a:t>:</a:t>
            </a:r>
          </a:p>
          <a:p>
            <a:pPr>
              <a:spcBef>
                <a:spcPts val="0"/>
              </a:spcBef>
            </a:pPr>
            <a:r>
              <a:rPr lang="ru-RU" sz="1800" dirty="0"/>
              <a:t>Определить способ оценки результатов урока и рефлексии учащимися хода </a:t>
            </a:r>
            <a:r>
              <a:rPr lang="ru-RU" sz="1800" dirty="0" smtClean="0"/>
              <a:t>урока и </a:t>
            </a:r>
            <a:r>
              <a:rPr lang="ru-RU" sz="1800" dirty="0"/>
              <a:t>результатов собственной деятельности.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/>
              <a:t>Спланировать контроль за деятельностью учащихся на </a:t>
            </a:r>
            <a:r>
              <a:rPr lang="ru-RU" sz="1800" dirty="0" smtClean="0"/>
              <a:t>уроке.</a:t>
            </a:r>
            <a:endParaRPr lang="ru-RU" sz="1800" dirty="0"/>
          </a:p>
          <a:p>
            <a:pPr marL="0" lvl="0">
              <a:spcBef>
                <a:spcPts val="0"/>
              </a:spcBef>
            </a:pPr>
            <a:r>
              <a:rPr lang="ru-RU" sz="1800" dirty="0"/>
              <a:t>что контролировать;</a:t>
            </a:r>
          </a:p>
          <a:p>
            <a:pPr marL="0" lvl="0">
              <a:spcBef>
                <a:spcPts val="0"/>
              </a:spcBef>
            </a:pPr>
            <a:r>
              <a:rPr lang="ru-RU" sz="1800" dirty="0"/>
              <a:t>как контролировать;</a:t>
            </a:r>
          </a:p>
          <a:p>
            <a:pPr marL="0" lvl="0">
              <a:spcBef>
                <a:spcPts val="0"/>
              </a:spcBef>
            </a:pPr>
            <a:r>
              <a:rPr lang="ru-RU" sz="1800" dirty="0"/>
              <a:t>как использовать результаты контроля</a:t>
            </a:r>
          </a:p>
          <a:p>
            <a:pPr>
              <a:buNone/>
            </a:pPr>
            <a:endParaRPr lang="ru-RU" sz="4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75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274638"/>
            <a:ext cx="7178695" cy="1654164"/>
          </a:xfrm>
        </p:spPr>
        <p:txBody>
          <a:bodyPr/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Алгоритм проектирования современного урока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23728" y="1813350"/>
            <a:ext cx="6769447" cy="4711994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sz="2000" dirty="0"/>
              <a:t>Шаг 7:</a:t>
            </a:r>
          </a:p>
          <a:p>
            <a:pPr marL="0">
              <a:spcBef>
                <a:spcPts val="0"/>
              </a:spcBef>
            </a:pPr>
            <a:r>
              <a:rPr lang="ru-RU" sz="2000" dirty="0"/>
              <a:t>Подготовить оборудование для урока. Составить список необходимых учебно-наглядных пособий, приборов и т. д. </a:t>
            </a:r>
            <a:r>
              <a:rPr lang="ru-RU" sz="2000" dirty="0" smtClean="0"/>
              <a:t>Шаг </a:t>
            </a:r>
            <a:r>
              <a:rPr lang="ru-RU" sz="2000" dirty="0"/>
              <a:t>8:</a:t>
            </a:r>
          </a:p>
          <a:p>
            <a:pPr marL="0">
              <a:spcBef>
                <a:spcPts val="0"/>
              </a:spcBef>
            </a:pPr>
            <a:r>
              <a:rPr lang="ru-RU" sz="2000" dirty="0"/>
              <a:t>Продумать задания на дом: его содержательную часть, а также рекомендации для его выполнения</a:t>
            </a:r>
            <a:r>
              <a:rPr lang="ru-RU" sz="2000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331671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274638"/>
            <a:ext cx="7178695" cy="1654164"/>
          </a:xfrm>
        </p:spPr>
        <p:txBody>
          <a:bodyPr/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Учебная ситуация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23728" y="1340768"/>
            <a:ext cx="6769447" cy="4711994"/>
          </a:xfr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ru-RU" sz="2000" b="1" i="1" dirty="0"/>
              <a:t>Ситуация выбор. </a:t>
            </a:r>
            <a:endParaRPr lang="ru-RU" sz="2000" dirty="0"/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/>
              <a:t> </a:t>
            </a:r>
          </a:p>
          <a:p>
            <a:pPr marL="0">
              <a:spcBef>
                <a:spcPts val="0"/>
              </a:spcBef>
            </a:pPr>
            <a:r>
              <a:rPr lang="ru-RU" sz="2000" dirty="0"/>
              <a:t>(до)ехал (</a:t>
            </a:r>
            <a:r>
              <a:rPr lang="ru-RU" sz="2000" dirty="0" smtClean="0"/>
              <a:t>до)берёзы</a:t>
            </a:r>
            <a:endParaRPr lang="ru-RU" sz="2000" dirty="0"/>
          </a:p>
          <a:p>
            <a:pPr marL="0">
              <a:spcBef>
                <a:spcPts val="0"/>
              </a:spcBef>
            </a:pPr>
            <a:r>
              <a:rPr lang="ru-RU" sz="2000" dirty="0"/>
              <a:t>(по)бежал (</a:t>
            </a:r>
            <a:r>
              <a:rPr lang="ru-RU" sz="2000" dirty="0" smtClean="0"/>
              <a:t>по)деревне</a:t>
            </a:r>
            <a:endParaRPr lang="ru-RU" sz="2000" dirty="0"/>
          </a:p>
          <a:p>
            <a:pPr marL="0">
              <a:spcBef>
                <a:spcPts val="0"/>
              </a:spcBef>
            </a:pPr>
            <a:r>
              <a:rPr lang="ru-RU" sz="2000" dirty="0"/>
              <a:t>(про)читал (</a:t>
            </a:r>
            <a:r>
              <a:rPr lang="ru-RU" sz="2000" dirty="0" smtClean="0"/>
              <a:t>про)город</a:t>
            </a:r>
            <a:endParaRPr lang="ru-RU" sz="2000" dirty="0"/>
          </a:p>
          <a:p>
            <a:pPr marL="0">
              <a:spcBef>
                <a:spcPts val="0"/>
              </a:spcBef>
            </a:pPr>
            <a:r>
              <a:rPr lang="ru-RU" sz="2000" dirty="0"/>
              <a:t>(на)кричал (на)собаку</a:t>
            </a:r>
          </a:p>
          <a:p>
            <a:pPr marL="0">
              <a:spcBef>
                <a:spcPts val="0"/>
              </a:spcBef>
            </a:pPr>
            <a:r>
              <a:rPr lang="ru-RU" sz="2000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/>
              <a:t>Скажите, на какие две группы можно разделить находящиеся в них слова?</a:t>
            </a:r>
          </a:p>
          <a:p>
            <a:pPr marL="0">
              <a:spcBef>
                <a:spcPts val="0"/>
              </a:spcBef>
            </a:pPr>
            <a:r>
              <a:rPr lang="ru-RU" sz="2000" dirty="0"/>
              <a:t>1) слова из словарика и не из него.</a:t>
            </a:r>
          </a:p>
          <a:p>
            <a:pPr marL="0">
              <a:spcBef>
                <a:spcPts val="0"/>
              </a:spcBef>
            </a:pPr>
            <a:r>
              <a:rPr lang="ru-RU" sz="2000" dirty="0"/>
              <a:t>2) слова с приставками и предлогами.</a:t>
            </a:r>
          </a:p>
          <a:p>
            <a:pPr marL="0">
              <a:spcBef>
                <a:spcPts val="0"/>
              </a:spcBef>
            </a:pPr>
            <a:r>
              <a:rPr lang="ru-RU" sz="2000" dirty="0"/>
              <a:t>3) глаголы и прилагательные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/>
              <a:t>Обратите </a:t>
            </a:r>
            <a:r>
              <a:rPr lang="ru-RU" sz="2000" dirty="0"/>
              <a:t>внимание на особенность записи этих слов и сформулируйте тему урока</a:t>
            </a:r>
            <a:r>
              <a:rPr lang="ru-RU" sz="2000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ru-RU" sz="2000" dirty="0"/>
          </a:p>
          <a:p>
            <a:pPr marL="0">
              <a:spcBef>
                <a:spcPts val="0"/>
              </a:spcBef>
              <a:buNone/>
            </a:pPr>
            <a:endParaRPr lang="ru-RU" sz="2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29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274638"/>
            <a:ext cx="7178695" cy="1654164"/>
          </a:xfrm>
        </p:spPr>
        <p:txBody>
          <a:bodyPr/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Учебная ситуация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23728" y="1340768"/>
            <a:ext cx="6769447" cy="4711994"/>
          </a:xfrm>
        </p:spPr>
        <p:txBody>
          <a:bodyPr/>
          <a:lstStyle/>
          <a:p>
            <a:pPr marL="0" indent="0">
              <a:buNone/>
            </a:pPr>
            <a:r>
              <a:rPr lang="ru-RU" sz="2000" b="1" i="1" dirty="0"/>
              <a:t>Ситуация неожиданность. 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Сидят на </a:t>
            </a:r>
            <a:r>
              <a:rPr lang="ru-RU" sz="2000" u="sng" dirty="0"/>
              <a:t>ветке</a:t>
            </a:r>
            <a:r>
              <a:rPr lang="ru-RU" sz="2000" dirty="0"/>
              <a:t> воробьи,</a:t>
            </a:r>
          </a:p>
          <a:p>
            <a:pPr marL="0" indent="0">
              <a:buNone/>
            </a:pPr>
            <a:r>
              <a:rPr lang="ru-RU" sz="2000" dirty="0"/>
              <a:t>Болтают про дела свои,</a:t>
            </a:r>
          </a:p>
          <a:p>
            <a:pPr marL="0" indent="0">
              <a:buNone/>
            </a:pPr>
            <a:r>
              <a:rPr lang="ru-RU" sz="2000" dirty="0"/>
              <a:t>Вспорхнули с </a:t>
            </a:r>
            <a:r>
              <a:rPr lang="ru-RU" sz="2000" u="sng" dirty="0"/>
              <a:t>ветки</a:t>
            </a:r>
            <a:r>
              <a:rPr lang="ru-RU" sz="2000" dirty="0"/>
              <a:t> воробьи!</a:t>
            </a:r>
          </a:p>
          <a:p>
            <a:pPr marL="0" indent="0">
              <a:buNone/>
            </a:pPr>
            <a:r>
              <a:rPr lang="ru-RU" sz="2000" dirty="0"/>
              <a:t> </a:t>
            </a:r>
          </a:p>
          <a:p>
            <a:pPr marL="0" indent="0">
              <a:buNone/>
            </a:pPr>
            <a:r>
              <a:rPr lang="ru-RU" sz="2000" dirty="0"/>
              <a:t>-Что вы заметили</a:t>
            </a:r>
            <a:r>
              <a:rPr lang="ru-RU" sz="2000" dirty="0" smtClean="0"/>
              <a:t>?</a:t>
            </a:r>
          </a:p>
          <a:p>
            <a:pPr marL="0" indent="0">
              <a:buNone/>
            </a:pPr>
            <a:r>
              <a:rPr lang="ru-RU" sz="2000" dirty="0" smtClean="0"/>
              <a:t>- </a:t>
            </a:r>
            <a:r>
              <a:rPr lang="ru-RU" sz="2000" dirty="0" smtClean="0"/>
              <a:t>Почему </a:t>
            </a:r>
            <a:r>
              <a:rPr lang="ru-RU" sz="2000" dirty="0"/>
              <a:t>одно слово написано с разными </a:t>
            </a:r>
            <a:r>
              <a:rPr lang="ru-RU" sz="2000" dirty="0" smtClean="0"/>
              <a:t>окончаниями?</a:t>
            </a:r>
            <a:endParaRPr lang="ru-RU" sz="2000" dirty="0"/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/>
              <a:t>-Сформулируйте </a:t>
            </a:r>
            <a:r>
              <a:rPr lang="ru-RU" sz="2000" dirty="0" smtClean="0"/>
              <a:t>тему урока</a:t>
            </a:r>
            <a:r>
              <a:rPr lang="ru-RU" sz="2000" dirty="0" smtClean="0"/>
              <a:t>?</a:t>
            </a:r>
          </a:p>
          <a:p>
            <a:pPr marL="0" indent="0">
              <a:spcBef>
                <a:spcPts val="0"/>
              </a:spcBef>
              <a:buNone/>
            </a:pPr>
            <a:endParaRPr lang="ru-RU" sz="2000" dirty="0"/>
          </a:p>
          <a:p>
            <a:pPr marL="0">
              <a:spcBef>
                <a:spcPts val="0"/>
              </a:spcBef>
              <a:buNone/>
            </a:pPr>
            <a:endParaRPr lang="ru-RU" sz="2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87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274638"/>
            <a:ext cx="7178695" cy="1654164"/>
          </a:xfrm>
        </p:spPr>
        <p:txBody>
          <a:bodyPr/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Задание: Используя </a:t>
            </a:r>
            <a:r>
              <a:rPr lang="ru-RU" sz="2800" dirty="0"/>
              <a:t>ситуацию, задайте </a:t>
            </a:r>
            <a:r>
              <a:rPr lang="ru-RU" sz="2800" dirty="0" smtClean="0"/>
              <a:t>детям вопросы, чтобы подвести к теме </a:t>
            </a:r>
            <a:r>
              <a:rPr lang="ru-RU" sz="2800" dirty="0"/>
              <a:t> </a:t>
            </a:r>
            <a:r>
              <a:rPr lang="ru-RU" sz="2800" dirty="0" smtClean="0"/>
              <a:t>и </a:t>
            </a:r>
            <a:r>
              <a:rPr lang="ru-RU" sz="2800" dirty="0" smtClean="0"/>
              <a:t>поставить </a:t>
            </a:r>
            <a:r>
              <a:rPr lang="ru-RU" sz="2800" dirty="0"/>
              <a:t>учебную задачу. </a:t>
            </a:r>
            <a:br>
              <a:rPr lang="ru-RU" sz="2800" dirty="0"/>
            </a:b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23728" y="2348880"/>
            <a:ext cx="6769447" cy="3703882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/>
              <a:t>Дима </a:t>
            </a:r>
            <a:r>
              <a:rPr lang="ru-RU" sz="2400" dirty="0"/>
              <a:t>написал своему другу Коле записку: «Приходи сегодня вечером с мечом, сыграем». </a:t>
            </a:r>
          </a:p>
          <a:p>
            <a:pPr marL="0" indent="0">
              <a:buNone/>
            </a:pPr>
            <a:r>
              <a:rPr lang="ru-RU" sz="2400" dirty="0"/>
              <a:t> Коля записку прочитал и пообещал прийти. Собрались ребята после уроков. </a:t>
            </a:r>
          </a:p>
          <a:p>
            <a:pPr marL="0" indent="0">
              <a:buNone/>
            </a:pPr>
            <a:r>
              <a:rPr lang="ru-RU" sz="2400" dirty="0"/>
              <a:t> - Мяч будет, - сказал товарищам Дима – Колька принесёт. Пришёл Коля, а в руках у него вместо мяча был деревянный меч. Ребята расстроились, что не придётся поиграть в </a:t>
            </a:r>
            <a:r>
              <a:rPr lang="ru-RU" sz="2400" dirty="0" smtClean="0"/>
              <a:t>футбол. </a:t>
            </a:r>
            <a:endParaRPr lang="ru-RU" sz="2400" dirty="0"/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>
              <a:spcBef>
                <a:spcPts val="0"/>
              </a:spcBef>
              <a:buNone/>
            </a:pPr>
            <a:endParaRPr lang="ru-RU" sz="2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12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tskShkol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DetskShkol</Template>
  <TotalTime>1717</TotalTime>
  <Words>389</Words>
  <Application>Microsoft Office PowerPoint</Application>
  <PresentationFormat>Экран (4:3)</PresentationFormat>
  <Paragraphs>79</Paragraphs>
  <Slides>10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Ariston</vt:lpstr>
      <vt:lpstr>Calibri</vt:lpstr>
      <vt:lpstr>Times New Roman</vt:lpstr>
      <vt:lpstr>DetskShkol</vt:lpstr>
      <vt:lpstr>Презентация PowerPoint</vt:lpstr>
      <vt:lpstr>Презентация PowerPoint</vt:lpstr>
      <vt:lpstr>Проблема</vt:lpstr>
      <vt:lpstr>Алгоритм проектирования современного урока</vt:lpstr>
      <vt:lpstr>Алгоритм проектирования современного урока</vt:lpstr>
      <vt:lpstr>Алгоритм проектирования современного урока</vt:lpstr>
      <vt:lpstr>Учебная ситуация</vt:lpstr>
      <vt:lpstr>Учебная ситуация</vt:lpstr>
      <vt:lpstr> Задание: Используя ситуацию, задайте детям вопросы, чтобы подвести к теме  и поставить учебную задачу. 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УУД</dc:title>
  <dc:creator>1</dc:creator>
  <dc:description>http://propowerpoint.ru - Бесплатные шаблоны для презентаций. Полезные советы и уроки  PowerPoint .</dc:description>
  <cp:lastModifiedBy>Shool</cp:lastModifiedBy>
  <cp:revision>55</cp:revision>
  <dcterms:created xsi:type="dcterms:W3CDTF">2014-03-22T13:40:52Z</dcterms:created>
  <dcterms:modified xsi:type="dcterms:W3CDTF">2024-12-12T18:01:42Z</dcterms:modified>
</cp:coreProperties>
</file>