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 /><Relationship Id="rId10" Type="http://schemas.openxmlformats.org/officeDocument/2006/relationships/tableStyles" Target="tableStyles.xml" /><Relationship Id="rId11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914400" y="2130425"/>
            <a:ext cx="10363199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1583498" y="1600201"/>
            <a:ext cx="470452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576053" y="1600201"/>
            <a:ext cx="500634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583498" y="1535113"/>
            <a:ext cx="47045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1583498" y="2174874"/>
            <a:ext cx="47045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480042" y="1535113"/>
            <a:ext cx="51023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480042" y="2174874"/>
            <a:ext cx="51023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8" y="273049"/>
            <a:ext cx="35523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327914" y="273050"/>
            <a:ext cx="62544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583498" y="1435101"/>
            <a:ext cx="355239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8" y="4800600"/>
            <a:ext cx="998510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1583498" y="612774"/>
            <a:ext cx="9985109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583498" y="5367337"/>
            <a:ext cx="9985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583498" y="1600201"/>
            <a:ext cx="999890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6" name="Shape 1058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</p:spPr>
      </p:sp>
      <p:sp>
        <p:nvSpPr>
          <p:cNvPr id="48" name="Shape 1060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8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9264351" y="6356350"/>
            <a:ext cx="2318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	</a:t>
            </a:r>
            <a:fld id="{F8E3F0E9-0FC2-4DDE-87CF-3BA6A04EA4CC}" type="slidenum">
              <a:rPr lang="ru-RU"/>
              <a:t/>
            </a:fld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1619018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5125706" y="6356350"/>
            <a:ext cx="3562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9299649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/>
              <a:t>Работа с тестом</a:t>
            </a:r>
            <a:endParaRPr/>
          </a:p>
        </p:txBody>
      </p:sp>
      <p:sp>
        <p:nvSpPr>
          <p:cNvPr id="8891308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sz="3600">
                <a:latin typeface="Times New Roman"/>
                <a:cs typeface="Times New Roman"/>
              </a:rPr>
              <a:t> 0-2 неправильных ответа – </a:t>
            </a:r>
            <a:r>
              <a:rPr sz="4800">
                <a:solidFill>
                  <a:srgbClr val="00B050"/>
                </a:solidFill>
                <a:latin typeface="Times New Roman"/>
                <a:cs typeface="Times New Roman"/>
              </a:rPr>
              <a:t>зеленая</a:t>
            </a:r>
            <a:r>
              <a:rPr sz="3600">
                <a:latin typeface="Times New Roman"/>
                <a:cs typeface="Times New Roman"/>
              </a:rPr>
              <a:t> карточка; </a:t>
            </a:r>
            <a:endParaRPr sz="3600">
              <a:latin typeface="Times New Roman"/>
              <a:cs typeface="Times New Roman"/>
            </a:endParaRPr>
          </a:p>
          <a:p>
            <a:pPr>
              <a:defRPr/>
            </a:pPr>
            <a:r>
              <a:rPr sz="3600">
                <a:latin typeface="Times New Roman"/>
                <a:cs typeface="Times New Roman"/>
              </a:rPr>
              <a:t>3 и более неправильных ответов – </a:t>
            </a:r>
            <a:r>
              <a:rPr sz="4800">
                <a:solidFill>
                  <a:srgbClr val="FFFF00"/>
                </a:solidFill>
                <a:latin typeface="Times New Roman"/>
                <a:cs typeface="Times New Roman"/>
              </a:rPr>
              <a:t>желтая </a:t>
            </a:r>
            <a:r>
              <a:rPr sz="3600">
                <a:latin typeface="Times New Roman"/>
                <a:cs typeface="Times New Roman"/>
              </a:rPr>
              <a:t>карточка.</a:t>
            </a:r>
            <a:endParaRPr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sz="3600">
                <a:latin typeface="Times New Roman"/>
                <a:cs typeface="Times New Roman"/>
              </a:rPr>
              <a:t>Преобразование и интерпретация </a:t>
            </a:r>
            <a:br>
              <a:rPr sz="3600">
                <a:latin typeface="Times New Roman"/>
                <a:cs typeface="Times New Roman"/>
              </a:rPr>
            </a:br>
            <a:r>
              <a:rPr sz="3600">
                <a:latin typeface="Times New Roman"/>
                <a:cs typeface="Times New Roman"/>
              </a:rPr>
              <a:t>информации</a:t>
            </a:r>
            <a:endParaRPr lang="ru-RU"/>
          </a:p>
        </p:txBody>
      </p:sp>
      <p:sp>
        <p:nvSpPr>
          <p:cNvPr id="3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0269573" name="" hidden="0"/>
          <p:cNvSpPr txBox="1"/>
          <p:nvPr isPhoto="0" userDrawn="0"/>
        </p:nvSpPr>
        <p:spPr bwMode="auto">
          <a:xfrm flipH="0" flipV="0">
            <a:off x="1919583" y="1203854"/>
            <a:ext cx="8997201" cy="44805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400" b="1"/>
              <a:t>Цель</a:t>
            </a:r>
            <a:r>
              <a:rPr sz="2400" b="1"/>
              <a:t> занятия:</a:t>
            </a:r>
            <a:r>
              <a:rPr sz="2400"/>
              <a:t> научить обучающихся преобразовывать информацию из одной формы в другую.</a:t>
            </a:r>
            <a:endParaRPr sz="2400"/>
          </a:p>
          <a:p>
            <a:pPr algn="l">
              <a:defRPr/>
            </a:pPr>
            <a:endParaRPr sz="2400"/>
          </a:p>
          <a:p>
            <a:pPr algn="l">
              <a:defRPr/>
            </a:pPr>
            <a:r>
              <a:rPr sz="2400" b="1"/>
              <a:t>Задачи занятия:</a:t>
            </a:r>
            <a:endParaRPr sz="2400"/>
          </a:p>
          <a:p>
            <a:pPr algn="l">
              <a:defRPr/>
            </a:pPr>
            <a:r>
              <a:rPr sz="2400"/>
              <a:t>-Ознакомить с различными способами преобразования информации.</a:t>
            </a:r>
            <a:endParaRPr sz="2400"/>
          </a:p>
          <a:p>
            <a:pPr algn="l">
              <a:defRPr/>
            </a:pPr>
            <a:r>
              <a:rPr sz="2400"/>
              <a:t>-Показать, как правильно интерпретировать данные и делать выводы.</a:t>
            </a:r>
            <a:endParaRPr sz="2400"/>
          </a:p>
          <a:p>
            <a:pPr algn="l">
              <a:defRPr/>
            </a:pPr>
            <a:r>
              <a:rPr sz="2400"/>
              <a:t>-Применить полученные знания на практике с помощью цифровых инструментов.</a:t>
            </a:r>
            <a:endParaRPr sz="2400"/>
          </a:p>
          <a:p>
            <a:pPr algn="l">
              <a:defRPr/>
            </a:pPr>
            <a:r>
              <a:rPr sz="2400"/>
              <a:t>-Развить навыки работы в микро группе и коммуникативные навыки.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11632963" name="" hidden="0"/>
          <p:cNvSpPr txBox="1"/>
          <p:nvPr isPhoto="0" userDrawn="0"/>
        </p:nvSpPr>
        <p:spPr bwMode="auto">
          <a:xfrm flipH="0" flipV="0">
            <a:off x="1919583" y="1203854"/>
            <a:ext cx="8997237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endParaRPr/>
          </a:p>
        </p:txBody>
      </p:sp>
      <p:sp>
        <p:nvSpPr>
          <p:cNvPr id="2072688354" name="" hidden="0"/>
          <p:cNvSpPr txBox="1"/>
          <p:nvPr isPhoto="0" userDrawn="0"/>
        </p:nvSpPr>
        <p:spPr bwMode="auto">
          <a:xfrm flipH="0" flipV="0">
            <a:off x="1271354" y="515937"/>
            <a:ext cx="10865357" cy="451410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lang="ru-RU" sz="2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</a:rPr>
              <a:t>Под</a:t>
            </a:r>
            <a:r>
              <a:rPr lang="ru-RU" sz="2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</a:rPr>
              <a:t>__</a:t>
            </a:r>
            <a:r>
              <a:rPr lang="ru-RU" sz="2600">
                <a:solidFill>
                  <a:srgbClr val="FF0000"/>
                </a:solidFill>
                <a:latin typeface="Arial"/>
                <a:ea typeface="Arial"/>
                <a:cs typeface="Arial"/>
              </a:rPr>
              <a:t>преобразованием</a:t>
            </a:r>
            <a:r>
              <a:rPr lang="ru-RU" sz="2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</a:rPr>
              <a:t>_</a:t>
            </a:r>
            <a:r>
              <a:rPr lang="ru-RU" sz="2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</a:rPr>
              <a:t>__</a:t>
            </a:r>
            <a:r>
              <a:rPr lang="ru-RU" sz="2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</a:rPr>
              <a:t>понимается</a:t>
            </a:r>
            <a:r>
              <a:rPr lang="ru-RU" sz="2600">
                <a:solidFill>
                  <a:srgbClr val="1A1A1A"/>
                </a:solidFill>
                <a:latin typeface="Times New Roman"/>
                <a:ea typeface="Times New Roman"/>
                <a:cs typeface="Times New Roman"/>
              </a:rPr>
              <a:t> такой процесс переработки текстов, результатом которого является создание некоторых вторичных текстов, близких по смыслу к исходным, но не заменяющих их полностью.</a:t>
            </a:r>
            <a:endParaRPr sz="2600">
              <a:latin typeface="Times New Roman"/>
              <a:ea typeface="Times New Roman"/>
              <a:cs typeface="Times New Roman"/>
            </a:endParaRPr>
          </a:p>
          <a:p>
            <a:pPr algn="ctr">
              <a:spcBef>
                <a:spcPts val="1199"/>
              </a:spcBef>
              <a:spcAft>
                <a:spcPts val="1199"/>
              </a:spcAft>
              <a:defRPr/>
            </a:pPr>
            <a:r>
              <a:rPr lang="ru-RU" sz="2600" b="1">
                <a:solidFill>
                  <a:srgbClr val="000000"/>
                </a:solidFill>
                <a:latin typeface="Arial"/>
                <a:ea typeface="Arial"/>
                <a:cs typeface="Arial"/>
              </a:rPr>
              <a:t>Формы представления информации</a:t>
            </a:r>
            <a:endParaRPr sz="2600"/>
          </a:p>
          <a:p>
            <a:pPr algn="l">
              <a:defRPr/>
            </a:pPr>
            <a:r>
              <a:rPr sz="2600"/>
              <a:t>		</a:t>
            </a:r>
            <a:endParaRPr sz="2600"/>
          </a:p>
          <a:p>
            <a:pPr>
              <a:spcAft>
                <a:spcPts val="1199"/>
              </a:spcAft>
              <a:defRPr/>
            </a:pPr>
            <a:r>
              <a:rPr sz="2600" b="1">
                <a:latin typeface="Times New Roman"/>
                <a:ea typeface="Arial"/>
              </a:rPr>
              <a:t>           </a:t>
            </a:r>
            <a:r>
              <a:rPr sz="2600" b="1">
                <a:solidFill>
                  <a:srgbClr val="FF0000"/>
                </a:solidFill>
                <a:latin typeface="Times New Roman"/>
                <a:ea typeface="Arial"/>
              </a:rPr>
              <a:t>текстовая</a:t>
            </a:r>
            <a:r>
              <a:rPr sz="2600" b="1">
                <a:latin typeface="Times New Roman"/>
                <a:ea typeface="Arial"/>
              </a:rPr>
              <a:t>      </a:t>
            </a:r>
            <a:r>
              <a:rPr sz="2600" b="1">
                <a:solidFill>
                  <a:srgbClr val="FF0000"/>
                </a:solidFill>
                <a:latin typeface="Times New Roman"/>
                <a:ea typeface="Arial"/>
              </a:rPr>
              <a:t>графическая</a:t>
            </a:r>
            <a:r>
              <a:rPr sz="2600">
                <a:latin typeface="Times New Roman"/>
                <a:ea typeface="Arial"/>
              </a:rPr>
              <a:t>    </a:t>
            </a:r>
            <a:r>
              <a:rPr sz="2600" b="1">
                <a:solidFill>
                  <a:srgbClr val="FF0000"/>
                </a:solidFill>
                <a:latin typeface="Times New Roman"/>
                <a:ea typeface="Arial"/>
              </a:rPr>
              <a:t>звуковая</a:t>
            </a:r>
            <a:r>
              <a:rPr sz="2600">
                <a:solidFill>
                  <a:srgbClr val="FF0000"/>
                </a:solidFill>
                <a:latin typeface="Times New Roman"/>
                <a:ea typeface="Arial"/>
              </a:rPr>
              <a:t> </a:t>
            </a:r>
            <a:r>
              <a:rPr sz="2600">
                <a:latin typeface="Times New Roman"/>
                <a:ea typeface="Arial"/>
              </a:rPr>
              <a:t>     </a:t>
            </a:r>
            <a:r>
              <a:rPr sz="2600" b="1">
                <a:solidFill>
                  <a:srgbClr val="FF0000"/>
                </a:solidFill>
                <a:latin typeface="Times New Roman"/>
                <a:ea typeface="Arial"/>
              </a:rPr>
              <a:t>видеоинформация</a:t>
            </a:r>
            <a:endParaRPr sz="2600">
              <a:latin typeface="Times New Roman"/>
            </a:endParaRPr>
          </a:p>
          <a:p>
            <a:pPr algn="l">
              <a:defRPr/>
            </a:pPr>
            <a:r>
              <a:rPr lang="ru-RU" sz="2600"/>
              <a:t> </a:t>
            </a:r>
            <a:r>
              <a:rPr lang="ru-RU" sz="2600"/>
              <a:t>____</a:t>
            </a:r>
            <a:r>
              <a:rPr lang="ru-RU" sz="2600">
                <a:solidFill>
                  <a:srgbClr val="FF0000"/>
                </a:solidFill>
                <a:latin typeface="Arial"/>
                <a:ea typeface="Arial"/>
                <a:cs typeface="Arial"/>
              </a:rPr>
              <a:t>интерпретация_</a:t>
            </a:r>
            <a:r>
              <a:rPr lang="ru-RU" sz="2600"/>
              <a:t>__</a:t>
            </a:r>
            <a:r>
              <a:rPr lang="ru-RU" sz="2600"/>
              <a:t>–</a:t>
            </a:r>
            <a:r>
              <a:rPr lang="ru-RU" sz="260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600">
                <a:latin typeface="Times New Roman"/>
                <a:ea typeface="Times New Roman"/>
                <a:cs typeface="Times New Roman"/>
              </a:rPr>
              <a:t>это процесс </a:t>
            </a:r>
            <a:r>
              <a:rPr lang="ru-RU" sz="2600">
                <a:latin typeface="Times New Roman"/>
                <a:ea typeface="Times New Roman"/>
                <a:cs typeface="Times New Roman"/>
              </a:rPr>
              <a:t>объяснения</a:t>
            </a:r>
            <a:r>
              <a:rPr lang="ru-RU" sz="2600">
                <a:latin typeface="Times New Roman"/>
                <a:ea typeface="Times New Roman"/>
                <a:cs typeface="Times New Roman"/>
              </a:rPr>
              <a:t>, расшифровки смысла текста или события. Она позволяет нам глубже понять и осмыслить то, что мы читаем или видим</a:t>
            </a:r>
            <a:r>
              <a:rPr lang="ru-RU" sz="2600">
                <a:latin typeface="Times New Roman"/>
                <a:ea typeface="Times New Roman"/>
                <a:cs typeface="Times New Roman"/>
              </a:rPr>
              <a:t>. </a:t>
            </a:r>
            <a:endParaRPr sz="2600"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r>
              <a:rPr lang="ru-RU" sz="2600" b="1">
                <a:latin typeface="Times New Roman"/>
                <a:ea typeface="Times New Roman"/>
                <a:cs typeface="Times New Roman"/>
              </a:rPr>
              <a:t>Формы представления интерпретации</a:t>
            </a:r>
            <a:r>
              <a:rPr sz="2600"/>
              <a:t>   </a:t>
            </a:r>
            <a:r>
              <a:rPr lang="ru-RU" sz="1200">
                <a:latin typeface="Times New Roman"/>
                <a:ea typeface="Times New Roman"/>
                <a:cs typeface="Times New Roman"/>
              </a:rPr>
              <a:t>	</a:t>
            </a:r>
            <a:endParaRPr sz="2600" b="1"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0" name="" hidden="0"/>
          <p:cNvCxnSpPr>
            <a:cxnSpLocks/>
          </p:cNvCxnSpPr>
          <p:nvPr isPhoto="0" userDrawn="0"/>
        </p:nvCxnSpPr>
        <p:spPr bwMode="auto">
          <a:xfrm flipH="1" flipV="0">
            <a:off x="2991145" y="2473854"/>
            <a:ext cx="1322916" cy="357187"/>
          </a:xfrm>
          <a:prstGeom prst="line">
            <a:avLst/>
          </a:prstGeom>
          <a:ln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 hidden="0"/>
          <p:cNvCxnSpPr>
            <a:cxnSpLocks/>
          </p:cNvCxnSpPr>
          <p:nvPr isPhoto="0" userDrawn="0"/>
        </p:nvCxnSpPr>
        <p:spPr bwMode="auto">
          <a:xfrm flipH="0" flipV="0">
            <a:off x="8732603" y="2473854"/>
            <a:ext cx="1567656" cy="476249"/>
          </a:xfrm>
          <a:prstGeom prst="line">
            <a:avLst/>
          </a:prstGeom>
          <a:ln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 hidden="0"/>
          <p:cNvCxnSpPr>
            <a:cxnSpLocks/>
          </p:cNvCxnSpPr>
          <p:nvPr isPhoto="0" userDrawn="0"/>
        </p:nvCxnSpPr>
        <p:spPr bwMode="auto">
          <a:xfrm flipH="1" flipV="0">
            <a:off x="3877499" y="5027713"/>
            <a:ext cx="291041" cy="185208"/>
          </a:xfrm>
          <a:prstGeom prst="line">
            <a:avLst/>
          </a:prstGeom>
          <a:ln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 hidden="0"/>
          <p:cNvCxnSpPr>
            <a:cxnSpLocks/>
          </p:cNvCxnSpPr>
          <p:nvPr isPhoto="0" userDrawn="0"/>
        </p:nvCxnSpPr>
        <p:spPr bwMode="auto">
          <a:xfrm flipH="0" flipV="0">
            <a:off x="8659843" y="5093859"/>
            <a:ext cx="304270" cy="211666"/>
          </a:xfrm>
          <a:prstGeom prst="line">
            <a:avLst/>
          </a:prstGeom>
          <a:ln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 hidden="0"/>
          <p:cNvCxnSpPr>
            <a:cxnSpLocks/>
          </p:cNvCxnSpPr>
          <p:nvPr isPhoto="0" userDrawn="0"/>
        </p:nvCxnSpPr>
        <p:spPr bwMode="auto">
          <a:xfrm flipH="1" flipV="0">
            <a:off x="5478229" y="2460624"/>
            <a:ext cx="0" cy="370416"/>
          </a:xfrm>
          <a:prstGeom prst="line">
            <a:avLst/>
          </a:prstGeom>
          <a:ln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 hidden="0"/>
          <p:cNvCxnSpPr>
            <a:cxnSpLocks/>
          </p:cNvCxnSpPr>
          <p:nvPr isPhoto="0" userDrawn="0"/>
        </p:nvCxnSpPr>
        <p:spPr bwMode="auto">
          <a:xfrm flipH="0" flipV="0">
            <a:off x="7145103" y="2473854"/>
            <a:ext cx="0" cy="357187"/>
          </a:xfrm>
          <a:prstGeom prst="line">
            <a:avLst/>
          </a:prstGeom>
          <a:ln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0" name="" hidden="0"/>
          <p:cNvCxnSpPr>
            <a:cxnSpLocks/>
          </p:cNvCxnSpPr>
          <p:nvPr isPhoto="0" userDrawn="0"/>
        </p:nvCxnSpPr>
        <p:spPr bwMode="auto">
          <a:xfrm flipH="0" flipV="0">
            <a:off x="6418201" y="5027713"/>
            <a:ext cx="0" cy="343958"/>
          </a:xfrm>
          <a:prstGeom prst="line">
            <a:avLst/>
          </a:prstGeom>
          <a:ln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2363915" name="" hidden="0"/>
          <p:cNvSpPr txBox="1"/>
          <p:nvPr isPhoto="0" userDrawn="0"/>
        </p:nvSpPr>
        <p:spPr bwMode="auto">
          <a:xfrm flipH="0" flipV="0">
            <a:off x="8878124" y="5437187"/>
            <a:ext cx="2130039" cy="4877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600" b="1">
                <a:solidFill>
                  <a:srgbClr val="FF0000"/>
                </a:solidFill>
              </a:rPr>
              <a:t>визуальная</a:t>
            </a:r>
            <a:endParaRPr/>
          </a:p>
        </p:txBody>
      </p:sp>
      <p:sp>
        <p:nvSpPr>
          <p:cNvPr id="258292298" name="" hidden="0"/>
          <p:cNvSpPr txBox="1"/>
          <p:nvPr isPhoto="0" userDrawn="0"/>
        </p:nvSpPr>
        <p:spPr bwMode="auto">
          <a:xfrm flipH="0" flipV="0">
            <a:off x="5398854" y="5609166"/>
            <a:ext cx="2275488" cy="4877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600" b="1">
                <a:solidFill>
                  <a:srgbClr val="FF0000"/>
                </a:solidFill>
              </a:rPr>
              <a:t>письменная</a:t>
            </a:r>
            <a:endParaRPr b="1"/>
          </a:p>
        </p:txBody>
      </p:sp>
      <p:sp>
        <p:nvSpPr>
          <p:cNvPr id="552447707" name="" hidden="0"/>
          <p:cNvSpPr txBox="1"/>
          <p:nvPr isPhoto="0" userDrawn="0"/>
        </p:nvSpPr>
        <p:spPr bwMode="auto">
          <a:xfrm flipH="0" flipV="0">
            <a:off x="2845624" y="5199692"/>
            <a:ext cx="1468797" cy="48771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r>
              <a:rPr sz="2600" b="1">
                <a:solidFill>
                  <a:srgbClr val="FF0000"/>
                </a:solidFill>
              </a:rPr>
              <a:t>устная</a:t>
            </a:r>
            <a:r>
              <a:rPr sz="2600"/>
              <a:t>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52820837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/>
              <a:t>Работа с учебным текстом</a:t>
            </a:r>
            <a:endParaRPr/>
          </a:p>
        </p:txBody>
      </p:sp>
      <p:sp>
        <p:nvSpPr>
          <p:cNvPr id="1912485127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sz="3600">
                <a:latin typeface="Times New Roman"/>
                <a:cs typeface="Times New Roman"/>
              </a:rPr>
              <a:t>5 и более правильных ответов</a:t>
            </a:r>
            <a:r>
              <a:rPr sz="3600">
                <a:latin typeface="Times New Roman"/>
                <a:cs typeface="Times New Roman"/>
              </a:rPr>
              <a:t>  – </a:t>
            </a:r>
            <a:r>
              <a:rPr sz="4800">
                <a:solidFill>
                  <a:srgbClr val="00B050"/>
                </a:solidFill>
                <a:latin typeface="Times New Roman"/>
                <a:cs typeface="Times New Roman"/>
              </a:rPr>
              <a:t>зеленая</a:t>
            </a:r>
            <a:r>
              <a:rPr sz="3600">
                <a:latin typeface="Times New Roman"/>
                <a:cs typeface="Times New Roman"/>
              </a:rPr>
              <a:t> карточка; </a:t>
            </a:r>
            <a:endParaRPr sz="3600">
              <a:latin typeface="Times New Roman"/>
              <a:cs typeface="Times New Roman"/>
            </a:endParaRPr>
          </a:p>
          <a:p>
            <a:pPr>
              <a:defRPr/>
            </a:pPr>
            <a:r>
              <a:rPr sz="3600">
                <a:latin typeface="Times New Roman"/>
                <a:cs typeface="Times New Roman"/>
              </a:rPr>
              <a:t>-менее 5 правильных ответов</a:t>
            </a:r>
            <a:r>
              <a:rPr sz="3600">
                <a:latin typeface="Times New Roman"/>
                <a:cs typeface="Times New Roman"/>
              </a:rPr>
              <a:t> – </a:t>
            </a:r>
            <a:r>
              <a:rPr sz="4800">
                <a:solidFill>
                  <a:srgbClr val="FFFF00"/>
                </a:solidFill>
                <a:latin typeface="Times New Roman"/>
                <a:cs typeface="Times New Roman"/>
              </a:rPr>
              <a:t>желтая </a:t>
            </a:r>
            <a:r>
              <a:rPr sz="3600">
                <a:latin typeface="Times New Roman"/>
                <a:cs typeface="Times New Roman"/>
              </a:rPr>
              <a:t>карточка.</a:t>
            </a:r>
            <a:endParaRPr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9949700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 algn="ctr">
              <a:defRPr/>
            </a:pPr>
            <a:r>
              <a:rPr/>
              <a:t>Практическая часть</a:t>
            </a:r>
            <a:endParaRPr/>
          </a:p>
        </p:txBody>
      </p:sp>
      <p:sp>
        <p:nvSpPr>
          <p:cNvPr id="1698274288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sz="3600">
                <a:latin typeface="Times New Roman"/>
                <a:cs typeface="Times New Roman"/>
              </a:rPr>
              <a:t>Справились с заданием по преобразованию</a:t>
            </a:r>
            <a:r>
              <a:rPr sz="3600">
                <a:latin typeface="Times New Roman"/>
                <a:cs typeface="Times New Roman"/>
              </a:rPr>
              <a:t>  – </a:t>
            </a:r>
            <a:r>
              <a:rPr sz="4800">
                <a:solidFill>
                  <a:srgbClr val="00B050"/>
                </a:solidFill>
                <a:latin typeface="Times New Roman"/>
                <a:cs typeface="Times New Roman"/>
              </a:rPr>
              <a:t>зеленая</a:t>
            </a:r>
            <a:r>
              <a:rPr sz="3600">
                <a:latin typeface="Times New Roman"/>
                <a:cs typeface="Times New Roman"/>
              </a:rPr>
              <a:t> карточка; </a:t>
            </a:r>
            <a:r>
              <a:rPr sz="3600">
                <a:latin typeface="Times New Roman"/>
                <a:cs typeface="Times New Roman"/>
              </a:rPr>
              <a:t>не справились - </a:t>
            </a:r>
            <a:r>
              <a:rPr sz="4800">
                <a:solidFill>
                  <a:srgbClr val="FFFF00"/>
                </a:solidFill>
                <a:highlight>
                  <a:srgbClr val="FFFFFF"/>
                </a:highlight>
                <a:latin typeface="Times New Roman"/>
                <a:cs typeface="Times New Roman"/>
              </a:rPr>
              <a:t>желтая</a:t>
            </a:r>
            <a:endParaRPr sz="4800">
              <a:solidFill>
                <a:srgbClr val="FFFF00"/>
              </a:solidFill>
              <a:highlight>
                <a:srgbClr val="FFFFFF"/>
              </a:highlight>
              <a:latin typeface="Times New Roman"/>
              <a:cs typeface="Times New Roman"/>
            </a:endParaRPr>
          </a:p>
          <a:p>
            <a:pPr>
              <a:defRPr/>
            </a:pPr>
            <a:r>
              <a:rPr sz="3600">
                <a:latin typeface="Times New Roman"/>
                <a:cs typeface="Times New Roman"/>
              </a:rPr>
              <a:t>справились с заданием по интерпретации</a:t>
            </a:r>
            <a:r>
              <a:rPr sz="3600">
                <a:latin typeface="Times New Roman"/>
                <a:cs typeface="Times New Roman"/>
              </a:rPr>
              <a:t> – </a:t>
            </a:r>
            <a:r>
              <a:rPr lang="ru-RU" sz="4800" b="0" i="0" u="none" strike="noStrike" cap="none" spc="0">
                <a:solidFill>
                  <a:srgbClr val="00B050"/>
                </a:solidFill>
                <a:latin typeface="Times New Roman"/>
                <a:ea typeface="Times New Roman"/>
                <a:cs typeface="Times New Roman"/>
              </a:rPr>
              <a:t>зеленая</a:t>
            </a:r>
            <a:r>
              <a:rPr lang="ru-RU" sz="3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карточка; </a:t>
            </a:r>
            <a:r>
              <a:rPr lang="ru-RU" sz="3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 справились - </a:t>
            </a:r>
            <a:r>
              <a:rPr lang="ru-RU" sz="4800" b="0" i="0" u="none" strike="noStrike" cap="none" spc="0">
                <a:solidFill>
                  <a:srgbClr val="FFFF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желтая</a:t>
            </a:r>
            <a:r>
              <a:rPr sz="3600">
                <a:latin typeface="Times New Roman"/>
                <a:cs typeface="Times New Roman"/>
              </a:rPr>
              <a:t>.</a:t>
            </a:r>
            <a:endParaRPr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Р7-Офис/7.1.1.35</Application>
  <DocSecurity>0</DocSecurity>
  <PresentationFormat>Widescreen</PresentationFormat>
  <Paragraphs>0</Paragraphs>
  <Slides>6</Slides>
  <Notes>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 1</vt:lpstr>
      <vt:lpstr>Slide 1</vt:lpstr>
      <vt:lpstr>Slide 2</vt:lpstr>
      <vt:lpstr>Slide 3</vt:lpstr>
      <vt:lpstr>Slide 4</vt:lpstr>
      <vt:lpstr>Slide 5</vt:lpstr>
      <vt:lpstr>Slide 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created xsi:type="dcterms:W3CDTF">2012-12-03T06:56:55Z</dcterms:created>
  <dcterms:modified xsi:type="dcterms:W3CDTF">2024-11-14T17:16:06Z</dcterms:modified>
  <cp:category/>
  <cp:contentStatus/>
  <cp:version/>
</cp:coreProperties>
</file>