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 /><Relationship Id="rId10" Type="http://schemas.openxmlformats.org/officeDocument/2006/relationships/tableStyles" Target="tableStyles.xml" /><Relationship Id="rId11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Title Sl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914400" y="2130425"/>
            <a:ext cx="10363199" cy="1470025"/>
          </a:xfrm>
        </p:spPr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828800" y="3886200"/>
            <a:ext cx="8534399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8839199" y="274638"/>
            <a:ext cx="2743200" cy="5851525"/>
          </a:xfrm>
        </p:spPr>
        <p:txBody>
          <a:bodyPr vert="eaVert"/>
          <a:lstStyle>
            <a:lvl1pPr algn="ctr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609599" y="274638"/>
            <a:ext cx="8026399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963083" y="4406901"/>
            <a:ext cx="10363199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963083" y="2906713"/>
            <a:ext cx="10363199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1583498" y="1600201"/>
            <a:ext cx="4704522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576053" y="1600201"/>
            <a:ext cx="5006346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1583498" y="1535113"/>
            <a:ext cx="470452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1583498" y="2174874"/>
            <a:ext cx="470452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480042" y="1535113"/>
            <a:ext cx="510235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480042" y="2174874"/>
            <a:ext cx="510235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1583498" y="273049"/>
            <a:ext cx="355239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5327914" y="273050"/>
            <a:ext cx="625448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1583498" y="1435101"/>
            <a:ext cx="3552394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1583498" y="4800600"/>
            <a:ext cx="998510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 hidden="0"/>
          <p:cNvSpPr>
            <a:spLocks noGrp="1"/>
          </p:cNvSpPr>
          <p:nvPr isPhoto="0" userDrawn="0">
            <p:ph type="pic" idx="1" hasCustomPrompt="0"/>
          </p:nvPr>
        </p:nvSpPr>
        <p:spPr bwMode="auto">
          <a:xfrm>
            <a:off x="1583498" y="612774"/>
            <a:ext cx="9985109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1583498" y="5367337"/>
            <a:ext cx="998510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1583498" y="1600201"/>
            <a:ext cx="9998901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6" name="Shape 1058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6343" y="6641"/>
                </a:moveTo>
                <a:lnTo>
                  <a:pt x="6343" y="6641"/>
                </a:lnTo>
                <a:cubicBezTo>
                  <a:pt x="7781" y="2374"/>
                  <a:pt x="8594" y="0"/>
                  <a:pt x="8594" y="0"/>
                </a:cubicBezTo>
                <a:lnTo>
                  <a:pt x="0" y="0"/>
                </a:lnTo>
                <a:lnTo>
                  <a:pt x="0" y="43200"/>
                </a:lnTo>
                <a:lnTo>
                  <a:pt x="43200" y="43200"/>
                </a:lnTo>
                <a:lnTo>
                  <a:pt x="43200" y="37760"/>
                </a:lnTo>
                <a:lnTo>
                  <a:pt x="43200" y="37760"/>
                </a:lnTo>
                <a:cubicBezTo>
                  <a:pt x="43200" y="37760"/>
                  <a:pt x="34824" y="39282"/>
                  <a:pt x="21228" y="41101"/>
                </a:cubicBezTo>
                <a:lnTo>
                  <a:pt x="21228" y="41101"/>
                </a:lnTo>
                <a:cubicBezTo>
                  <a:pt x="3446" y="43478"/>
                  <a:pt x="-5241" y="41016"/>
                  <a:pt x="6343" y="6641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059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</p:spPr>
      </p:sp>
      <p:sp>
        <p:nvSpPr>
          <p:cNvPr id="48" name="Shape 1060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361" y="36777"/>
                </a:moveTo>
                <a:lnTo>
                  <a:pt x="22361" y="36777"/>
                </a:lnTo>
                <a:cubicBezTo>
                  <a:pt x="5219" y="39070"/>
                  <a:pt x="-2372" y="36412"/>
                  <a:pt x="7775" y="6299"/>
                </a:cubicBezTo>
                <a:lnTo>
                  <a:pt x="7775" y="6299"/>
                </a:lnTo>
                <a:cubicBezTo>
                  <a:pt x="9119" y="2311"/>
                  <a:pt x="9892" y="58"/>
                  <a:pt x="9911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612"/>
                </a:lnTo>
                <a:lnTo>
                  <a:pt x="43200" y="33612"/>
                </a:lnTo>
                <a:cubicBezTo>
                  <a:pt x="43110" y="33630"/>
                  <a:pt x="35168" y="35065"/>
                  <a:pt x="22361" y="36777"/>
                </a:cubicBezTo>
                <a:close/>
              </a:path>
            </a:pathLst>
          </a:custGeom>
          <a:solidFill>
            <a:schemeClr val="accent1">
              <a:alpha val="9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061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276" y="37156"/>
                </a:moveTo>
                <a:lnTo>
                  <a:pt x="22276" y="37156"/>
                </a:lnTo>
                <a:cubicBezTo>
                  <a:pt x="5093" y="39454"/>
                  <a:pt x="-2596" y="36819"/>
                  <a:pt x="7680" y="6325"/>
                </a:cubicBezTo>
                <a:lnTo>
                  <a:pt x="7680" y="6325"/>
                </a:lnTo>
                <a:cubicBezTo>
                  <a:pt x="9010" y="2380"/>
                  <a:pt x="9781" y="117"/>
                  <a:pt x="981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980"/>
                </a:lnTo>
                <a:lnTo>
                  <a:pt x="43200" y="33980"/>
                </a:lnTo>
                <a:cubicBezTo>
                  <a:pt x="43020" y="34016"/>
                  <a:pt x="35046" y="35449"/>
                  <a:pt x="22276" y="37156"/>
                </a:cubicBezTo>
                <a:close/>
              </a:path>
            </a:pathLst>
          </a:custGeom>
          <a:solidFill>
            <a:schemeClr val="accent1">
              <a:alpha val="18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0" name="Shape 1062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192" y="37535"/>
                </a:moveTo>
                <a:lnTo>
                  <a:pt x="22192" y="37535"/>
                </a:lnTo>
                <a:cubicBezTo>
                  <a:pt x="4968" y="39839"/>
                  <a:pt x="-2820" y="37226"/>
                  <a:pt x="7585" y="6350"/>
                </a:cubicBezTo>
                <a:lnTo>
                  <a:pt x="7585" y="6350"/>
                </a:lnTo>
                <a:cubicBezTo>
                  <a:pt x="8900" y="2448"/>
                  <a:pt x="9670" y="176"/>
                  <a:pt x="9726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348"/>
                </a:lnTo>
                <a:lnTo>
                  <a:pt x="43200" y="34348"/>
                </a:lnTo>
                <a:cubicBezTo>
                  <a:pt x="42885" y="34402"/>
                  <a:pt x="34924" y="35833"/>
                  <a:pt x="22192" y="37535"/>
                </a:cubicBezTo>
                <a:close/>
              </a:path>
            </a:pathLst>
          </a:custGeom>
          <a:solidFill>
            <a:schemeClr val="accent1">
              <a:alpha val="26999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063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107" y="37914"/>
                </a:moveTo>
                <a:lnTo>
                  <a:pt x="22107" y="37914"/>
                </a:lnTo>
                <a:cubicBezTo>
                  <a:pt x="4842" y="40223"/>
                  <a:pt x="-3044" y="37634"/>
                  <a:pt x="7490" y="6376"/>
                </a:cubicBezTo>
                <a:lnTo>
                  <a:pt x="7490" y="6376"/>
                </a:lnTo>
                <a:cubicBezTo>
                  <a:pt x="8790" y="2517"/>
                  <a:pt x="9559" y="235"/>
                  <a:pt x="9634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717"/>
                </a:lnTo>
                <a:lnTo>
                  <a:pt x="43200" y="34717"/>
                </a:lnTo>
                <a:cubicBezTo>
                  <a:pt x="42795" y="34789"/>
                  <a:pt x="34802" y="36217"/>
                  <a:pt x="22107" y="37914"/>
                </a:cubicBezTo>
                <a:close/>
              </a:path>
            </a:pathLst>
          </a:custGeom>
          <a:solidFill>
            <a:schemeClr val="accent1">
              <a:alpha val="36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064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022" y="38293"/>
                </a:moveTo>
                <a:lnTo>
                  <a:pt x="22022" y="38293"/>
                </a:lnTo>
                <a:cubicBezTo>
                  <a:pt x="4717" y="40608"/>
                  <a:pt x="-3267" y="38041"/>
                  <a:pt x="7394" y="6401"/>
                </a:cubicBezTo>
                <a:lnTo>
                  <a:pt x="7394" y="6401"/>
                </a:lnTo>
                <a:cubicBezTo>
                  <a:pt x="8680" y="2586"/>
                  <a:pt x="9448" y="293"/>
                  <a:pt x="954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085"/>
                </a:lnTo>
                <a:lnTo>
                  <a:pt x="43200" y="35085"/>
                </a:lnTo>
                <a:cubicBezTo>
                  <a:pt x="42705" y="35175"/>
                  <a:pt x="34680" y="36601"/>
                  <a:pt x="22022" y="38293"/>
                </a:cubicBezTo>
                <a:close/>
              </a:path>
            </a:pathLst>
          </a:custGeom>
          <a:solidFill>
            <a:schemeClr val="accent1">
              <a:alpha val="4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065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937" y="38673"/>
                </a:moveTo>
                <a:lnTo>
                  <a:pt x="21937" y="38673"/>
                </a:lnTo>
                <a:cubicBezTo>
                  <a:pt x="4591" y="40992"/>
                  <a:pt x="-3491" y="38448"/>
                  <a:pt x="7299" y="6427"/>
                </a:cubicBezTo>
                <a:lnTo>
                  <a:pt x="7299" y="6427"/>
                </a:lnTo>
                <a:cubicBezTo>
                  <a:pt x="8570" y="2655"/>
                  <a:pt x="9336" y="352"/>
                  <a:pt x="944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453"/>
                </a:lnTo>
                <a:lnTo>
                  <a:pt x="43200" y="35453"/>
                </a:lnTo>
                <a:cubicBezTo>
                  <a:pt x="42570" y="35561"/>
                  <a:pt x="34558" y="36985"/>
                  <a:pt x="21937" y="38673"/>
                </a:cubicBezTo>
                <a:close/>
              </a:path>
            </a:pathLst>
          </a:custGeom>
          <a:solidFill>
            <a:schemeClr val="accent1">
              <a:alpha val="5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4" name="Shape 1066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853" y="39052"/>
                </a:moveTo>
                <a:lnTo>
                  <a:pt x="21853" y="39052"/>
                </a:lnTo>
                <a:cubicBezTo>
                  <a:pt x="4466" y="41377"/>
                  <a:pt x="-3715" y="38855"/>
                  <a:pt x="7204" y="6453"/>
                </a:cubicBezTo>
                <a:lnTo>
                  <a:pt x="7204" y="6453"/>
                </a:lnTo>
                <a:cubicBezTo>
                  <a:pt x="8461" y="2724"/>
                  <a:pt x="9225" y="411"/>
                  <a:pt x="9357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822"/>
                </a:lnTo>
                <a:lnTo>
                  <a:pt x="43200" y="35822"/>
                </a:lnTo>
                <a:cubicBezTo>
                  <a:pt x="42480" y="35948"/>
                  <a:pt x="34436" y="37369"/>
                  <a:pt x="21853" y="39052"/>
                </a:cubicBezTo>
                <a:close/>
              </a:path>
            </a:pathLst>
          </a:custGeom>
          <a:solidFill>
            <a:schemeClr val="accent1">
              <a:alpha val="63999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5" name="Shape 1067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768" y="39431"/>
                </a:moveTo>
                <a:lnTo>
                  <a:pt x="21768" y="39431"/>
                </a:lnTo>
                <a:cubicBezTo>
                  <a:pt x="4340" y="41761"/>
                  <a:pt x="-3939" y="39262"/>
                  <a:pt x="7109" y="6478"/>
                </a:cubicBezTo>
                <a:lnTo>
                  <a:pt x="7109" y="6478"/>
                </a:lnTo>
                <a:cubicBezTo>
                  <a:pt x="8351" y="2792"/>
                  <a:pt x="9114" y="470"/>
                  <a:pt x="9265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190"/>
                </a:lnTo>
                <a:lnTo>
                  <a:pt x="43200" y="36190"/>
                </a:lnTo>
                <a:cubicBezTo>
                  <a:pt x="42390" y="36334"/>
                  <a:pt x="34314" y="37753"/>
                  <a:pt x="21768" y="39431"/>
                </a:cubicBezTo>
                <a:close/>
              </a:path>
            </a:pathLst>
          </a:custGeom>
          <a:solidFill>
            <a:schemeClr val="accent1">
              <a:alpha val="73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6" name="Shape 1068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83" y="39810"/>
                </a:moveTo>
                <a:lnTo>
                  <a:pt x="21683" y="39810"/>
                </a:lnTo>
                <a:cubicBezTo>
                  <a:pt x="4214" y="42146"/>
                  <a:pt x="-4163" y="39669"/>
                  <a:pt x="7014" y="6504"/>
                </a:cubicBezTo>
                <a:lnTo>
                  <a:pt x="7014" y="6504"/>
                </a:lnTo>
                <a:cubicBezTo>
                  <a:pt x="8241" y="2861"/>
                  <a:pt x="9003" y="528"/>
                  <a:pt x="917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558"/>
                </a:lnTo>
                <a:lnTo>
                  <a:pt x="43200" y="36558"/>
                </a:lnTo>
                <a:cubicBezTo>
                  <a:pt x="42300" y="36720"/>
                  <a:pt x="34192" y="38137"/>
                  <a:pt x="21683" y="39810"/>
                </a:cubicBezTo>
                <a:close/>
              </a:path>
            </a:pathLst>
          </a:custGeom>
          <a:solidFill>
            <a:schemeClr val="accent1">
              <a:alpha val="82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7" name="Shape 1069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9" y="40189"/>
                </a:moveTo>
                <a:lnTo>
                  <a:pt x="21599" y="40189"/>
                </a:lnTo>
                <a:cubicBezTo>
                  <a:pt x="4089" y="42530"/>
                  <a:pt x="-4386" y="40077"/>
                  <a:pt x="6918" y="6529"/>
                </a:cubicBezTo>
                <a:lnTo>
                  <a:pt x="6918" y="6529"/>
                </a:lnTo>
                <a:cubicBezTo>
                  <a:pt x="8131" y="2930"/>
                  <a:pt x="8892" y="587"/>
                  <a:pt x="9080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926"/>
                </a:lnTo>
                <a:lnTo>
                  <a:pt x="43200" y="36926"/>
                </a:lnTo>
                <a:cubicBezTo>
                  <a:pt x="42165" y="37107"/>
                  <a:pt x="34070" y="38521"/>
                  <a:pt x="21599" y="40189"/>
                </a:cubicBezTo>
                <a:close/>
              </a:path>
            </a:pathLst>
          </a:custGeom>
          <a:solidFill>
            <a:schemeClr val="accent1">
              <a:alpha val="91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8" name="Shape 1070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14" y="40568"/>
                </a:moveTo>
                <a:lnTo>
                  <a:pt x="21514" y="40568"/>
                </a:lnTo>
                <a:cubicBezTo>
                  <a:pt x="3963" y="42915"/>
                  <a:pt x="-4610" y="40484"/>
                  <a:pt x="6823" y="6555"/>
                </a:cubicBezTo>
                <a:lnTo>
                  <a:pt x="6823" y="6555"/>
                </a:lnTo>
                <a:cubicBezTo>
                  <a:pt x="8022" y="2999"/>
                  <a:pt x="8781" y="646"/>
                  <a:pt x="8988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7295"/>
                </a:lnTo>
                <a:lnTo>
                  <a:pt x="43200" y="37295"/>
                </a:lnTo>
                <a:cubicBezTo>
                  <a:pt x="42075" y="37493"/>
                  <a:pt x="33948" y="38905"/>
                  <a:pt x="21514" y="40568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1583498" y="274638"/>
            <a:ext cx="99989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9264351" y="6356350"/>
            <a:ext cx="23180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	</a:t>
            </a:r>
            <a:fld id="{F8E3F0E9-0FC2-4DDE-87CF-3BA6A04EA4CC}" type="slidenum">
              <a:rPr lang="ru-RU"/>
              <a:t/>
            </a:fld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1619018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5125706" y="6356350"/>
            <a:ext cx="35625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>
        <a:spcBef>
          <a:spcPts val="0"/>
        </a:spcBef>
        <a:buNone/>
        <a:defRPr sz="44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9299649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 algn="ctr">
              <a:defRPr/>
            </a:pPr>
            <a:r>
              <a:rPr/>
              <a:t>Работа с тестом</a:t>
            </a:r>
            <a:endParaRPr/>
          </a:p>
        </p:txBody>
      </p:sp>
      <p:sp>
        <p:nvSpPr>
          <p:cNvPr id="88913083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sz="3600">
                <a:latin typeface="Times New Roman"/>
                <a:cs typeface="Times New Roman"/>
              </a:rPr>
              <a:t> 0-2 неправильных ответа – </a:t>
            </a:r>
            <a:r>
              <a:rPr sz="4800">
                <a:solidFill>
                  <a:srgbClr val="00B050"/>
                </a:solidFill>
                <a:latin typeface="Times New Roman"/>
                <a:cs typeface="Times New Roman"/>
              </a:rPr>
              <a:t>зеленая</a:t>
            </a:r>
            <a:r>
              <a:rPr sz="3600">
                <a:latin typeface="Times New Roman"/>
                <a:cs typeface="Times New Roman"/>
              </a:rPr>
              <a:t> карточка; </a:t>
            </a:r>
            <a:endParaRPr sz="3600">
              <a:latin typeface="Times New Roman"/>
              <a:cs typeface="Times New Roman"/>
            </a:endParaRPr>
          </a:p>
          <a:p>
            <a:pPr>
              <a:defRPr/>
            </a:pPr>
            <a:r>
              <a:rPr sz="3600">
                <a:latin typeface="Times New Roman"/>
                <a:cs typeface="Times New Roman"/>
              </a:rPr>
              <a:t>3 и более неправильных ответов – </a:t>
            </a:r>
            <a:r>
              <a:rPr sz="4800">
                <a:solidFill>
                  <a:srgbClr val="FFFF00"/>
                </a:solidFill>
                <a:latin typeface="Times New Roman"/>
                <a:cs typeface="Times New Roman"/>
              </a:rPr>
              <a:t>желтая </a:t>
            </a:r>
            <a:r>
              <a:rPr sz="3600">
                <a:latin typeface="Times New Roman"/>
                <a:cs typeface="Times New Roman"/>
              </a:rPr>
              <a:t>карточка.</a:t>
            </a:r>
            <a:endParaRPr sz="3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ctr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sz="3600">
                <a:latin typeface="Times New Roman"/>
                <a:cs typeface="Times New Roman"/>
              </a:rPr>
              <a:t>Преобразование и интерпретация </a:t>
            </a:r>
            <a:br>
              <a:rPr sz="3600">
                <a:latin typeface="Times New Roman"/>
                <a:cs typeface="Times New Roman"/>
              </a:rPr>
            </a:br>
            <a:r>
              <a:rPr sz="3600">
                <a:latin typeface="Times New Roman"/>
                <a:cs typeface="Times New Roman"/>
              </a:rPr>
              <a:t>информации</a:t>
            </a:r>
            <a:endParaRPr lang="ru-RU"/>
          </a:p>
        </p:txBody>
      </p:sp>
      <p:sp>
        <p:nvSpPr>
          <p:cNvPr id="3" name="Subtitle 2" hidden="0"/>
          <p:cNvSpPr>
            <a:spLocks noGrp="1"/>
          </p:cNvSpPr>
          <p:nvPr isPhoto="0" userDrawn="0">
            <p:ph type="subTitle" idx="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0269573" name="" hidden="0"/>
          <p:cNvSpPr txBox="1"/>
          <p:nvPr isPhoto="0" userDrawn="0"/>
        </p:nvSpPr>
        <p:spPr bwMode="auto">
          <a:xfrm flipH="0" flipV="0">
            <a:off x="1919583" y="1203854"/>
            <a:ext cx="8997201" cy="448059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sz="2400" b="1"/>
              <a:t>Цель</a:t>
            </a:r>
            <a:r>
              <a:rPr sz="2400" b="1"/>
              <a:t> занятия:</a:t>
            </a:r>
            <a:r>
              <a:rPr sz="2400"/>
              <a:t> научить обучающихся преобразовывать информацию из одной формы в другую.</a:t>
            </a:r>
            <a:endParaRPr sz="2400"/>
          </a:p>
          <a:p>
            <a:pPr algn="l">
              <a:defRPr/>
            </a:pPr>
            <a:endParaRPr sz="2400"/>
          </a:p>
          <a:p>
            <a:pPr algn="l">
              <a:defRPr/>
            </a:pPr>
            <a:r>
              <a:rPr sz="2400" b="1"/>
              <a:t>Задачи занятия:</a:t>
            </a:r>
            <a:endParaRPr sz="2400"/>
          </a:p>
          <a:p>
            <a:pPr algn="l">
              <a:defRPr/>
            </a:pPr>
            <a:r>
              <a:rPr sz="2400"/>
              <a:t>-Ознакомить с различными способами преобразования информации.</a:t>
            </a:r>
            <a:endParaRPr sz="2400"/>
          </a:p>
          <a:p>
            <a:pPr algn="l">
              <a:defRPr/>
            </a:pPr>
            <a:r>
              <a:rPr sz="2400"/>
              <a:t>-Показать, как правильно интерпретировать данные и делать выводы.</a:t>
            </a:r>
            <a:endParaRPr sz="2400"/>
          </a:p>
          <a:p>
            <a:pPr algn="l">
              <a:defRPr/>
            </a:pPr>
            <a:r>
              <a:rPr sz="2400"/>
              <a:t>-Применить полученные знания на практике с помощью цифровых инструментов.</a:t>
            </a:r>
            <a:endParaRPr sz="2400"/>
          </a:p>
          <a:p>
            <a:pPr algn="l">
              <a:defRPr/>
            </a:pPr>
            <a:r>
              <a:rPr sz="2400"/>
              <a:t>-Развить навыки работы в микро группе и коммуникативные навыки.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11632963" name="" hidden="0"/>
          <p:cNvSpPr txBox="1"/>
          <p:nvPr isPhoto="0" userDrawn="0"/>
        </p:nvSpPr>
        <p:spPr bwMode="auto">
          <a:xfrm flipH="0" flipV="0">
            <a:off x="1919583" y="1203854"/>
            <a:ext cx="8997237" cy="36579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endParaRPr/>
          </a:p>
        </p:txBody>
      </p:sp>
      <p:sp>
        <p:nvSpPr>
          <p:cNvPr id="2072688354" name="" hidden="0"/>
          <p:cNvSpPr txBox="1"/>
          <p:nvPr isPhoto="0" userDrawn="0"/>
        </p:nvSpPr>
        <p:spPr bwMode="auto">
          <a:xfrm flipH="0" flipV="0">
            <a:off x="1271354" y="515937"/>
            <a:ext cx="10865357" cy="4514104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ru-RU" sz="2600">
                <a:solidFill>
                  <a:srgbClr val="1A1A1A"/>
                </a:solidFill>
                <a:latin typeface="Times New Roman"/>
                <a:ea typeface="Times New Roman"/>
                <a:cs typeface="Times New Roman"/>
              </a:rPr>
              <a:t>Под</a:t>
            </a:r>
            <a:r>
              <a:rPr lang="ru-RU" sz="2600">
                <a:solidFill>
                  <a:srgbClr val="1A1A1A"/>
                </a:solidFill>
                <a:latin typeface="Times New Roman"/>
                <a:ea typeface="Times New Roman"/>
                <a:cs typeface="Times New Roman"/>
              </a:rPr>
              <a:t>__</a:t>
            </a:r>
            <a:r>
              <a:rPr lang="ru-RU" sz="2600">
                <a:solidFill>
                  <a:srgbClr val="FF0000"/>
                </a:solidFill>
                <a:latin typeface="Arial"/>
                <a:ea typeface="Arial"/>
                <a:cs typeface="Arial"/>
              </a:rPr>
              <a:t>преобразованием</a:t>
            </a:r>
            <a:r>
              <a:rPr lang="ru-RU" sz="2600">
                <a:solidFill>
                  <a:srgbClr val="1A1A1A"/>
                </a:solidFill>
                <a:latin typeface="Times New Roman"/>
                <a:ea typeface="Times New Roman"/>
                <a:cs typeface="Times New Roman"/>
              </a:rPr>
              <a:t>_</a:t>
            </a:r>
            <a:r>
              <a:rPr lang="ru-RU" sz="2600">
                <a:solidFill>
                  <a:srgbClr val="1A1A1A"/>
                </a:solidFill>
                <a:latin typeface="Times New Roman"/>
                <a:ea typeface="Times New Roman"/>
                <a:cs typeface="Times New Roman"/>
              </a:rPr>
              <a:t>__</a:t>
            </a:r>
            <a:r>
              <a:rPr lang="ru-RU" sz="2600">
                <a:solidFill>
                  <a:srgbClr val="1A1A1A"/>
                </a:solidFill>
                <a:latin typeface="Times New Roman"/>
                <a:ea typeface="Times New Roman"/>
                <a:cs typeface="Times New Roman"/>
              </a:rPr>
              <a:t>понимается</a:t>
            </a:r>
            <a:r>
              <a:rPr lang="ru-RU" sz="2600">
                <a:solidFill>
                  <a:srgbClr val="1A1A1A"/>
                </a:solidFill>
                <a:latin typeface="Times New Roman"/>
                <a:ea typeface="Times New Roman"/>
                <a:cs typeface="Times New Roman"/>
              </a:rPr>
              <a:t> такой процесс переработки текстов, результатом которого является создание некоторых вторичных текстов, близких по смыслу к исходным, но не заменяющих их полностью.</a:t>
            </a:r>
            <a:endParaRPr sz="2600">
              <a:latin typeface="Times New Roman"/>
              <a:ea typeface="Times New Roman"/>
              <a:cs typeface="Times New Roman"/>
            </a:endParaRPr>
          </a:p>
          <a:p>
            <a:pPr algn="ctr">
              <a:spcBef>
                <a:spcPts val="1199"/>
              </a:spcBef>
              <a:spcAft>
                <a:spcPts val="1199"/>
              </a:spcAft>
              <a:defRPr/>
            </a:pPr>
            <a:r>
              <a:rPr lang="ru-RU" sz="2600" b="1">
                <a:solidFill>
                  <a:srgbClr val="000000"/>
                </a:solidFill>
                <a:latin typeface="Arial"/>
                <a:ea typeface="Arial"/>
                <a:cs typeface="Arial"/>
              </a:rPr>
              <a:t>Формы представления информации</a:t>
            </a:r>
            <a:endParaRPr sz="2600"/>
          </a:p>
          <a:p>
            <a:pPr algn="l">
              <a:defRPr/>
            </a:pPr>
            <a:r>
              <a:rPr sz="2600"/>
              <a:t>		</a:t>
            </a:r>
            <a:endParaRPr sz="2600"/>
          </a:p>
          <a:p>
            <a:pPr>
              <a:spcAft>
                <a:spcPts val="1199"/>
              </a:spcAft>
              <a:defRPr/>
            </a:pPr>
            <a:r>
              <a:rPr sz="2600" b="1">
                <a:latin typeface="Times New Roman"/>
                <a:ea typeface="Arial"/>
              </a:rPr>
              <a:t>           </a:t>
            </a:r>
            <a:r>
              <a:rPr sz="2600" b="1">
                <a:solidFill>
                  <a:srgbClr val="FF0000"/>
                </a:solidFill>
                <a:latin typeface="Times New Roman"/>
                <a:ea typeface="Arial"/>
              </a:rPr>
              <a:t>текстовая</a:t>
            </a:r>
            <a:r>
              <a:rPr sz="2600" b="1">
                <a:latin typeface="Times New Roman"/>
                <a:ea typeface="Arial"/>
              </a:rPr>
              <a:t>      </a:t>
            </a:r>
            <a:r>
              <a:rPr sz="2600" b="1">
                <a:solidFill>
                  <a:srgbClr val="FF0000"/>
                </a:solidFill>
                <a:latin typeface="Times New Roman"/>
                <a:ea typeface="Arial"/>
              </a:rPr>
              <a:t>графическая</a:t>
            </a:r>
            <a:r>
              <a:rPr sz="2600">
                <a:latin typeface="Times New Roman"/>
                <a:ea typeface="Arial"/>
              </a:rPr>
              <a:t>    </a:t>
            </a:r>
            <a:r>
              <a:rPr sz="2600" b="1">
                <a:solidFill>
                  <a:srgbClr val="FF0000"/>
                </a:solidFill>
                <a:latin typeface="Times New Roman"/>
                <a:ea typeface="Arial"/>
              </a:rPr>
              <a:t>звуковая</a:t>
            </a:r>
            <a:r>
              <a:rPr sz="2600">
                <a:solidFill>
                  <a:srgbClr val="FF0000"/>
                </a:solidFill>
                <a:latin typeface="Times New Roman"/>
                <a:ea typeface="Arial"/>
              </a:rPr>
              <a:t> </a:t>
            </a:r>
            <a:r>
              <a:rPr sz="2600">
                <a:latin typeface="Times New Roman"/>
                <a:ea typeface="Arial"/>
              </a:rPr>
              <a:t>     </a:t>
            </a:r>
            <a:r>
              <a:rPr sz="2600" b="1">
                <a:solidFill>
                  <a:srgbClr val="FF0000"/>
                </a:solidFill>
                <a:latin typeface="Times New Roman"/>
                <a:ea typeface="Arial"/>
              </a:rPr>
              <a:t>видеоинформация</a:t>
            </a:r>
            <a:endParaRPr sz="2600">
              <a:latin typeface="Times New Roman"/>
            </a:endParaRPr>
          </a:p>
          <a:p>
            <a:pPr algn="l">
              <a:defRPr/>
            </a:pPr>
            <a:r>
              <a:rPr lang="ru-RU" sz="2600"/>
              <a:t> </a:t>
            </a:r>
            <a:r>
              <a:rPr lang="ru-RU" sz="2600"/>
              <a:t>____</a:t>
            </a:r>
            <a:r>
              <a:rPr lang="ru-RU" sz="2600">
                <a:solidFill>
                  <a:srgbClr val="FF0000"/>
                </a:solidFill>
                <a:latin typeface="Arial"/>
                <a:ea typeface="Arial"/>
                <a:cs typeface="Arial"/>
              </a:rPr>
              <a:t>интерпретация_</a:t>
            </a:r>
            <a:r>
              <a:rPr lang="ru-RU" sz="2600"/>
              <a:t>__</a:t>
            </a:r>
            <a:r>
              <a:rPr lang="ru-RU" sz="2600"/>
              <a:t>–</a:t>
            </a:r>
            <a:r>
              <a:rPr lang="ru-RU" sz="260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600">
                <a:latin typeface="Times New Roman"/>
                <a:ea typeface="Times New Roman"/>
                <a:cs typeface="Times New Roman"/>
              </a:rPr>
              <a:t>это процесс </a:t>
            </a:r>
            <a:r>
              <a:rPr lang="ru-RU" sz="2600">
                <a:latin typeface="Times New Roman"/>
                <a:ea typeface="Times New Roman"/>
                <a:cs typeface="Times New Roman"/>
              </a:rPr>
              <a:t>объяснения</a:t>
            </a:r>
            <a:r>
              <a:rPr lang="ru-RU" sz="2600">
                <a:latin typeface="Times New Roman"/>
                <a:ea typeface="Times New Roman"/>
                <a:cs typeface="Times New Roman"/>
              </a:rPr>
              <a:t>, расшифровки смысла текста или события. Она позволяет нам глубже понять и осмыслить то, что мы читаем или видим</a:t>
            </a:r>
            <a:r>
              <a:rPr lang="ru-RU" sz="2600">
                <a:latin typeface="Times New Roman"/>
                <a:ea typeface="Times New Roman"/>
                <a:cs typeface="Times New Roman"/>
              </a:rPr>
              <a:t>. </a:t>
            </a:r>
            <a:endParaRPr sz="2600">
              <a:latin typeface="Times New Roman"/>
              <a:ea typeface="Times New Roman"/>
              <a:cs typeface="Times New Roman"/>
            </a:endParaRPr>
          </a:p>
          <a:p>
            <a:pPr algn="ctr">
              <a:defRPr/>
            </a:pPr>
            <a:r>
              <a:rPr lang="ru-RU" sz="2600" b="1">
                <a:latin typeface="Times New Roman"/>
                <a:ea typeface="Times New Roman"/>
                <a:cs typeface="Times New Roman"/>
              </a:rPr>
              <a:t>Формы представления интерпретации</a:t>
            </a:r>
            <a:r>
              <a:rPr sz="2600"/>
              <a:t>   </a:t>
            </a:r>
            <a:r>
              <a:rPr lang="ru-RU" sz="1200">
                <a:latin typeface="Times New Roman"/>
                <a:ea typeface="Times New Roman"/>
                <a:cs typeface="Times New Roman"/>
              </a:rPr>
              <a:t>	</a:t>
            </a:r>
            <a:endParaRPr sz="2600" b="1">
              <a:latin typeface="Times New Roman"/>
              <a:ea typeface="Times New Roman"/>
              <a:cs typeface="Times New Roman"/>
            </a:endParaRPr>
          </a:p>
        </p:txBody>
      </p:sp>
      <p:cxnSp>
        <p:nvCxnSpPr>
          <p:cNvPr id="0" name="" hidden="0"/>
          <p:cNvCxnSpPr>
            <a:cxnSpLocks/>
          </p:cNvCxnSpPr>
          <p:nvPr isPhoto="0" userDrawn="0"/>
        </p:nvCxnSpPr>
        <p:spPr bwMode="auto">
          <a:xfrm flipH="1" flipV="0">
            <a:off x="2991145" y="2473854"/>
            <a:ext cx="1322916" cy="357187"/>
          </a:xfrm>
          <a:prstGeom prst="line">
            <a:avLst/>
          </a:prstGeom>
          <a:ln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 hidden="0"/>
          <p:cNvCxnSpPr>
            <a:cxnSpLocks/>
          </p:cNvCxnSpPr>
          <p:nvPr isPhoto="0" userDrawn="0"/>
        </p:nvCxnSpPr>
        <p:spPr bwMode="auto">
          <a:xfrm flipH="0" flipV="0">
            <a:off x="8732603" y="2473854"/>
            <a:ext cx="1567656" cy="476249"/>
          </a:xfrm>
          <a:prstGeom prst="line">
            <a:avLst/>
          </a:prstGeom>
          <a:ln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 hidden="0"/>
          <p:cNvCxnSpPr>
            <a:cxnSpLocks/>
          </p:cNvCxnSpPr>
          <p:nvPr isPhoto="0" userDrawn="0"/>
        </p:nvCxnSpPr>
        <p:spPr bwMode="auto">
          <a:xfrm flipH="1" flipV="0">
            <a:off x="3877499" y="5027713"/>
            <a:ext cx="291041" cy="185208"/>
          </a:xfrm>
          <a:prstGeom prst="line">
            <a:avLst/>
          </a:prstGeom>
          <a:ln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 hidden="0"/>
          <p:cNvCxnSpPr>
            <a:cxnSpLocks/>
          </p:cNvCxnSpPr>
          <p:nvPr isPhoto="0" userDrawn="0"/>
        </p:nvCxnSpPr>
        <p:spPr bwMode="auto">
          <a:xfrm flipH="0" flipV="0">
            <a:off x="8659843" y="5093859"/>
            <a:ext cx="304270" cy="211666"/>
          </a:xfrm>
          <a:prstGeom prst="line">
            <a:avLst/>
          </a:prstGeom>
          <a:ln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 hidden="0"/>
          <p:cNvCxnSpPr>
            <a:cxnSpLocks/>
          </p:cNvCxnSpPr>
          <p:nvPr isPhoto="0" userDrawn="0"/>
        </p:nvCxnSpPr>
        <p:spPr bwMode="auto">
          <a:xfrm flipH="1" flipV="0">
            <a:off x="5478229" y="2460624"/>
            <a:ext cx="0" cy="370416"/>
          </a:xfrm>
          <a:prstGeom prst="line">
            <a:avLst/>
          </a:prstGeom>
          <a:ln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 hidden="0"/>
          <p:cNvCxnSpPr>
            <a:cxnSpLocks/>
          </p:cNvCxnSpPr>
          <p:nvPr isPhoto="0" userDrawn="0"/>
        </p:nvCxnSpPr>
        <p:spPr bwMode="auto">
          <a:xfrm flipH="0" flipV="0">
            <a:off x="7145103" y="2473854"/>
            <a:ext cx="0" cy="357187"/>
          </a:xfrm>
          <a:prstGeom prst="line">
            <a:avLst/>
          </a:prstGeom>
          <a:ln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 hidden="0"/>
          <p:cNvCxnSpPr>
            <a:cxnSpLocks/>
          </p:cNvCxnSpPr>
          <p:nvPr isPhoto="0" userDrawn="0"/>
        </p:nvCxnSpPr>
        <p:spPr bwMode="auto">
          <a:xfrm flipH="0" flipV="0">
            <a:off x="6418201" y="5027713"/>
            <a:ext cx="0" cy="343958"/>
          </a:xfrm>
          <a:prstGeom prst="line">
            <a:avLst/>
          </a:prstGeom>
          <a:ln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2363915" name="" hidden="0"/>
          <p:cNvSpPr txBox="1"/>
          <p:nvPr isPhoto="0" userDrawn="0"/>
        </p:nvSpPr>
        <p:spPr bwMode="auto">
          <a:xfrm flipH="0" flipV="0">
            <a:off x="8878124" y="5437187"/>
            <a:ext cx="2130039" cy="48771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sz="2600" b="1">
                <a:solidFill>
                  <a:srgbClr val="FF0000"/>
                </a:solidFill>
              </a:rPr>
              <a:t>визуальная</a:t>
            </a:r>
            <a:endParaRPr/>
          </a:p>
        </p:txBody>
      </p:sp>
      <p:sp>
        <p:nvSpPr>
          <p:cNvPr id="258292298" name="" hidden="0"/>
          <p:cNvSpPr txBox="1"/>
          <p:nvPr isPhoto="0" userDrawn="0"/>
        </p:nvSpPr>
        <p:spPr bwMode="auto">
          <a:xfrm flipH="0" flipV="0">
            <a:off x="5398854" y="5609166"/>
            <a:ext cx="2275488" cy="48771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sz="2600" b="1">
                <a:solidFill>
                  <a:srgbClr val="FF0000"/>
                </a:solidFill>
              </a:rPr>
              <a:t>письменная</a:t>
            </a:r>
            <a:endParaRPr b="1"/>
          </a:p>
        </p:txBody>
      </p:sp>
      <p:sp>
        <p:nvSpPr>
          <p:cNvPr id="552447707" name="" hidden="0"/>
          <p:cNvSpPr txBox="1"/>
          <p:nvPr isPhoto="0" userDrawn="0"/>
        </p:nvSpPr>
        <p:spPr bwMode="auto">
          <a:xfrm flipH="0" flipV="0">
            <a:off x="2845624" y="5199692"/>
            <a:ext cx="1468797" cy="48771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sz="2600" b="1">
                <a:solidFill>
                  <a:srgbClr val="FF0000"/>
                </a:solidFill>
              </a:rPr>
              <a:t>устная</a:t>
            </a:r>
            <a:r>
              <a:rPr sz="2600"/>
              <a:t>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52820837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 algn="ctr">
              <a:defRPr/>
            </a:pPr>
            <a:r>
              <a:rPr/>
              <a:t>Работа с учебным текстом</a:t>
            </a:r>
            <a:endParaRPr/>
          </a:p>
        </p:txBody>
      </p:sp>
      <p:sp>
        <p:nvSpPr>
          <p:cNvPr id="1912485127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sz="3600">
                <a:latin typeface="Times New Roman"/>
                <a:cs typeface="Times New Roman"/>
              </a:rPr>
              <a:t>5 и более правильных ответов</a:t>
            </a:r>
            <a:r>
              <a:rPr sz="3600">
                <a:latin typeface="Times New Roman"/>
                <a:cs typeface="Times New Roman"/>
              </a:rPr>
              <a:t>  – </a:t>
            </a:r>
            <a:r>
              <a:rPr sz="4800">
                <a:solidFill>
                  <a:srgbClr val="00B050"/>
                </a:solidFill>
                <a:latin typeface="Times New Roman"/>
                <a:cs typeface="Times New Roman"/>
              </a:rPr>
              <a:t>зеленая</a:t>
            </a:r>
            <a:r>
              <a:rPr sz="3600">
                <a:latin typeface="Times New Roman"/>
                <a:cs typeface="Times New Roman"/>
              </a:rPr>
              <a:t> карточка; </a:t>
            </a:r>
            <a:endParaRPr sz="3600">
              <a:latin typeface="Times New Roman"/>
              <a:cs typeface="Times New Roman"/>
            </a:endParaRPr>
          </a:p>
          <a:p>
            <a:pPr>
              <a:defRPr/>
            </a:pPr>
            <a:r>
              <a:rPr sz="3600">
                <a:latin typeface="Times New Roman"/>
                <a:cs typeface="Times New Roman"/>
              </a:rPr>
              <a:t>-менее 5 правильных ответов</a:t>
            </a:r>
            <a:r>
              <a:rPr sz="3600">
                <a:latin typeface="Times New Roman"/>
                <a:cs typeface="Times New Roman"/>
              </a:rPr>
              <a:t> – </a:t>
            </a:r>
            <a:r>
              <a:rPr sz="4800">
                <a:solidFill>
                  <a:srgbClr val="FFFF00"/>
                </a:solidFill>
                <a:latin typeface="Times New Roman"/>
                <a:cs typeface="Times New Roman"/>
              </a:rPr>
              <a:t>желтая </a:t>
            </a:r>
            <a:r>
              <a:rPr sz="3600">
                <a:latin typeface="Times New Roman"/>
                <a:cs typeface="Times New Roman"/>
              </a:rPr>
              <a:t>карточка.</a:t>
            </a:r>
            <a:endParaRPr sz="3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9949700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 algn="ctr">
              <a:defRPr/>
            </a:pPr>
            <a:r>
              <a:rPr/>
              <a:t>Практическая часть</a:t>
            </a:r>
            <a:endParaRPr/>
          </a:p>
        </p:txBody>
      </p:sp>
      <p:sp>
        <p:nvSpPr>
          <p:cNvPr id="1698274288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sz="3600">
                <a:latin typeface="Times New Roman"/>
                <a:cs typeface="Times New Roman"/>
              </a:rPr>
              <a:t>Справились с заданием по преобразованию</a:t>
            </a:r>
            <a:r>
              <a:rPr sz="3600">
                <a:latin typeface="Times New Roman"/>
                <a:cs typeface="Times New Roman"/>
              </a:rPr>
              <a:t>  – </a:t>
            </a:r>
            <a:r>
              <a:rPr sz="4800">
                <a:solidFill>
                  <a:srgbClr val="00B050"/>
                </a:solidFill>
                <a:latin typeface="Times New Roman"/>
                <a:cs typeface="Times New Roman"/>
              </a:rPr>
              <a:t>зеленая</a:t>
            </a:r>
            <a:r>
              <a:rPr sz="3600">
                <a:latin typeface="Times New Roman"/>
                <a:cs typeface="Times New Roman"/>
              </a:rPr>
              <a:t> карточка; </a:t>
            </a:r>
            <a:r>
              <a:rPr sz="3600">
                <a:latin typeface="Times New Roman"/>
                <a:cs typeface="Times New Roman"/>
              </a:rPr>
              <a:t>не справились - </a:t>
            </a:r>
            <a:r>
              <a:rPr sz="4800">
                <a:solidFill>
                  <a:srgbClr val="FFFF00"/>
                </a:solidFill>
                <a:highlight>
                  <a:srgbClr val="FFFFFF"/>
                </a:highlight>
                <a:latin typeface="Times New Roman"/>
                <a:cs typeface="Times New Roman"/>
              </a:rPr>
              <a:t>желтая</a:t>
            </a:r>
            <a:endParaRPr sz="4800">
              <a:solidFill>
                <a:srgbClr val="FFFF00"/>
              </a:solidFill>
              <a:highlight>
                <a:srgbClr val="FFFFFF"/>
              </a:highlight>
              <a:latin typeface="Times New Roman"/>
              <a:cs typeface="Times New Roman"/>
            </a:endParaRPr>
          </a:p>
          <a:p>
            <a:pPr>
              <a:defRPr/>
            </a:pPr>
            <a:r>
              <a:rPr sz="3600">
                <a:latin typeface="Times New Roman"/>
                <a:cs typeface="Times New Roman"/>
              </a:rPr>
              <a:t>справились с заданием по интерпретации</a:t>
            </a:r>
            <a:r>
              <a:rPr sz="3600">
                <a:latin typeface="Times New Roman"/>
                <a:cs typeface="Times New Roman"/>
              </a:rPr>
              <a:t> – </a:t>
            </a:r>
            <a:r>
              <a:rPr lang="ru-RU" sz="4800" b="0" i="0" u="none" strike="noStrike" cap="none" spc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</a:rPr>
              <a:t>зеленая</a:t>
            </a:r>
            <a:r>
              <a:rPr lang="ru-RU" sz="3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карточка; </a:t>
            </a:r>
            <a:r>
              <a:rPr lang="ru-RU" sz="3600" b="0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 справились - </a:t>
            </a:r>
            <a:r>
              <a:rPr lang="ru-RU" sz="4800" b="0" i="0" u="none" strike="noStrike" cap="none" spc="0">
                <a:solidFill>
                  <a:srgbClr val="FFFF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</a:rPr>
              <a:t>желтая</a:t>
            </a:r>
            <a:r>
              <a:rPr sz="3600">
                <a:latin typeface="Times New Roman"/>
                <a:cs typeface="Times New Roman"/>
              </a:rPr>
              <a:t>.</a:t>
            </a:r>
            <a:endParaRPr sz="3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Cor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Р7-Офис/7.1.1.35</Application>
  <DocSecurity>0</DocSecurity>
  <PresentationFormat>Widescreen</PresentationFormat>
  <Paragraphs>0</Paragraphs>
  <Slides>6</Slides>
  <Notes>6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Theme 1</vt:lpstr>
      <vt:lpstr>Slide 1</vt:lpstr>
      <vt:lpstr>Slide 2</vt:lpstr>
      <vt:lpstr>Slide 3</vt:lpstr>
      <vt:lpstr>Slide 4</vt:lpstr>
      <vt:lpstr>Slide 5</vt:lpstr>
      <vt:lpstr>Slide 6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6</cp:revision>
  <dcterms:created xsi:type="dcterms:W3CDTF">2012-12-03T06:56:55Z</dcterms:created>
  <dcterms:modified xsi:type="dcterms:W3CDTF">2024-11-14T17:16:06Z</dcterms:modified>
  <cp:category/>
  <cp:contentStatus/>
  <cp:version/>
</cp:coreProperties>
</file>