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44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88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954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785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59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461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574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944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92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9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5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9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98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65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75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7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45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ED0AC5A-3BE2-4D36-8EBC-E0A6B0042F6F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2618DDE-8E52-448A-9BB7-58BB2A0354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57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ctrTitle"/>
          </p:nvPr>
        </p:nvSpPr>
        <p:spPr>
          <a:xfrm>
            <a:off x="760412" y="409576"/>
            <a:ext cx="8001000" cy="35052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ПОЛОЖЕНИЕ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о</a:t>
            </a:r>
            <a:r>
              <a:rPr lang="en-US" sz="3200" b="1" dirty="0">
                <a:solidFill>
                  <a:srgbClr val="002060"/>
                </a:solidFill>
              </a:rPr>
              <a:t> </a:t>
            </a:r>
            <a:r>
              <a:rPr lang="ru-RU" sz="3200" b="1" dirty="0">
                <a:solidFill>
                  <a:srgbClr val="002060"/>
                </a:solidFill>
              </a:rPr>
              <a:t>формах, периодичности, порядке текущего контроля успеваемости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и</a:t>
            </a:r>
            <a:r>
              <a:rPr lang="en-US" sz="3200" b="1" dirty="0">
                <a:solidFill>
                  <a:srgbClr val="002060"/>
                </a:solidFill>
              </a:rPr>
              <a:t> </a:t>
            </a:r>
            <a:r>
              <a:rPr lang="ru-RU" sz="3200" b="1" dirty="0">
                <a:solidFill>
                  <a:srgbClr val="002060"/>
                </a:solidFill>
              </a:rPr>
              <a:t>промежуточной аттестации обучающихся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3451" y="3524251"/>
            <a:ext cx="11077574" cy="2628900"/>
          </a:xfrm>
        </p:spPr>
        <p:txBody>
          <a:bodyPr/>
          <a:lstStyle/>
          <a:p>
            <a:r>
              <a:rPr lang="ru-RU" i="1" dirty="0" smtClean="0"/>
              <a:t>Заседание ШМО учителей социально-</a:t>
            </a:r>
            <a:r>
              <a:rPr lang="ru-RU" i="1" dirty="0" err="1" smtClean="0"/>
              <a:t>гумнаитарного</a:t>
            </a:r>
            <a:r>
              <a:rPr lang="ru-RU" i="1" dirty="0" smtClean="0"/>
              <a:t> цикла МАОУ «Аромашевская СОШ им.В.Д.Кармацкого», 01.11.2024г.</a:t>
            </a:r>
          </a:p>
          <a:p>
            <a:pPr algn="r"/>
            <a:endParaRPr lang="ru-RU" i="1" dirty="0" smtClean="0"/>
          </a:p>
          <a:p>
            <a:pPr algn="r"/>
            <a:endParaRPr lang="ru-RU" b="1" i="1" dirty="0" smtClean="0">
              <a:solidFill>
                <a:srgbClr val="002060"/>
              </a:solidFill>
            </a:endParaRPr>
          </a:p>
          <a:p>
            <a:pPr algn="r"/>
            <a:r>
              <a:rPr lang="ru-RU" b="1" i="1" dirty="0" smtClean="0">
                <a:solidFill>
                  <a:srgbClr val="002060"/>
                </a:solidFill>
              </a:rPr>
              <a:t>Савидова В.В., 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учитель русского языка и литературы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5876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3. ПРОМЕЖУТОЧНАЯ АТТЕСТАЦИЯ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0102"/>
            <a:ext cx="10636045" cy="627789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3.12</a:t>
            </a:r>
            <a:r>
              <a:rPr lang="ru-RU" dirty="0"/>
              <a:t>.</a:t>
            </a:r>
            <a:r>
              <a:rPr lang="en-US" dirty="0"/>
              <a:t> </a:t>
            </a:r>
            <a:r>
              <a:rPr lang="ru-RU" dirty="0"/>
              <a:t>Промежуточная аттестация по учебным предметам «Изобразительное искусство», «Музыка» и «Физическая культура» осуществляется в </a:t>
            </a:r>
            <a:r>
              <a:rPr lang="ru-RU" dirty="0" err="1"/>
              <a:t>безотметочной</a:t>
            </a:r>
            <a:r>
              <a:rPr lang="ru-RU" dirty="0"/>
              <a:t> форме (зачетная система):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с 2-го класса по 7-й класс по предмету «Изобразительное искусство»;</a:t>
            </a:r>
            <a:endParaRPr lang="ru-RU" dirty="0" smtClean="0">
              <a:solidFill>
                <a:srgbClr val="C00000"/>
              </a:solidFill>
              <a:effectLst/>
            </a:endParaRPr>
          </a:p>
          <a:p>
            <a:pPr lvl="0"/>
            <a:r>
              <a:rPr lang="ru-RU" dirty="0">
                <a:solidFill>
                  <a:srgbClr val="C00000"/>
                </a:solidFill>
              </a:rPr>
              <a:t>с 2-го класса по 8-й класс по предмету «Музыка»;</a:t>
            </a:r>
            <a:endParaRPr lang="ru-RU" dirty="0" smtClean="0">
              <a:solidFill>
                <a:srgbClr val="C00000"/>
              </a:solidFill>
              <a:effectLst/>
            </a:endParaRPr>
          </a:p>
          <a:p>
            <a:pPr lvl="0"/>
            <a:r>
              <a:rPr lang="ru-RU" dirty="0"/>
              <a:t>с 2-го класса по 11-й класс по предмету «Физическая культура» для обучающихся, относящихся к специальной медицинской группе для занятия физической культурой.</a:t>
            </a:r>
          </a:p>
          <a:p>
            <a:r>
              <a:rPr lang="ru-RU" dirty="0">
                <a:solidFill>
                  <a:srgbClr val="C00000"/>
                </a:solidFill>
              </a:rPr>
              <a:t>Годовая отметка по учебным предметам «Изобразительное искусство» и «Музыка» за последний год обучения определяется как «зачтено» или «не зачтено». Для обучающихся, относящихся к специальной медицинской группе для занятий по физической культуре, годовая отметка по учебному предмету «Физическая культура» определяется как «зачтено» или «не зачтено».</a:t>
            </a:r>
          </a:p>
          <a:p>
            <a:r>
              <a:rPr lang="ru-RU" dirty="0"/>
              <a:t>3.13. Годовая отметка по учебному предмету «Математика» за последний год освоения ООП ООО (за 9-й класс) определяется как среднее арифметическое годовых отметок за учебные курсы «Алгебра», «Геометрия», «Вероятность и статистика» и выставляется всем обучающимся в журнал успеваемости целыми числами в соответствии с правилами математического округления.</a:t>
            </a:r>
          </a:p>
          <a:p>
            <a:r>
              <a:rPr lang="ru-RU" dirty="0">
                <a:solidFill>
                  <a:srgbClr val="C00000"/>
                </a:solidFill>
              </a:rPr>
              <a:t>3.14. Годовая отметка по учебному предмету «История» за последний год освоения ООП ООО (за 9-й класс) определяется как среднее арифметическое годовых отметок за учебные курсы «История России» и «Всеобщая история» и выставляется всем обучающимся в журнал успеваемости целыми числами в соответствии с правилами математического округления.</a:t>
            </a:r>
          </a:p>
          <a:p>
            <a:r>
              <a:rPr lang="ru-RU" dirty="0">
                <a:solidFill>
                  <a:srgbClr val="002060"/>
                </a:solidFill>
              </a:rPr>
              <a:t>3.15. Промежуточная аттестация обучающихся осуществляется по</a:t>
            </a:r>
            <a:r>
              <a:rPr lang="en-US" dirty="0">
                <a:solidFill>
                  <a:srgbClr val="002060"/>
                </a:solidFill>
              </a:rPr>
              <a:t> </a:t>
            </a:r>
            <a:r>
              <a:rPr lang="ru-RU" dirty="0">
                <a:solidFill>
                  <a:srgbClr val="002060"/>
                </a:solidFill>
              </a:rPr>
              <a:t>пятибалльной системе оценивания. </a:t>
            </a:r>
          </a:p>
        </p:txBody>
      </p:sp>
    </p:spTree>
    <p:extLst>
      <p:ext uri="{BB962C8B-B14F-4D97-AF65-F5344CB8AC3E}">
        <p14:creationId xmlns:p14="http://schemas.microsoft.com/office/powerpoint/2010/main" val="196566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61926"/>
            <a:ext cx="11031538" cy="904874"/>
          </a:xfrm>
        </p:spPr>
        <p:txBody>
          <a:bodyPr>
            <a:normAutofit/>
          </a:bodyPr>
          <a:lstStyle/>
          <a:p>
            <a:r>
              <a:rPr lang="ru-RU" sz="2700" b="1" dirty="0">
                <a:solidFill>
                  <a:srgbClr val="002060"/>
                </a:solidFill>
              </a:rPr>
              <a:t>5. РЕЗУЛЬТАТЫ ПРОМЕЖУТОЧНОЙ АТТЕСТАЦИИ ОБУЧАЮЩИХСЯ</a:t>
            </a:r>
            <a:r>
              <a:rPr lang="ru-RU" dirty="0"/>
              <a:t/>
            </a:r>
            <a:br>
              <a:rPr lang="ru-RU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684212" y="799106"/>
            <a:ext cx="8535990" cy="860400"/>
          </a:xfrm>
        </p:spPr>
        <p:txBody>
          <a:bodyPr>
            <a:noAutofit/>
          </a:bodyPr>
          <a:lstStyle/>
          <a:p>
            <a:r>
              <a:rPr lang="ru-RU" sz="1600" dirty="0"/>
              <a:t>5.1. Результаты промежуточной аттестации оформляются протоколом промежуточной аттестации.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5.2. Сведения о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результатах промежуточной аттестации доводятся до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обучающихся и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их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родителей (законных представителей) в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течение двух дней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с момента проведения промежуточной аттестации посредством электронного журнала и</a:t>
            </a:r>
            <a:r>
              <a:rPr lang="en-US" sz="1600" dirty="0">
                <a:solidFill>
                  <a:srgbClr val="002060"/>
                </a:solidFill>
              </a:rPr>
              <a:t> </a:t>
            </a:r>
            <a:r>
              <a:rPr lang="ru-RU" sz="1600" dirty="0">
                <a:solidFill>
                  <a:srgbClr val="002060"/>
                </a:solidFill>
              </a:rPr>
              <a:t>электронного дневника обучающегося.</a:t>
            </a:r>
          </a:p>
          <a:p>
            <a:r>
              <a:rPr lang="ru-RU" sz="1600" dirty="0"/>
              <a:t>5.3. Родители получают доступ к информации о ходе образовательного процесса, результатах промежуточной и итоговой аттестации обучающихся через электронный дневник, связанный с электронным журналом, или посредством индивидуального обращения к педагогу, проводящему соответствующие занятия, классному руководителю, уполномоченному представителю администрации. Доступ родителей к журналу учета успеваемости в бумажном виде возможен только в присутствии лиц, уполномоченных вести журнал или контролировать его ведение.</a:t>
            </a:r>
          </a:p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5.4. Выписка из журнала учета успеваемости с текущими отметками и результатами промежуточной аттестации предоставляется по заявлению совершеннолетних учеников и родителей (законных представителей) несовершеннолетних учеников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1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598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002060"/>
                </a:solidFill>
              </a:rPr>
              <a:t>5. РЕЗУЛЬТАТЫ ПРОМЕЖУТОЧНОЙ АТТЕСТАЦИИ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6077"/>
            <a:ext cx="10515600" cy="5360886"/>
          </a:xfrm>
        </p:spPr>
        <p:txBody>
          <a:bodyPr>
            <a:normAutofit/>
          </a:bodyPr>
          <a:lstStyle/>
          <a:p>
            <a:r>
              <a:rPr lang="ru-RU" dirty="0"/>
              <a:t>5.5. На</a:t>
            </a:r>
            <a:r>
              <a:rPr lang="en-US" dirty="0"/>
              <a:t> </a:t>
            </a:r>
            <a:r>
              <a:rPr lang="ru-RU" dirty="0"/>
              <a:t>основании положительных результатов промежуточной аттестации обучающиеся переводятся в</a:t>
            </a:r>
            <a:r>
              <a:rPr lang="en-US" dirty="0"/>
              <a:t> </a:t>
            </a:r>
            <a:r>
              <a:rPr lang="ru-RU" dirty="0"/>
              <a:t>следующий класс.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5.6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Неудовлетворительные результаты промежуточной аттестации по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одному или нескольким учебным предметам, курсам, дисциплинам (модулям) и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иным видам учебной деятельности, предусмотренным учебным планом, или 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непрохождение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промежуточной аттестации при отсутствии уважительных причин признаются академической задолженностью (ч. 2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ст. 58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Федерального закона от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29.12.2012 №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273-ФЗ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«Об образовании в Российской Федерации»).</a:t>
            </a:r>
          </a:p>
          <a:p>
            <a:r>
              <a:rPr lang="ru-RU" dirty="0"/>
              <a:t>5.7. Условный перевод в</a:t>
            </a:r>
            <a:r>
              <a:rPr lang="en-US" dirty="0"/>
              <a:t> </a:t>
            </a:r>
            <a:r>
              <a:rPr lang="ru-RU" dirty="0"/>
              <a:t>следующий класс</a:t>
            </a:r>
            <a:r>
              <a:rPr lang="en-US" dirty="0"/>
              <a:t> </a:t>
            </a:r>
            <a:r>
              <a:rPr lang="ru-RU" dirty="0"/>
              <a:t>– это перевод обучающихся, не</a:t>
            </a:r>
            <a:r>
              <a:rPr lang="en-US" dirty="0"/>
              <a:t> </a:t>
            </a:r>
            <a:r>
              <a:rPr lang="ru-RU" dirty="0"/>
              <a:t>прошедших промежуточную аттестацию по</a:t>
            </a:r>
            <a:r>
              <a:rPr lang="en-US" dirty="0"/>
              <a:t> </a:t>
            </a:r>
            <a:r>
              <a:rPr lang="ru-RU" dirty="0"/>
              <a:t>уважительным причинам или имеющих академическую задолженность, с</a:t>
            </a:r>
            <a:r>
              <a:rPr lang="en-US" dirty="0"/>
              <a:t> </a:t>
            </a:r>
            <a:r>
              <a:rPr lang="ru-RU" dirty="0"/>
              <a:t>обязательной ликвидацией академической задолженности в</a:t>
            </a:r>
            <a:r>
              <a:rPr lang="en-US" dirty="0"/>
              <a:t> </a:t>
            </a:r>
            <a:r>
              <a:rPr lang="ru-RU" dirty="0"/>
              <a:t>установленные сроки.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203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9151"/>
            <a:ext cx="10515600" cy="72625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6. ЛИКВИДАЦИЯ АКАДЕМИЧЕСКОЙ ЗАДОЛЖЕННОСТИ ОБУЧАЮЩИМИСЯ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9265"/>
            <a:ext cx="10515600" cy="59780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6.1</a:t>
            </a:r>
            <a:r>
              <a:rPr lang="ru-RU" dirty="0"/>
              <a:t>. </a:t>
            </a:r>
            <a:r>
              <a:rPr lang="ru-RU" u="sng" dirty="0"/>
              <a:t>Обучающиеся имеют право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пройти промежуточную аттестацию по</a:t>
            </a:r>
            <a:r>
              <a:rPr lang="en-US" dirty="0"/>
              <a:t> </a:t>
            </a:r>
            <a:r>
              <a:rPr lang="ru-RU" dirty="0"/>
              <a:t>соответствующим учебным предметам, курсам, дисциплинам (модулям) </a:t>
            </a:r>
            <a:r>
              <a:rPr lang="ru-RU" u="sng" dirty="0">
                <a:solidFill>
                  <a:srgbClr val="FF0000"/>
                </a:solidFill>
              </a:rPr>
              <a:t>не</a:t>
            </a:r>
            <a:r>
              <a:rPr lang="en-US" u="sng" dirty="0">
                <a:solidFill>
                  <a:srgbClr val="FF0000"/>
                </a:solidFill>
              </a:rPr>
              <a:t> </a:t>
            </a:r>
            <a:r>
              <a:rPr lang="ru-RU" u="sng" dirty="0">
                <a:solidFill>
                  <a:srgbClr val="FF0000"/>
                </a:solidFill>
              </a:rPr>
              <a:t>более двух раз в</a:t>
            </a:r>
            <a:r>
              <a:rPr lang="en-US" u="sng" dirty="0">
                <a:solidFill>
                  <a:srgbClr val="FF0000"/>
                </a:solidFill>
              </a:rPr>
              <a:t> </a:t>
            </a:r>
            <a:r>
              <a:rPr lang="ru-RU" u="sng" dirty="0">
                <a:solidFill>
                  <a:srgbClr val="FF0000"/>
                </a:solidFill>
              </a:rPr>
              <a:t>пределах одного года </a:t>
            </a:r>
            <a:r>
              <a:rPr lang="ru-RU" dirty="0"/>
              <a:t>с</a:t>
            </a:r>
            <a:r>
              <a:rPr lang="en-US" dirty="0"/>
              <a:t> </a:t>
            </a:r>
            <a:r>
              <a:rPr lang="ru-RU" dirty="0"/>
              <a:t>момента образования академической задолженности, не</a:t>
            </a:r>
            <a:r>
              <a:rPr lang="en-US" dirty="0"/>
              <a:t> </a:t>
            </a:r>
            <a:r>
              <a:rPr lang="ru-RU" dirty="0"/>
              <a:t>включая время болезни обучающегося (ч. 5</a:t>
            </a:r>
            <a:r>
              <a:rPr lang="en-US" dirty="0"/>
              <a:t> </a:t>
            </a:r>
            <a:r>
              <a:rPr lang="ru-RU" dirty="0"/>
              <a:t>ст. 58</a:t>
            </a:r>
            <a:r>
              <a:rPr lang="en-US" dirty="0"/>
              <a:t> </a:t>
            </a:r>
            <a:r>
              <a:rPr lang="ru-RU" dirty="0"/>
              <a:t>Федерального закона от</a:t>
            </a:r>
            <a:r>
              <a:rPr lang="en-US" dirty="0"/>
              <a:t> </a:t>
            </a:r>
            <a:r>
              <a:rPr lang="ru-RU" dirty="0"/>
              <a:t>29.12.2012 №</a:t>
            </a:r>
            <a:r>
              <a:rPr lang="en-US" dirty="0"/>
              <a:t> </a:t>
            </a:r>
            <a:r>
              <a:rPr lang="ru-RU" dirty="0"/>
              <a:t>273-ФЗ</a:t>
            </a:r>
            <a:r>
              <a:rPr lang="en-US" dirty="0"/>
              <a:t> </a:t>
            </a:r>
            <a:r>
              <a:rPr lang="ru-RU" dirty="0"/>
              <a:t>«Об образовании в Российской Федерации»);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получать консультации по</a:t>
            </a:r>
            <a:r>
              <a:rPr lang="en-US" dirty="0"/>
              <a:t> </a:t>
            </a:r>
            <a:r>
              <a:rPr lang="ru-RU" dirty="0"/>
              <a:t>учебным предметам, курсам, дисциплинам (модулям);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получать информацию о работе</a:t>
            </a:r>
            <a:r>
              <a:rPr lang="en-US" dirty="0"/>
              <a:t> </a:t>
            </a:r>
            <a:r>
              <a:rPr lang="ru-RU" dirty="0"/>
              <a:t>комиссий по</a:t>
            </a:r>
            <a:r>
              <a:rPr lang="en-US" dirty="0"/>
              <a:t> </a:t>
            </a:r>
            <a:r>
              <a:rPr lang="ru-RU" dirty="0"/>
              <a:t>сдаче академических задолженностей;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получать помощь педагога-психолога и</a:t>
            </a:r>
            <a:r>
              <a:rPr lang="en-US" dirty="0"/>
              <a:t> </a:t>
            </a:r>
            <a:r>
              <a:rPr lang="ru-RU" dirty="0"/>
              <a:t>других специалистов школы.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6.2. Обучающиеся </a:t>
            </a:r>
            <a:r>
              <a:rPr lang="ru-RU" dirty="0">
                <a:solidFill>
                  <a:srgbClr val="FF0000"/>
                </a:solidFill>
              </a:rPr>
              <a:t>обязаны ликвидировать академическую задолженность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 учебным предметам, курсам, дисциплинам (модулям) предыдущего учебного периода в сроки, установленные приказом руководителя школы.</a:t>
            </a:r>
          </a:p>
          <a:p>
            <a:r>
              <a:rPr lang="ru-RU" dirty="0"/>
              <a:t>6.3. </a:t>
            </a:r>
            <a:r>
              <a:rPr lang="ru-RU" u="sng" dirty="0"/>
              <a:t>Школа</a:t>
            </a:r>
            <a:r>
              <a:rPr lang="en-US" u="sng" dirty="0"/>
              <a:t> </a:t>
            </a:r>
            <a:r>
              <a:rPr lang="ru-RU" u="sng" dirty="0"/>
              <a:t>при организации ликвидации академической задолженности обучающимися обязана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создать условия обучающимся для ликвидации академических задолженностей;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обеспечить контроль за</a:t>
            </a:r>
            <a:r>
              <a:rPr lang="en-US" dirty="0"/>
              <a:t> </a:t>
            </a:r>
            <a:r>
              <a:rPr lang="ru-RU" dirty="0"/>
              <a:t>своевременностью ликвидации академических задолженностей;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создать комиссию для проведения сдачи академических задолженностей (промежуточной аттестации обучающихся во</a:t>
            </a:r>
            <a:r>
              <a:rPr lang="en-US" dirty="0"/>
              <a:t> </a:t>
            </a:r>
            <a:r>
              <a:rPr lang="ru-RU" dirty="0"/>
              <a:t>второй раз).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02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877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6. ЛИКВИДАЦИЯ АКАДЕМИЧЕСКОЙ ЗАДОЛЖЕННОСТИ ОБУЧАЮЩИМИСЯ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3898"/>
            <a:ext cx="10515600" cy="559455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6.4. </a:t>
            </a:r>
            <a:r>
              <a:rPr lang="ru-RU" u="sng" dirty="0" smtClean="0"/>
              <a:t>Родители (законные представители) обучающихся обязаны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создать условия обучающемуся для ликвидации академической задолженности;</a:t>
            </a:r>
            <a:endParaRPr lang="ru-RU" dirty="0" smtClean="0">
              <a:effectLst/>
            </a:endParaRPr>
          </a:p>
          <a:p>
            <a:pPr lvl="0"/>
            <a:r>
              <a:rPr lang="ru-RU" dirty="0" smtClean="0"/>
              <a:t>обеспечить контроль за</a:t>
            </a:r>
            <a:r>
              <a:rPr lang="en-US" dirty="0" smtClean="0"/>
              <a:t> </a:t>
            </a:r>
            <a:r>
              <a:rPr lang="ru-RU" dirty="0" smtClean="0"/>
              <a:t>своевременностью ликвидации обучающимся академической задолженности;</a:t>
            </a:r>
            <a:endParaRPr lang="ru-RU" dirty="0" smtClean="0">
              <a:effectLst/>
            </a:endParaRPr>
          </a:p>
          <a:p>
            <a:pPr lvl="0"/>
            <a:r>
              <a:rPr lang="ru-RU" dirty="0" smtClean="0"/>
              <a:t>нести ответственность за</a:t>
            </a:r>
            <a:r>
              <a:rPr lang="en-US" dirty="0" smtClean="0"/>
              <a:t> </a:t>
            </a:r>
            <a:r>
              <a:rPr lang="ru-RU" dirty="0" smtClean="0"/>
              <a:t>ликвидацию обучающимся академической задолженности в</a:t>
            </a:r>
            <a:r>
              <a:rPr lang="en-US" dirty="0" smtClean="0"/>
              <a:t> </a:t>
            </a:r>
            <a:r>
              <a:rPr lang="ru-RU" dirty="0" smtClean="0"/>
              <a:t>сроки, установленные для пересдачи.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6.5. Для проведения промежуточной аттестации во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второй раз в школе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создается соответствующая комиссия.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Комиссия формируется 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предметному принципу. Количественный и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персональный состав предметной комиссии определяется приказом руководителя школы. В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комиссию входит не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менее трех человек.</a:t>
            </a:r>
          </a:p>
          <a:p>
            <a:r>
              <a:rPr lang="ru-RU" dirty="0" smtClean="0"/>
              <a:t>6.6. Решение комиссии оформляется протоколом промежуточной аттестации обучающихся по</a:t>
            </a:r>
            <a:r>
              <a:rPr lang="en-US" dirty="0" smtClean="0"/>
              <a:t> </a:t>
            </a:r>
            <a:r>
              <a:rPr lang="ru-RU" dirty="0" smtClean="0"/>
              <a:t>учебному предмету, курсу, дисциплине (модулю).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6.7. Обучающиеся, не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ликвидировавшие академическую задолженность 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образовательным программам соответствующего уровня общего образования 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в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течение года с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момента ее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появления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, 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усмотрению их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родителей (законных представителей) и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на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основании их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заявления могут быть:</a:t>
            </a:r>
          </a:p>
          <a:p>
            <a:pPr lvl="0"/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оставлены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на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повторное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обучение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;</a:t>
            </a:r>
            <a:endParaRPr lang="ru-RU" dirty="0" smtClean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lvl="0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переведены на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обучение 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АООП в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соответствии с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рекомендациями психолого-медико-педагогической комиссии (ПМПК);</a:t>
            </a:r>
            <a:endParaRPr lang="ru-RU" dirty="0" smtClean="0"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lvl="0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переведены на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обучение по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индивидуальному учебному плану (в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пределах осваиваемой образовательной программы) в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порядке, установленном положением об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индивидуальном учебном плане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750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087" y="0"/>
            <a:ext cx="11412538" cy="127635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7. ТЕКУЩИЙ КОНТРОЛЬ УСПЕВАЕМОСТИ И ПРОМЕЖУТОЧНАЯ АТТЕСТАЦИЯ ОБУЧАЮЩИХСЯ, ОСТАВЛЕННЫХ НА ПОВТОРНОЕ ОБУЧЕНИЕ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684211" y="1409700"/>
            <a:ext cx="10869614" cy="4583681"/>
          </a:xfrm>
        </p:spPr>
        <p:txBody>
          <a:bodyPr>
            <a:normAutofit/>
          </a:bodyPr>
          <a:lstStyle/>
          <a:p>
            <a:r>
              <a:rPr lang="ru-RU" dirty="0" smtClean="0"/>
              <a:t>7.1</a:t>
            </a:r>
            <a:r>
              <a:rPr lang="ru-RU" dirty="0"/>
              <a:t>. Контроль успеваемости обучающихся, оставленных на повторное обучение, проводится педагогическим работником в общем порядке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  <a:p>
            <a:r>
              <a:rPr lang="ru-RU" dirty="0"/>
              <a:t>7.2. Промежуточная аттестация обучающихся, оставленных на повторное обучение, проводится педагогическим работником по тем учебным предметам, по которым обучающийся имел академическую задолженность в предыдущем году обучения. По остальным учебным предметам </a:t>
            </a:r>
            <a:r>
              <a:rPr lang="ru-RU" dirty="0" smtClean="0"/>
              <a:t>засчитываются результаты промежуточной аттестации обучающегося, полученные в предыдущем году обучения, если иное не предусмотрено индивидуальным учебным планом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440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219076"/>
            <a:ext cx="10058400" cy="16764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10. ОСОБЕННОСТИ</a:t>
            </a:r>
            <a:r>
              <a:rPr lang="en-US" sz="2400" b="1" dirty="0" smtClean="0">
                <a:solidFill>
                  <a:srgbClr val="002060"/>
                </a:solidFill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</a:rPr>
              <a:t>ТЕКУЩЕГО КОНТРОЛЯ</a:t>
            </a:r>
            <a:r>
              <a:rPr lang="en-US" sz="2400" b="1" dirty="0" smtClean="0">
                <a:solidFill>
                  <a:srgbClr val="002060"/>
                </a:solidFill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</a:rPr>
              <a:t>И ПРОМЕЖУТОЧНОЙ АТТЕСТАЦИИ</a:t>
            </a:r>
            <a:r>
              <a:rPr lang="en-US" sz="2400" b="1" dirty="0" smtClean="0">
                <a:solidFill>
                  <a:srgbClr val="002060"/>
                </a:solidFill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</a:rPr>
              <a:t>ПРИ</a:t>
            </a:r>
            <a:r>
              <a:rPr lang="en-US" sz="2400" b="1" dirty="0" smtClean="0">
                <a:solidFill>
                  <a:srgbClr val="002060"/>
                </a:solidFill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</a:rPr>
              <a:t>ОРГАНИЗАЦИИ ОБРАЗОВАТЕЛЬНОГО ПРОЦЕССА С ИСПОЛЬЗОВАНИЕМ ЭЛЕКТРОННОГО ОБУЧЕНИЯ И ДИСТАНЦИОННЫХ ОБРАЗОВАТЕЛЬНЫХ ТЕХНОЛОГИЙ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684212" y="1771650"/>
            <a:ext cx="10993438" cy="42227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10.1</a:t>
            </a:r>
            <a:r>
              <a:rPr lang="ru-RU" dirty="0"/>
              <a:t>. При организации образовательного процесса с использованием электронного обучения и дистанционных образовательных технологий взаимодействие между педагогом и обучающимся может происходить в </a:t>
            </a:r>
            <a:r>
              <a:rPr lang="en-US" dirty="0"/>
              <a:t>o</a:t>
            </a:r>
            <a:r>
              <a:rPr lang="ru-RU" dirty="0" err="1"/>
              <a:t>нлайн</a:t>
            </a:r>
            <a:r>
              <a:rPr lang="ru-RU" dirty="0"/>
              <a:t>- и (или) офлайн-режиме.</a:t>
            </a:r>
          </a:p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10.2. 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В рамках текущего контроля педагогические работники должны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использовать электронные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(цифровые) образовательные</a:t>
            </a:r>
            <a:r>
              <a:rPr lang="en-US" u="sng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ресурсы,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являющиеся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учебно-методическими материалами (мультимедийные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ресурсов), используемыми для обучения и воспитания различных групп пользователей, представленными в электронном (цифровом) виде и реализующими дидактические возможности ИКТ, 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содержание которых соответствует законодательству об образовании.</a:t>
            </a:r>
          </a:p>
          <a:p>
            <a:r>
              <a:rPr lang="ru-RU" dirty="0"/>
              <a:t>10.3. При реализации текущего контроля и промежуточной аттестации с применением электронного обучения и дистанционных образовательных технологий используются ресурсы</a:t>
            </a:r>
            <a:r>
              <a:rPr lang="en-US" dirty="0"/>
              <a:t> 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ИКОП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Сферум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»/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VK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Мессенджер </a:t>
            </a:r>
            <a:r>
              <a:rPr lang="ru-RU" dirty="0"/>
              <a:t>для обеспечения коммуникации (информационного взаимодействия) педагогов</a:t>
            </a:r>
            <a:r>
              <a:rPr lang="en-US" dirty="0"/>
              <a:t> </a:t>
            </a:r>
            <a:r>
              <a:rPr lang="ru-RU" dirty="0"/>
              <a:t>и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996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332" y="150920"/>
            <a:ext cx="8336131" cy="6551721"/>
          </a:xfrm>
        </p:spPr>
      </p:pic>
    </p:spTree>
    <p:extLst>
      <p:ext uri="{BB962C8B-B14F-4D97-AF65-F5344CB8AC3E}">
        <p14:creationId xmlns:p14="http://schemas.microsoft.com/office/powerpoint/2010/main" val="370749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7987"/>
            <a:ext cx="10515600" cy="71775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Структура Положения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934065"/>
            <a:ext cx="11068665" cy="56732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1. ОБЩИЕ ПОЛОЖЕНИЯ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2. ТЕКУЩИЙ КОНТРОЛЬ УСПЕВАЕМОСТИ ОБУЧАЮЩИХСЯ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3. ПРОМЕЖУТОЧНАЯ АТТЕСТАЦИЯ ОБУЧАЮЩИХСЯ</a:t>
            </a:r>
          </a:p>
          <a:p>
            <a:pPr marL="0" indent="0">
              <a:buNone/>
            </a:pPr>
            <a:r>
              <a:rPr lang="ru-RU" dirty="0"/>
              <a:t>4. СПЕЦИАЛЬНЫЕ УСЛОВИЯ ПРОВЕДЕНИЯ ТЕКУЩЕГО КОНТРОЛЯ УСПЕВАЕМОСТИ И ПРОМЕЖУТОЧНОЙ АТТЕСТАЦИИ УЧЕНИКОВ С ОВЗ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5. РЕЗУЛЬТАТЫ ПРОМЕЖУТОЧНОЙ АТТЕСТАЦИИ ОБУЧАЮЩИХСЯ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6. ЛИКВИДАЦИЯ АКАДЕМИЧЕСКОЙ ЗАДОЛЖЕННОСТИ ОБУЧАЮЩИМИСЯ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7. ТЕКУЩИЙ КОНТРОЛЬ УСПЕВАЕМОСТИ И ПРОМЕЖУТОЧНАЯ АТТЕСТАЦИЯ ОБУЧАЮЩИХСЯ, ОСТАВЛЕННЫХ НА ПОВТОРНОЕ ОБУЧЕНИЕ</a:t>
            </a:r>
          </a:p>
          <a:p>
            <a:pPr marL="0" indent="0">
              <a:buNone/>
            </a:pPr>
            <a:r>
              <a:rPr lang="ru-RU" dirty="0"/>
              <a:t>8. ПРОМЕЖУТОЧНАЯ И ГОСУДАРСТВЕННАЯ ИТОГОВАЯ АТТЕСТАЦИЯ ОБУЧАЮЩИХСЯ, НАХОДЯЩИХСЯ НА ДЛИТЕЛЬНОМ ЛЕЧЕНИИ</a:t>
            </a:r>
          </a:p>
          <a:p>
            <a:pPr marL="0" indent="0">
              <a:buNone/>
            </a:pPr>
            <a:r>
              <a:rPr lang="ru-RU" dirty="0"/>
              <a:t>9. ПРОМЕЖУТОЧНАЯ И ГОСУДАРСТВЕННАЯ ИТОГОВАЯ</a:t>
            </a:r>
            <a:r>
              <a:rPr lang="en-US" dirty="0"/>
              <a:t> </a:t>
            </a:r>
            <a:r>
              <a:rPr lang="ru-RU" dirty="0"/>
              <a:t>АТТЕСТАЦИЯ ЭКСТЕРНОВ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10. ОСОБЕННОСТИ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ТЕКУЩЕГО КОНТРОЛЯ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И ПРОМЕЖУТОЧНОЙ АТТЕСТАЦИИ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ПРИ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r>
              <a:rPr lang="ru-RU" b="1" dirty="0">
                <a:solidFill>
                  <a:srgbClr val="C00000"/>
                </a:solidFill>
              </a:rPr>
              <a:t>ОРГАНИЗАЦИИ ОБРАЗОВАТЕЛЬНОГО ПРОЦЕССА С ИСПОЛЬЗОВАНИЕМ ЭЛЕКТРОННОГО ОБУЧЕНИЯ И ДИСТАНЦИОННЫХ ОБРАЗОВАТЕЛЬНЫХ ТЕХНОЛОГИЙ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88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7650"/>
            <a:ext cx="10515600" cy="103239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2. ТЕКУЩИЙ КОНТРОЛЬ УСПЕВАЕМОСТИ 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6413"/>
            <a:ext cx="10515600" cy="580103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2.3. Результаты текущего контроля фиксируются в виде</a:t>
            </a:r>
            <a:r>
              <a:rPr lang="en-US" dirty="0"/>
              <a:t> </a:t>
            </a:r>
            <a:r>
              <a:rPr lang="ru-RU" dirty="0"/>
              <a:t>текущей оценки.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2.4. Объектом текущей оценки являются планируемые результаты, этапы освоения которых зафиксированы в тематическом планировании по учебному предмету.</a:t>
            </a:r>
          </a:p>
          <a:p>
            <a:r>
              <a:rPr lang="ru-RU" dirty="0"/>
              <a:t>2.7. В текущей оценке используются различные формы и методы проверки</a:t>
            </a:r>
            <a:r>
              <a:rPr lang="en-US" dirty="0"/>
              <a:t> </a:t>
            </a:r>
            <a:r>
              <a:rPr lang="ru-RU" dirty="0"/>
              <a:t>с учетом особенностей учебного предмета</a:t>
            </a:r>
            <a:r>
              <a:rPr lang="en-US" dirty="0"/>
              <a:t> 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(приложение 1).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2.14. Текущий контроль успеваемости во втором и последующих классах осуществляется по пятибалльной системе.</a:t>
            </a:r>
          </a:p>
          <a:p>
            <a:r>
              <a:rPr lang="ru-RU" dirty="0"/>
              <a:t>2.15. Успеваемость обучающихся, занимающихся по индивидуальному учебному плану, подлежит текущему контролю с учетом особенностей освоения образовательной программы, предусмотренной индивидуальным учебным планом.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2.16. Текущий контроль успеваемости по учебным предметам «Изобразительное искусство», «Музыка» и «Физическая культура» осуществляется в 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безотметочной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форме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(зачетная система):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/>
            <a:r>
              <a:rPr lang="ru-RU" u="sng" dirty="0"/>
              <a:t>с 2-го класса по 7-й класс по предмету «Изобразительное искусство»;</a:t>
            </a:r>
            <a:endParaRPr lang="ru-RU" u="sng" dirty="0" smtClean="0">
              <a:effectLst/>
            </a:endParaRPr>
          </a:p>
          <a:p>
            <a:pPr lvl="0"/>
            <a:r>
              <a:rPr lang="ru-RU" u="sng" dirty="0"/>
              <a:t>с 2-го класса по 8-й класс по предмету «Музыка»;</a:t>
            </a:r>
            <a:endParaRPr lang="ru-RU" u="sng" dirty="0" smtClean="0">
              <a:effectLst/>
            </a:endParaRPr>
          </a:p>
          <a:p>
            <a:pPr lvl="0"/>
            <a:r>
              <a:rPr lang="ru-RU" dirty="0"/>
              <a:t>с 2-го класса по 11-й класс по предмету «Физическая культура» для обучающихся, относящихся к специальной медицинской группе для занятия физической культурой.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30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858" y="129152"/>
            <a:ext cx="10515600" cy="5787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2. ТЕКУЩИЙ КОНТРОЛЬ УСПЕВАЕМОСТИ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7924"/>
            <a:ext cx="10515600" cy="5469039"/>
          </a:xfrm>
        </p:spPr>
        <p:txBody>
          <a:bodyPr>
            <a:normAutofit/>
          </a:bodyPr>
          <a:lstStyle/>
          <a:p>
            <a:r>
              <a:rPr lang="ru-RU" dirty="0"/>
              <a:t>2.17. Частью текущего контроля является тематическое оценивание.</a:t>
            </a:r>
          </a:p>
          <a:p>
            <a:r>
              <a:rPr lang="ru-RU" dirty="0">
                <a:solidFill>
                  <a:srgbClr val="002060"/>
                </a:solidFill>
              </a:rPr>
              <a:t>2.24. Отметки по установленным формам текущего контроля успеваемости обучающихся фиксируются педагогическим работником в журнале учета успеваемости и дневнике обучающегося в сроки и порядке, предусмотренные локальным нормативным актом школы. </a:t>
            </a:r>
            <a:r>
              <a:rPr lang="ru-RU" i="1" dirty="0">
                <a:solidFill>
                  <a:schemeClr val="accent5">
                    <a:lumMod val="75000"/>
                  </a:schemeClr>
                </a:solidFill>
              </a:rPr>
              <a:t>За сочинение, изложение и диктант с грамматическим заданием в журнал успеваемости может выставляться две отметки: одна по учебному предмету «Русский язык» или «Родной язык», а вторая по учебному предмету «Литературное чтение» («Литература») или «Литературное чтение на родном языке» («Родная литература»).</a:t>
            </a:r>
          </a:p>
          <a:p>
            <a:r>
              <a:rPr lang="en-US" dirty="0"/>
              <a:t>2.2</a:t>
            </a:r>
            <a:r>
              <a:rPr lang="ru-RU" dirty="0"/>
              <a:t>5</a:t>
            </a:r>
            <a:r>
              <a:rPr lang="en-US" dirty="0"/>
              <a:t>. </a:t>
            </a:r>
            <a:r>
              <a:rPr lang="en-US" dirty="0" err="1">
                <a:solidFill>
                  <a:srgbClr val="FF0000"/>
                </a:solidFill>
              </a:rPr>
              <a:t>Не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допускается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проведение</a:t>
            </a:r>
            <a:r>
              <a:rPr lang="en-US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контрольных работ чаще одного раза в две с половиной недели по каждому учебному предмету в одной параллели;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более одной контрольной работы в день для одного класса.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1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9991"/>
            <a:ext cx="10515600" cy="67709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2. ТЕКУЩИЙ КОНТРОЛЬ УСПЕВАЕМОСТИ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7085"/>
            <a:ext cx="10515600" cy="5419878"/>
          </a:xfrm>
        </p:spPr>
        <p:txBody>
          <a:bodyPr>
            <a:normAutofit fontScale="92500"/>
          </a:bodyPr>
          <a:lstStyle/>
          <a:p>
            <a:r>
              <a:rPr lang="ru-RU" dirty="0"/>
              <a:t>2.26. На основании текущего оценивания формируется отметка за учебный период. </a:t>
            </a:r>
            <a:r>
              <a:rPr lang="ru-RU" i="1" dirty="0">
                <a:solidFill>
                  <a:srgbClr val="0070C0"/>
                </a:solidFill>
              </a:rPr>
              <a:t>На уровне НОО и ООО оценивание происходит по четвертям, на уровне СОО –</a:t>
            </a:r>
            <a:r>
              <a:rPr lang="en-US" i="1" dirty="0">
                <a:solidFill>
                  <a:srgbClr val="0070C0"/>
                </a:solidFill>
              </a:rPr>
              <a:t> </a:t>
            </a:r>
            <a:r>
              <a:rPr lang="ru-RU" i="1" dirty="0">
                <a:solidFill>
                  <a:srgbClr val="0070C0"/>
                </a:solidFill>
              </a:rPr>
              <a:t>по полугодиям.</a:t>
            </a:r>
          </a:p>
          <a:p>
            <a:r>
              <a:rPr lang="ru-RU" dirty="0"/>
              <a:t>2.27. Отметки за учебный период по каждому учебному предмету, предусмотренному учебным планом, определяются как </a:t>
            </a:r>
            <a:r>
              <a:rPr lang="ru-RU" i="1" dirty="0">
                <a:solidFill>
                  <a:srgbClr val="0070C0"/>
                </a:solidFill>
              </a:rPr>
              <a:t>среднее арифметическое текущего контроля успеваемости, включая тематическую оценку, и выставляются всем обучающимся школы в журнал учета успеваемости целыми числами в соответствии с правилами математического округления.</a:t>
            </a:r>
          </a:p>
          <a:p>
            <a:r>
              <a:rPr lang="ru-RU" dirty="0"/>
              <a:t>2.28. </a:t>
            </a:r>
            <a:r>
              <a:rPr lang="ru-RU" dirty="0">
                <a:solidFill>
                  <a:srgbClr val="FF0000"/>
                </a:solidFill>
              </a:rPr>
              <a:t>Учебные курсы, модули, входящие в учебном плане в часть, формируемую участниками образовательных отношений, являются </a:t>
            </a:r>
            <a:r>
              <a:rPr lang="ru-RU" u="sng" dirty="0" err="1">
                <a:solidFill>
                  <a:srgbClr val="FF0000"/>
                </a:solidFill>
              </a:rPr>
              <a:t>безотметочными</a:t>
            </a:r>
            <a:r>
              <a:rPr lang="ru-RU" u="sng" dirty="0">
                <a:solidFill>
                  <a:srgbClr val="FF0000"/>
                </a:solidFill>
              </a:rPr>
              <a:t>. </a:t>
            </a:r>
          </a:p>
          <a:p>
            <a:r>
              <a:rPr lang="ru-RU" dirty="0"/>
              <a:t>2.29. Обучающимся, пропустившим по уважительной причине, подтвержденной соответствующими документами, более 50 процентов учебного времени, отметка за четверть не выставляется или выставляется на основе результатов письменной работы или устного ответа педагогическому работнику в формах, предусмотренных для текущего контроля успеваемости, по пропущенному материалу, а также результатов</a:t>
            </a:r>
            <a:r>
              <a:rPr lang="en-US" dirty="0"/>
              <a:t> </a:t>
            </a:r>
            <a:r>
              <a:rPr lang="ru-RU" dirty="0"/>
              <a:t>тематической письменной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5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9320"/>
            <a:ext cx="10515600" cy="105072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002060"/>
                </a:solidFill>
              </a:rPr>
              <a:t>3. ПРОМЕЖУТОЧНАЯ АТТЕСТАЦИЯ ОБУЧАЮЩИХСЯ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8928"/>
            <a:ext cx="10515600" cy="59681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3.2. Промежуточную аттестацию в</a:t>
            </a:r>
            <a:r>
              <a:rPr lang="en-US" dirty="0"/>
              <a:t> </a:t>
            </a:r>
            <a:r>
              <a:rPr lang="ru-RU" dirty="0"/>
              <a:t>школе в</a:t>
            </a:r>
            <a:r>
              <a:rPr lang="en-US" dirty="0"/>
              <a:t> </a:t>
            </a:r>
            <a:r>
              <a:rPr lang="ru-RU" dirty="0"/>
              <a:t>обязательном порядке проходят обучающиеся, начиная </a:t>
            </a:r>
            <a:r>
              <a:rPr lang="ru-RU" dirty="0" smtClean="0"/>
              <a:t>со </a:t>
            </a:r>
            <a:r>
              <a:rPr lang="ru-RU" dirty="0"/>
              <a:t>2-го класса</a:t>
            </a:r>
            <a:r>
              <a:rPr lang="en-US" dirty="0"/>
              <a:t> </a:t>
            </a:r>
            <a:r>
              <a:rPr lang="ru-RU" dirty="0"/>
              <a:t>во</a:t>
            </a:r>
            <a:r>
              <a:rPr lang="en-US" dirty="0"/>
              <a:t> </a:t>
            </a:r>
            <a:r>
              <a:rPr lang="ru-RU" dirty="0"/>
              <a:t>всех формах обучения, включая обучающихся, осваивающих </a:t>
            </a:r>
            <a:r>
              <a:rPr lang="ru-RU" dirty="0" smtClean="0"/>
              <a:t>образовательные программы</a:t>
            </a:r>
            <a:r>
              <a:rPr lang="en-US" dirty="0"/>
              <a:t> </a:t>
            </a:r>
            <a:r>
              <a:rPr lang="ru-RU" dirty="0"/>
              <a:t>по</a:t>
            </a:r>
            <a:r>
              <a:rPr lang="en-US" dirty="0"/>
              <a:t> </a:t>
            </a:r>
            <a:r>
              <a:rPr lang="ru-RU" dirty="0"/>
              <a:t>индивидуальным учебным планам, обучающиеся, осваивающие программу в</a:t>
            </a:r>
            <a:r>
              <a:rPr lang="en-US" dirty="0"/>
              <a:t> </a:t>
            </a:r>
            <a:r>
              <a:rPr lang="ru-RU" dirty="0"/>
              <a:t>форме семейного образования (экстерны) и</a:t>
            </a:r>
            <a:r>
              <a:rPr lang="en-US" dirty="0"/>
              <a:t> </a:t>
            </a:r>
            <a:r>
              <a:rPr lang="ru-RU" dirty="0"/>
              <a:t>в</a:t>
            </a:r>
            <a:r>
              <a:rPr lang="en-US" dirty="0"/>
              <a:t> </a:t>
            </a:r>
            <a:r>
              <a:rPr lang="ru-RU" dirty="0"/>
              <a:t>форме самообразования (экстерны).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3.3. Промежуточная аттестация обучающихся проводится в формах, определенных учебным планом, в сроки, утвержденные календарным учебным графиком/единым графиком оценочных процедур, и в порядке, установленном пунктом 3.6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настоящего Положения.</a:t>
            </a:r>
          </a:p>
          <a:p>
            <a:r>
              <a:rPr lang="ru-RU" dirty="0"/>
              <a:t>3.5.1.</a:t>
            </a:r>
            <a:r>
              <a:rPr lang="en-US" dirty="0"/>
              <a:t> </a:t>
            </a:r>
            <a:r>
              <a:rPr lang="ru-RU" dirty="0"/>
              <a:t>Промежуточная аттестация на уровне НОО, ООО, СОО подразделяется на:</a:t>
            </a:r>
          </a:p>
          <a:p>
            <a:pPr lvl="0"/>
            <a:r>
              <a:rPr lang="ru-RU" u="sng" dirty="0"/>
              <a:t>четвертную и полугодовую аттестацию </a:t>
            </a:r>
            <a:r>
              <a:rPr lang="ru-RU" dirty="0"/>
              <a:t>— оценка качества усвоения учащимися содержания какой-либо части (частей) темы (тем) конкретного учебного предмета по итогам учебного периода (четверти, полугодия) на основании текущей аттестации;</a:t>
            </a:r>
            <a:endParaRPr lang="ru-RU" dirty="0" smtClean="0">
              <a:effectLst/>
            </a:endParaRPr>
          </a:p>
          <a:p>
            <a:pPr lvl="0"/>
            <a:r>
              <a:rPr lang="ru-RU" u="sng" dirty="0"/>
              <a:t>годовую аттестацию </a:t>
            </a:r>
            <a:r>
              <a:rPr lang="ru-RU" dirty="0"/>
              <a:t>— оценка качества усвоения учащихся всего объёма содержания учебного предмета за учебный год.</a:t>
            </a:r>
          </a:p>
          <a:p>
            <a:r>
              <a:rPr lang="ru-RU" dirty="0">
                <a:solidFill>
                  <a:srgbClr val="002060"/>
                </a:solidFill>
              </a:rPr>
              <a:t>3.5.2.</a:t>
            </a:r>
            <a:r>
              <a:rPr lang="en-US" dirty="0">
                <a:solidFill>
                  <a:srgbClr val="002060"/>
                </a:solidFill>
              </a:rPr>
              <a:t> </a:t>
            </a:r>
            <a:r>
              <a:rPr lang="ru-RU" dirty="0">
                <a:solidFill>
                  <a:srgbClr val="002060"/>
                </a:solidFill>
              </a:rPr>
              <a:t>Промежуточная аттестация осуществляется по четвертям для учащихся 2-9 классов Школы и по полугодиям для учащихся 10-11 классов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5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0157"/>
            <a:ext cx="10515600" cy="70659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3. ПРОМЕЖУТОЧНАЯ АТТЕСТАЦИЯ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9432"/>
            <a:ext cx="10515600" cy="5557531"/>
          </a:xfrm>
        </p:spPr>
        <p:txBody>
          <a:bodyPr>
            <a:normAutofit/>
          </a:bodyPr>
          <a:lstStyle/>
          <a:p>
            <a:r>
              <a:rPr lang="ru-RU" dirty="0"/>
              <a:t>3.5.3. Для объективной аттестации учащихся Школы </a:t>
            </a:r>
            <a:r>
              <a:rPr lang="ru-RU" u="sng" dirty="0"/>
              <a:t>за четверть </a:t>
            </a:r>
            <a:r>
              <a:rPr lang="ru-RU" dirty="0"/>
              <a:t>необходимо </a:t>
            </a:r>
            <a:r>
              <a:rPr lang="ru-RU" i="1" dirty="0">
                <a:solidFill>
                  <a:srgbClr val="FF0000"/>
                </a:solidFill>
              </a:rPr>
              <a:t>не менее трех отметок при одночасовой учебной нагрузке по предмету и не менее пяти при учебной нагрузке более двух часов в неделю.</a:t>
            </a:r>
          </a:p>
          <a:p>
            <a:r>
              <a:rPr lang="ru-RU" dirty="0"/>
              <a:t>Для объективной аттестации учащихся Школы </a:t>
            </a:r>
            <a:r>
              <a:rPr lang="ru-RU" u="sng" dirty="0"/>
              <a:t>за полугодие </a:t>
            </a:r>
            <a:r>
              <a:rPr lang="ru-RU" dirty="0"/>
              <a:t>необходимо </a:t>
            </a:r>
            <a:r>
              <a:rPr lang="ru-RU" i="1" dirty="0">
                <a:solidFill>
                  <a:srgbClr val="FF0000"/>
                </a:solidFill>
              </a:rPr>
              <a:t>не менее пяти отметок при одночасовой учебной нагрузке по предмету и не менее семи при учебной нагрузке более двух часов в неделю.</a:t>
            </a:r>
          </a:p>
          <a:p>
            <a:r>
              <a:rPr lang="ru-RU" dirty="0"/>
              <a:t>При отсутствии необходимого количества отметок при выведении четвертных (полугодовых) отметок, при пропуске учащимися Школы без уважительных причин 30% учебного времени, а также при пропуске учащимся по уважительной причине более половины учебного времени, отводимого на изучение учебного предмета, курса, дисциплины (модуля</a:t>
            </a:r>
            <a:r>
              <a:rPr lang="ru-RU" dirty="0" smtClean="0"/>
              <a:t>), </a:t>
            </a:r>
            <a:r>
              <a:rPr lang="ru-RU" dirty="0"/>
              <a:t>учащийся имеет право на перенос срока проведения промежуточной аттестации. </a:t>
            </a:r>
            <a:r>
              <a:rPr lang="ru-RU" u="sng" dirty="0"/>
              <a:t>В журнале выставляется «н/а» — не аттестован. </a:t>
            </a:r>
            <a:r>
              <a:rPr lang="ru-RU" dirty="0"/>
              <a:t>Новый срок проведения промежуточной аттестации определяется администрацией Школы с учетом учебного плана, индивидуального учебного плана на основании заявления учащегося или его родителей (законных представителей).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7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9151"/>
            <a:ext cx="10515600" cy="5492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3. ПРОМЕЖУТОЧНАЯ АТТЕСТАЦИЯ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426"/>
            <a:ext cx="10515600" cy="5498537"/>
          </a:xfrm>
        </p:spPr>
        <p:txBody>
          <a:bodyPr>
            <a:normAutofit/>
          </a:bodyPr>
          <a:lstStyle/>
          <a:p>
            <a:r>
              <a:rPr lang="ru-RU" dirty="0"/>
              <a:t>3.5.5. Обучающиеся, не</a:t>
            </a:r>
            <a:r>
              <a:rPr lang="en-US" dirty="0"/>
              <a:t> </a:t>
            </a:r>
            <a:r>
              <a:rPr lang="ru-RU" dirty="0"/>
              <a:t>прошедшие промежуточную аттестацию </a:t>
            </a:r>
            <a:r>
              <a:rPr lang="ru-RU" u="sng" dirty="0"/>
              <a:t>по</a:t>
            </a:r>
            <a:r>
              <a:rPr lang="en-US" u="sng" dirty="0"/>
              <a:t> </a:t>
            </a:r>
            <a:r>
              <a:rPr lang="ru-RU" u="sng" dirty="0"/>
              <a:t>уважительной причине, подтвержденной документально, </a:t>
            </a:r>
            <a:r>
              <a:rPr lang="ru-RU" dirty="0"/>
              <a:t>проходят промежуточную аттестацию в</a:t>
            </a:r>
            <a:r>
              <a:rPr lang="en-US" dirty="0"/>
              <a:t> </a:t>
            </a:r>
            <a:r>
              <a:rPr lang="ru-RU" dirty="0"/>
              <a:t>дополнительные (резервные) сроки, определяемые приказом руководителя</a:t>
            </a:r>
            <a:r>
              <a:rPr lang="en-US" dirty="0"/>
              <a:t> </a:t>
            </a:r>
            <a:r>
              <a:rPr lang="ru-RU" dirty="0"/>
              <a:t>школы</a:t>
            </a:r>
            <a:r>
              <a:rPr lang="en-US" dirty="0"/>
              <a:t> </a:t>
            </a:r>
            <a:r>
              <a:rPr lang="ru-RU" dirty="0"/>
              <a:t>в</a:t>
            </a:r>
            <a:r>
              <a:rPr lang="en-US" dirty="0"/>
              <a:t> </a:t>
            </a:r>
            <a:r>
              <a:rPr lang="ru-RU" dirty="0"/>
              <a:t>течение одной недели</a:t>
            </a:r>
            <a:r>
              <a:rPr lang="en-US" dirty="0"/>
              <a:t> </a:t>
            </a:r>
            <a:r>
              <a:rPr lang="ru-RU" dirty="0"/>
              <a:t>с момента </a:t>
            </a:r>
            <a:r>
              <a:rPr lang="ru-RU" dirty="0" err="1"/>
              <a:t>непрохождения</a:t>
            </a:r>
            <a:r>
              <a:rPr lang="ru-RU" dirty="0"/>
              <a:t> обучающимся промежуточной аттестации.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3.6. Во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исполнение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пункта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3.5.5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настоящего Положения уважительными причинами признаются:</a:t>
            </a:r>
          </a:p>
          <a:p>
            <a:pPr lvl="0"/>
            <a:r>
              <a:rPr lang="ru-RU" dirty="0"/>
              <a:t>болезнь обучающегося, подтвержденная соответствующей справкой медицинской организации;</a:t>
            </a:r>
            <a:endParaRPr lang="ru-RU" dirty="0" smtClean="0">
              <a:effectLst/>
            </a:endParaRPr>
          </a:p>
          <a:p>
            <a:pPr lvl="0"/>
            <a:r>
              <a:rPr lang="en-US" dirty="0" err="1"/>
              <a:t>трагические</a:t>
            </a:r>
            <a:r>
              <a:rPr lang="en-US" dirty="0"/>
              <a:t> </a:t>
            </a:r>
            <a:r>
              <a:rPr lang="en-US" dirty="0" err="1"/>
              <a:t>обстоятельства</a:t>
            </a:r>
            <a:r>
              <a:rPr lang="en-US" dirty="0"/>
              <a:t> </a:t>
            </a:r>
            <a:r>
              <a:rPr lang="en-US" dirty="0" err="1"/>
              <a:t>семейного</a:t>
            </a:r>
            <a:r>
              <a:rPr lang="en-US" dirty="0"/>
              <a:t> </a:t>
            </a:r>
            <a:r>
              <a:rPr lang="en-US" dirty="0" err="1"/>
              <a:t>характера</a:t>
            </a:r>
            <a:r>
              <a:rPr lang="en-US" dirty="0"/>
              <a:t>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участие в</a:t>
            </a:r>
            <a:r>
              <a:rPr lang="en-US" dirty="0"/>
              <a:t> </a:t>
            </a:r>
            <a:r>
              <a:rPr lang="ru-RU" dirty="0"/>
              <a:t>спортивных, интеллектуальных соревнованиях, конкурсах, олимпиадах на</a:t>
            </a:r>
            <a:r>
              <a:rPr lang="en-US" dirty="0"/>
              <a:t> </a:t>
            </a:r>
            <a:r>
              <a:rPr lang="ru-RU" dirty="0"/>
              <a:t>всероссийском и</a:t>
            </a:r>
            <a:r>
              <a:rPr lang="en-US" dirty="0"/>
              <a:t> </a:t>
            </a:r>
            <a:r>
              <a:rPr lang="ru-RU" dirty="0"/>
              <a:t>международном уровне, региональных, федеральных мероприятиях, волонтерской деятельности;</a:t>
            </a:r>
            <a:endParaRPr lang="ru-RU" dirty="0" smtClean="0">
              <a:effectLst/>
            </a:endParaRPr>
          </a:p>
          <a:p>
            <a:pPr lvl="0"/>
            <a:r>
              <a:rPr lang="ru-RU" dirty="0"/>
              <a:t>обстоятельства непреодолимой силы, определяемые в</a:t>
            </a:r>
            <a:r>
              <a:rPr lang="en-US" dirty="0"/>
              <a:t> </a:t>
            </a:r>
            <a:r>
              <a:rPr lang="ru-RU" dirty="0"/>
              <a:t>соответствии с</a:t>
            </a:r>
            <a:r>
              <a:rPr lang="en-US" dirty="0"/>
              <a:t> </a:t>
            </a:r>
            <a:r>
              <a:rPr lang="ru-RU" dirty="0"/>
              <a:t>Гражданским кодексом.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86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9654"/>
            <a:ext cx="10515600" cy="480449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3. ПРОМЕЖУТОЧНАЯ АТТЕСТАЦИЯ ОБУЧАЮЩИХСЯ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0103"/>
            <a:ext cx="10515600" cy="6086168"/>
          </a:xfrm>
        </p:spPr>
        <p:txBody>
          <a:bodyPr>
            <a:normAutofit/>
          </a:bodyPr>
          <a:lstStyle/>
          <a:p>
            <a:r>
              <a:rPr lang="ru-RU" dirty="0"/>
              <a:t>3.7. Расписание промежуточной аттестации составляется заместителем директора по</a:t>
            </a:r>
            <a:r>
              <a:rPr lang="en-US" dirty="0"/>
              <a:t> </a:t>
            </a:r>
            <a:r>
              <a:rPr lang="ru-RU" dirty="0"/>
              <a:t>учебно-воспитательной работе</a:t>
            </a:r>
            <a:r>
              <a:rPr lang="en-US" dirty="0"/>
              <a:t> </a:t>
            </a:r>
            <a:r>
              <a:rPr lang="ru-RU" dirty="0">
                <a:solidFill>
                  <a:srgbClr val="FF0000"/>
                </a:solidFill>
              </a:rPr>
              <a:t>не позднее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чем за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две недели до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проведения промежуточной аттестации,</a:t>
            </a:r>
            <a:r>
              <a:rPr lang="en-US" dirty="0"/>
              <a:t> </a:t>
            </a:r>
            <a:r>
              <a:rPr lang="ru-RU" dirty="0"/>
              <a:t>в</a:t>
            </a:r>
            <a:r>
              <a:rPr lang="en-US" dirty="0"/>
              <a:t> </a:t>
            </a:r>
            <a:r>
              <a:rPr lang="ru-RU" dirty="0"/>
              <a:t>соответствии со</a:t>
            </a:r>
            <a:r>
              <a:rPr lang="en-US" dirty="0"/>
              <a:t> </a:t>
            </a:r>
            <a:r>
              <a:rPr lang="ru-RU" dirty="0"/>
              <a:t>сроками, утвержденными календарным учебным графиком, и включается в график оценочных процедур школы.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3.8. Расписание промежуточной аттестации (перечень учебных предметов, курсов, дисциплин (модулей), форма, сроки и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порядок проведения) </a:t>
            </a:r>
            <a:r>
              <a:rPr lang="ru-RU" dirty="0">
                <a:solidFill>
                  <a:srgbClr val="FF0000"/>
                </a:solidFill>
              </a:rPr>
              <a:t>доводится до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обучающихся и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их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родителей (законных представителей) посредством размещения на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информационном стенде в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вестибюле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школы, учебном кабинете, на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официальном сайте школы не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позднее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чем за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две недели до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проведения промежуточной аттестации.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3.11. Годовые отметки по каждому учебному предмету, курсу, дисциплине (модулю) и иным видам учебной деятельности, предусмотренным учебным планом, определяются как среднее арифметическое четвертных (полугодовых) отметок и отметки по результатам годовой письменной работы, выставляются всем обучающимся школы в журнал успеваемости целыми числами в соответствии с правилами математического округления.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127</TotalTime>
  <Words>627</Words>
  <Application>Microsoft Office PowerPoint</Application>
  <PresentationFormat>Широкоэкранный</PresentationFormat>
  <Paragraphs>106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Сектор</vt:lpstr>
      <vt:lpstr>ПОЛОЖЕНИЕ о формах, периодичности, порядке текущего контроля успеваемости и промежуточной аттестации обучающихся </vt:lpstr>
      <vt:lpstr>Структура Положения</vt:lpstr>
      <vt:lpstr>2. ТЕКУЩИЙ КОНТРОЛЬ УСПЕВАЕМОСТИ ОБУЧАЮЩИХСЯ </vt:lpstr>
      <vt:lpstr>2. ТЕКУЩИЙ КОНТРОЛЬ УСПЕВАЕМОСТИ ОБУЧАЮЩИХСЯ</vt:lpstr>
      <vt:lpstr>2. ТЕКУЩИЙ КОНТРОЛЬ УСПЕВАЕМОСТИ ОБУЧАЮЩИХСЯ</vt:lpstr>
      <vt:lpstr>3. ПРОМЕЖУТОЧНАЯ АТТЕСТАЦИЯ ОБУЧАЮЩИХСЯ </vt:lpstr>
      <vt:lpstr>3. ПРОМЕЖУТОЧНАЯ АТТЕСТАЦИЯ ОБУЧАЮЩИХСЯ</vt:lpstr>
      <vt:lpstr>3. ПРОМЕЖУТОЧНАЯ АТТЕСТАЦИЯ ОБУЧАЮЩИХСЯ</vt:lpstr>
      <vt:lpstr>3. ПРОМЕЖУТОЧНАЯ АТТЕСТАЦИЯ ОБУЧАЮЩИХСЯ</vt:lpstr>
      <vt:lpstr>3. ПРОМЕЖУТОЧНАЯ АТТЕСТАЦИЯ ОБУЧАЮЩИХСЯ</vt:lpstr>
      <vt:lpstr>5. РЕЗУЛЬТАТЫ ПРОМЕЖУТОЧНОЙ АТТЕСТАЦИИ ОБУЧАЮЩИХСЯ </vt:lpstr>
      <vt:lpstr>5. РЕЗУЛЬТАТЫ ПРОМЕЖУТОЧНОЙ АТТЕСТАЦИИ ОБУЧАЮЩИХСЯ </vt:lpstr>
      <vt:lpstr>6. ЛИКВИДАЦИЯ АКАДЕМИЧЕСКОЙ ЗАДОЛЖЕННОСТИ ОБУЧАЮЩИМИСЯ </vt:lpstr>
      <vt:lpstr>6. ЛИКВИДАЦИЯ АКАДЕМИЧЕСКОЙ ЗАДОЛЖЕННОСТИ ОБУЧАЮЩИМИСЯ</vt:lpstr>
      <vt:lpstr>7. ТЕКУЩИЙ КОНТРОЛЬ УСПЕВАЕМОСТИ И ПРОМЕЖУТОЧНАЯ АТТЕСТАЦИЯ ОБУЧАЮЩИХСЯ, ОСТАВЛЕННЫХ НА ПОВТОРНОЕ ОБУЧЕНИЕ </vt:lpstr>
      <vt:lpstr>10. ОСОБЕННОСТИ ТЕКУЩЕГО КОНТРОЛЯ И ПРОМЕЖУТОЧНОЙ АТТЕСТАЦИИ ПРИ ОРГАНИЗАЦИИ ОБРАЗОВАТЕЛЬНОГО ПРОЦЕССА С ИСПОЛЬЗОВАНИЕМ ЭЛЕКТРОННОГО ОБУЧЕНИЯ И ДИСТАНЦИОННЫХ ОБРАЗОВАТЕЛЬНЫХ ТЕХНОЛОГИЙ 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о формах, периодичности, порядке текущего контроля успеваемости и промежуточной аттестации обучающихся </dc:title>
  <dc:creator>история</dc:creator>
  <cp:lastModifiedBy>Shool</cp:lastModifiedBy>
  <cp:revision>30</cp:revision>
  <dcterms:created xsi:type="dcterms:W3CDTF">2024-10-29T14:36:51Z</dcterms:created>
  <dcterms:modified xsi:type="dcterms:W3CDTF">2024-11-03T17:44:59Z</dcterms:modified>
</cp:coreProperties>
</file>