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9" r:id="rId2"/>
    <p:sldId id="258" r:id="rId3"/>
    <p:sldId id="268" r:id="rId4"/>
    <p:sldId id="269" r:id="rId5"/>
    <p:sldId id="272" r:id="rId6"/>
    <p:sldId id="271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2774" autoAdjust="0"/>
  </p:normalViewPr>
  <p:slideViewPr>
    <p:cSldViewPr>
      <p:cViewPr varScale="1">
        <p:scale>
          <a:sx n="75" d="100"/>
          <a:sy n="75" d="100"/>
        </p:scale>
        <p:origin x="6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2BC37-C4D9-4B24-9EF3-50637EF2FD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4FA39F-2DD9-47A7-B310-E6B72A5E595B}">
      <dgm:prSet phldrT="[Текст]" custT="1"/>
      <dgm:spPr/>
      <dgm:t>
        <a:bodyPr/>
        <a:lstStyle/>
        <a:p>
          <a:r>
            <a:rPr lang="ru-RU" sz="2000" dirty="0">
              <a:solidFill>
                <a:srgbClr val="FF0000"/>
              </a:solidFill>
            </a:rPr>
            <a:t>Опыт 4 </a:t>
          </a:r>
          <a:r>
            <a:rPr lang="ru-RU" sz="2000" dirty="0"/>
            <a:t>Определение натуральности меда под </a:t>
          </a:r>
          <a:r>
            <a:rPr lang="ru-RU" sz="2400" dirty="0"/>
            <a:t>микроскопом</a:t>
          </a:r>
        </a:p>
      </dgm:t>
    </dgm:pt>
    <dgm:pt modelId="{2F16A64C-DF02-48D2-A989-DD600C9EA38F}" type="parTrans" cxnId="{E1D7510C-125C-4EB5-AACD-22BE9727C5FC}">
      <dgm:prSet/>
      <dgm:spPr/>
      <dgm:t>
        <a:bodyPr/>
        <a:lstStyle/>
        <a:p>
          <a:endParaRPr lang="ru-RU"/>
        </a:p>
      </dgm:t>
    </dgm:pt>
    <dgm:pt modelId="{EBA030CA-E225-4A12-84EE-757207485E34}" type="sibTrans" cxnId="{E1D7510C-125C-4EB5-AACD-22BE9727C5FC}">
      <dgm:prSet/>
      <dgm:spPr/>
      <dgm:t>
        <a:bodyPr/>
        <a:lstStyle/>
        <a:p>
          <a:endParaRPr lang="ru-RU"/>
        </a:p>
      </dgm:t>
    </dgm:pt>
    <dgm:pt modelId="{C8797812-6A58-4DC1-BFE6-D2ABC5F73273}">
      <dgm:prSet phldrT="[Текст]" custT="1"/>
      <dgm:spPr/>
      <dgm:t>
        <a:bodyPr/>
        <a:lstStyle/>
        <a:p>
          <a:r>
            <a:rPr lang="ru-RU" sz="2000" dirty="0">
              <a:solidFill>
                <a:srgbClr val="FF0000"/>
              </a:solidFill>
            </a:rPr>
            <a:t>Опыт 5</a:t>
          </a:r>
          <a:r>
            <a:rPr lang="ru-RU" sz="2400" dirty="0"/>
            <a:t> Определение кислотности меда</a:t>
          </a:r>
        </a:p>
      </dgm:t>
    </dgm:pt>
    <dgm:pt modelId="{AB3C66D8-9350-402B-B337-526C3E0DB67F}" type="parTrans" cxnId="{0DACDBFC-511C-49C0-8B63-D710851CCE77}">
      <dgm:prSet/>
      <dgm:spPr/>
      <dgm:t>
        <a:bodyPr/>
        <a:lstStyle/>
        <a:p>
          <a:endParaRPr lang="ru-RU"/>
        </a:p>
      </dgm:t>
    </dgm:pt>
    <dgm:pt modelId="{7E79D3EA-8009-4BC4-990B-101F53F79A8F}" type="sibTrans" cxnId="{0DACDBFC-511C-49C0-8B63-D710851CCE77}">
      <dgm:prSet/>
      <dgm:spPr/>
      <dgm:t>
        <a:bodyPr/>
        <a:lstStyle/>
        <a:p>
          <a:endParaRPr lang="ru-RU"/>
        </a:p>
      </dgm:t>
    </dgm:pt>
    <dgm:pt modelId="{94A6F445-42BE-4F6E-8B79-7703E2EC3682}">
      <dgm:prSet phldrT="[Текст]" custT="1"/>
      <dgm:spPr/>
      <dgm:t>
        <a:bodyPr/>
        <a:lstStyle/>
        <a:p>
          <a:r>
            <a:rPr lang="ru-RU" sz="2000" dirty="0">
              <a:solidFill>
                <a:srgbClr val="FF0000"/>
              </a:solidFill>
            </a:rPr>
            <a:t>Опыт 6</a:t>
          </a:r>
          <a:r>
            <a:rPr lang="ru-RU" sz="2400" dirty="0"/>
            <a:t> Определение чистоты меда</a:t>
          </a:r>
        </a:p>
      </dgm:t>
    </dgm:pt>
    <dgm:pt modelId="{39959AD2-FFAC-4067-9816-45740E83D415}" type="parTrans" cxnId="{CAB7CE68-E299-424B-9E2E-9AE94DAFA9A4}">
      <dgm:prSet/>
      <dgm:spPr/>
      <dgm:t>
        <a:bodyPr/>
        <a:lstStyle/>
        <a:p>
          <a:endParaRPr lang="ru-RU"/>
        </a:p>
      </dgm:t>
    </dgm:pt>
    <dgm:pt modelId="{48FD5579-5167-449C-A1B1-9A24CBF889D8}" type="sibTrans" cxnId="{CAB7CE68-E299-424B-9E2E-9AE94DAFA9A4}">
      <dgm:prSet/>
      <dgm:spPr/>
      <dgm:t>
        <a:bodyPr/>
        <a:lstStyle/>
        <a:p>
          <a:endParaRPr lang="ru-RU"/>
        </a:p>
      </dgm:t>
    </dgm:pt>
    <dgm:pt modelId="{3F1BD7E8-6FFC-4342-B85A-1F20E157343B}" type="pres">
      <dgm:prSet presAssocID="{3482BC37-C4D9-4B24-9EF3-50637EF2FD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86998-C9D5-4EBA-904E-FA77DC94EE00}" type="pres">
      <dgm:prSet presAssocID="{4E4FA39F-2DD9-47A7-B310-E6B72A5E595B}" presName="parentLin" presStyleCnt="0"/>
      <dgm:spPr/>
    </dgm:pt>
    <dgm:pt modelId="{5EEDEFD8-13F3-499D-98BB-2252E33F99CD}" type="pres">
      <dgm:prSet presAssocID="{4E4FA39F-2DD9-47A7-B310-E6B72A5E595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554DB01-B4EB-4412-AEF5-393554FE2231}" type="pres">
      <dgm:prSet presAssocID="{4E4FA39F-2DD9-47A7-B310-E6B72A5E595B}" presName="parentText" presStyleLbl="node1" presStyleIdx="0" presStyleCnt="3" custScaleX="144408" custScaleY="266675" custLinFactNeighborX="-68806" custLinFactNeighborY="54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25501-74BD-430B-895A-CB5415433FBB}" type="pres">
      <dgm:prSet presAssocID="{4E4FA39F-2DD9-47A7-B310-E6B72A5E595B}" presName="negativeSpace" presStyleCnt="0"/>
      <dgm:spPr/>
    </dgm:pt>
    <dgm:pt modelId="{94F34EAB-C2ED-46C2-A3EA-6BA1EF6CBEDF}" type="pres">
      <dgm:prSet presAssocID="{4E4FA39F-2DD9-47A7-B310-E6B72A5E595B}" presName="childText" presStyleLbl="conFgAcc1" presStyleIdx="0" presStyleCnt="3" custScaleY="184063">
        <dgm:presLayoutVars>
          <dgm:bulletEnabled val="1"/>
        </dgm:presLayoutVars>
      </dgm:prSet>
      <dgm:spPr/>
    </dgm:pt>
    <dgm:pt modelId="{19C9C9EA-BDC4-48B2-AA9A-6BFD3339808B}" type="pres">
      <dgm:prSet presAssocID="{EBA030CA-E225-4A12-84EE-757207485E34}" presName="spaceBetweenRectangles" presStyleCnt="0"/>
      <dgm:spPr/>
    </dgm:pt>
    <dgm:pt modelId="{82BD2075-61F1-4655-9637-854C6FA6E128}" type="pres">
      <dgm:prSet presAssocID="{C8797812-6A58-4DC1-BFE6-D2ABC5F73273}" presName="parentLin" presStyleCnt="0"/>
      <dgm:spPr/>
    </dgm:pt>
    <dgm:pt modelId="{7689C752-2498-4635-AA9E-678A6227B026}" type="pres">
      <dgm:prSet presAssocID="{C8797812-6A58-4DC1-BFE6-D2ABC5F7327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3CA97F9-EB70-4494-B217-00FF0F4E4789}" type="pres">
      <dgm:prSet presAssocID="{C8797812-6A58-4DC1-BFE6-D2ABC5F73273}" presName="parentText" presStyleLbl="node1" presStyleIdx="1" presStyleCnt="3" custScaleX="142997" custScaleY="217621" custLinFactY="11595" custLinFactNeighborX="-690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B646F-71E1-4109-99BF-7DECF947E937}" type="pres">
      <dgm:prSet presAssocID="{C8797812-6A58-4DC1-BFE6-D2ABC5F73273}" presName="negativeSpace" presStyleCnt="0"/>
      <dgm:spPr/>
    </dgm:pt>
    <dgm:pt modelId="{F1482BE9-B952-4AFC-8D36-1F4FDD11452D}" type="pres">
      <dgm:prSet presAssocID="{C8797812-6A58-4DC1-BFE6-D2ABC5F73273}" presName="childText" presStyleLbl="conFgAcc1" presStyleIdx="1" presStyleCnt="3" custScaleY="198092" custLinFactY="63204" custLinFactNeighborX="1470" custLinFactNeighborY="100000">
        <dgm:presLayoutVars>
          <dgm:bulletEnabled val="1"/>
        </dgm:presLayoutVars>
      </dgm:prSet>
      <dgm:spPr/>
    </dgm:pt>
    <dgm:pt modelId="{AC4B1369-D9A9-4FCA-B66C-591AFE40651C}" type="pres">
      <dgm:prSet presAssocID="{7E79D3EA-8009-4BC4-990B-101F53F79A8F}" presName="spaceBetweenRectangles" presStyleCnt="0"/>
      <dgm:spPr/>
    </dgm:pt>
    <dgm:pt modelId="{35D4E178-D0F2-4B18-853B-1DABE06508AD}" type="pres">
      <dgm:prSet presAssocID="{94A6F445-42BE-4F6E-8B79-7703E2EC3682}" presName="parentLin" presStyleCnt="0"/>
      <dgm:spPr/>
    </dgm:pt>
    <dgm:pt modelId="{B02A5D51-A3E8-49B1-872A-1C06DBD355D0}" type="pres">
      <dgm:prSet presAssocID="{94A6F445-42BE-4F6E-8B79-7703E2EC368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558016A-9746-450E-832A-C13EACD7EA5B}" type="pres">
      <dgm:prSet presAssocID="{94A6F445-42BE-4F6E-8B79-7703E2EC3682}" presName="parentText" presStyleLbl="node1" presStyleIdx="2" presStyleCnt="3" custScaleX="142997" custScaleY="248018" custLinFactNeighborX="-24056" custLinFactNeighborY="94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F5BC9-BE8F-46DF-AA0A-246AFE6C64BD}" type="pres">
      <dgm:prSet presAssocID="{94A6F445-42BE-4F6E-8B79-7703E2EC3682}" presName="negativeSpace" presStyleCnt="0"/>
      <dgm:spPr/>
    </dgm:pt>
    <dgm:pt modelId="{34CDBDB9-5F60-4E24-8857-1BAEE027751B}" type="pres">
      <dgm:prSet presAssocID="{94A6F445-42BE-4F6E-8B79-7703E2EC3682}" presName="childText" presStyleLbl="conFgAcc1" presStyleIdx="2" presStyleCnt="3" custScaleY="232532">
        <dgm:presLayoutVars>
          <dgm:bulletEnabled val="1"/>
        </dgm:presLayoutVars>
      </dgm:prSet>
      <dgm:spPr/>
    </dgm:pt>
  </dgm:ptLst>
  <dgm:cxnLst>
    <dgm:cxn modelId="{4FE1D24B-E376-4072-91CE-61063645E866}" type="presOf" srcId="{C8797812-6A58-4DC1-BFE6-D2ABC5F73273}" destId="{7689C752-2498-4635-AA9E-678A6227B026}" srcOrd="0" destOrd="0" presId="urn:microsoft.com/office/officeart/2005/8/layout/list1"/>
    <dgm:cxn modelId="{0DACDBFC-511C-49C0-8B63-D710851CCE77}" srcId="{3482BC37-C4D9-4B24-9EF3-50637EF2FDEE}" destId="{C8797812-6A58-4DC1-BFE6-D2ABC5F73273}" srcOrd="1" destOrd="0" parTransId="{AB3C66D8-9350-402B-B337-526C3E0DB67F}" sibTransId="{7E79D3EA-8009-4BC4-990B-101F53F79A8F}"/>
    <dgm:cxn modelId="{40A171C0-F994-4B44-AEE0-53455C2ED406}" type="presOf" srcId="{3482BC37-C4D9-4B24-9EF3-50637EF2FDEE}" destId="{3F1BD7E8-6FFC-4342-B85A-1F20E157343B}" srcOrd="0" destOrd="0" presId="urn:microsoft.com/office/officeart/2005/8/layout/list1"/>
    <dgm:cxn modelId="{CAB7CE68-E299-424B-9E2E-9AE94DAFA9A4}" srcId="{3482BC37-C4D9-4B24-9EF3-50637EF2FDEE}" destId="{94A6F445-42BE-4F6E-8B79-7703E2EC3682}" srcOrd="2" destOrd="0" parTransId="{39959AD2-FFAC-4067-9816-45740E83D415}" sibTransId="{48FD5579-5167-449C-A1B1-9A24CBF889D8}"/>
    <dgm:cxn modelId="{FC74AFC3-2211-4B1D-86D9-6E95C9DD7D19}" type="presOf" srcId="{94A6F445-42BE-4F6E-8B79-7703E2EC3682}" destId="{8558016A-9746-450E-832A-C13EACD7EA5B}" srcOrd="1" destOrd="0" presId="urn:microsoft.com/office/officeart/2005/8/layout/list1"/>
    <dgm:cxn modelId="{3F6BB872-AE80-45FC-B1E1-91776D7A93C5}" type="presOf" srcId="{C8797812-6A58-4DC1-BFE6-D2ABC5F73273}" destId="{A3CA97F9-EB70-4494-B217-00FF0F4E4789}" srcOrd="1" destOrd="0" presId="urn:microsoft.com/office/officeart/2005/8/layout/list1"/>
    <dgm:cxn modelId="{FFAC4179-7724-49B4-AC68-311648E2780F}" type="presOf" srcId="{4E4FA39F-2DD9-47A7-B310-E6B72A5E595B}" destId="{D554DB01-B4EB-4412-AEF5-393554FE2231}" srcOrd="1" destOrd="0" presId="urn:microsoft.com/office/officeart/2005/8/layout/list1"/>
    <dgm:cxn modelId="{E1D7510C-125C-4EB5-AACD-22BE9727C5FC}" srcId="{3482BC37-C4D9-4B24-9EF3-50637EF2FDEE}" destId="{4E4FA39F-2DD9-47A7-B310-E6B72A5E595B}" srcOrd="0" destOrd="0" parTransId="{2F16A64C-DF02-48D2-A989-DD600C9EA38F}" sibTransId="{EBA030CA-E225-4A12-84EE-757207485E34}"/>
    <dgm:cxn modelId="{47FBC679-EE09-4F0D-994A-5C3766B291E6}" type="presOf" srcId="{94A6F445-42BE-4F6E-8B79-7703E2EC3682}" destId="{B02A5D51-A3E8-49B1-872A-1C06DBD355D0}" srcOrd="0" destOrd="0" presId="urn:microsoft.com/office/officeart/2005/8/layout/list1"/>
    <dgm:cxn modelId="{950FDBE7-5D98-44F8-B3B3-BC92F249E944}" type="presOf" srcId="{4E4FA39F-2DD9-47A7-B310-E6B72A5E595B}" destId="{5EEDEFD8-13F3-499D-98BB-2252E33F99CD}" srcOrd="0" destOrd="0" presId="urn:microsoft.com/office/officeart/2005/8/layout/list1"/>
    <dgm:cxn modelId="{E81D2808-A98D-489B-8F69-9B57161FA4A6}" type="presParOf" srcId="{3F1BD7E8-6FFC-4342-B85A-1F20E157343B}" destId="{F1186998-C9D5-4EBA-904E-FA77DC94EE00}" srcOrd="0" destOrd="0" presId="urn:microsoft.com/office/officeart/2005/8/layout/list1"/>
    <dgm:cxn modelId="{EF2A1227-9879-47CE-9AA8-63DCB5317487}" type="presParOf" srcId="{F1186998-C9D5-4EBA-904E-FA77DC94EE00}" destId="{5EEDEFD8-13F3-499D-98BB-2252E33F99CD}" srcOrd="0" destOrd="0" presId="urn:microsoft.com/office/officeart/2005/8/layout/list1"/>
    <dgm:cxn modelId="{3538E6BC-52BB-408A-8617-6BF01D1ED6BB}" type="presParOf" srcId="{F1186998-C9D5-4EBA-904E-FA77DC94EE00}" destId="{D554DB01-B4EB-4412-AEF5-393554FE2231}" srcOrd="1" destOrd="0" presId="urn:microsoft.com/office/officeart/2005/8/layout/list1"/>
    <dgm:cxn modelId="{3A463EEF-5DEB-4F19-980D-138C72F245EE}" type="presParOf" srcId="{3F1BD7E8-6FFC-4342-B85A-1F20E157343B}" destId="{D2C25501-74BD-430B-895A-CB5415433FBB}" srcOrd="1" destOrd="0" presId="urn:microsoft.com/office/officeart/2005/8/layout/list1"/>
    <dgm:cxn modelId="{B85BC786-E01B-43F4-A87D-9C2AC597D87B}" type="presParOf" srcId="{3F1BD7E8-6FFC-4342-B85A-1F20E157343B}" destId="{94F34EAB-C2ED-46C2-A3EA-6BA1EF6CBEDF}" srcOrd="2" destOrd="0" presId="urn:microsoft.com/office/officeart/2005/8/layout/list1"/>
    <dgm:cxn modelId="{BB4DFD8A-EAA4-463F-952E-B4951B4281E3}" type="presParOf" srcId="{3F1BD7E8-6FFC-4342-B85A-1F20E157343B}" destId="{19C9C9EA-BDC4-48B2-AA9A-6BFD3339808B}" srcOrd="3" destOrd="0" presId="urn:microsoft.com/office/officeart/2005/8/layout/list1"/>
    <dgm:cxn modelId="{10235A41-3C44-4E46-A119-16C64E770E94}" type="presParOf" srcId="{3F1BD7E8-6FFC-4342-B85A-1F20E157343B}" destId="{82BD2075-61F1-4655-9637-854C6FA6E128}" srcOrd="4" destOrd="0" presId="urn:microsoft.com/office/officeart/2005/8/layout/list1"/>
    <dgm:cxn modelId="{0A1D816A-D121-45E2-BE5C-D32131E8FB1D}" type="presParOf" srcId="{82BD2075-61F1-4655-9637-854C6FA6E128}" destId="{7689C752-2498-4635-AA9E-678A6227B026}" srcOrd="0" destOrd="0" presId="urn:microsoft.com/office/officeart/2005/8/layout/list1"/>
    <dgm:cxn modelId="{ECA6FFF6-93F4-419F-AF10-208021F0771B}" type="presParOf" srcId="{82BD2075-61F1-4655-9637-854C6FA6E128}" destId="{A3CA97F9-EB70-4494-B217-00FF0F4E4789}" srcOrd="1" destOrd="0" presId="urn:microsoft.com/office/officeart/2005/8/layout/list1"/>
    <dgm:cxn modelId="{F108256C-8E9D-476B-A129-28E02CF977D0}" type="presParOf" srcId="{3F1BD7E8-6FFC-4342-B85A-1F20E157343B}" destId="{BAFB646F-71E1-4109-99BF-7DECF947E937}" srcOrd="5" destOrd="0" presId="urn:microsoft.com/office/officeart/2005/8/layout/list1"/>
    <dgm:cxn modelId="{05032907-8708-4EED-A324-523E0ACA9EEA}" type="presParOf" srcId="{3F1BD7E8-6FFC-4342-B85A-1F20E157343B}" destId="{F1482BE9-B952-4AFC-8D36-1F4FDD11452D}" srcOrd="6" destOrd="0" presId="urn:microsoft.com/office/officeart/2005/8/layout/list1"/>
    <dgm:cxn modelId="{F673C523-759B-4A53-B5C7-098C984E021A}" type="presParOf" srcId="{3F1BD7E8-6FFC-4342-B85A-1F20E157343B}" destId="{AC4B1369-D9A9-4FCA-B66C-591AFE40651C}" srcOrd="7" destOrd="0" presId="urn:microsoft.com/office/officeart/2005/8/layout/list1"/>
    <dgm:cxn modelId="{8AF244BD-4916-4CD1-9C9F-6B1623D69880}" type="presParOf" srcId="{3F1BD7E8-6FFC-4342-B85A-1F20E157343B}" destId="{35D4E178-D0F2-4B18-853B-1DABE06508AD}" srcOrd="8" destOrd="0" presId="urn:microsoft.com/office/officeart/2005/8/layout/list1"/>
    <dgm:cxn modelId="{B684AE23-4A90-417E-8AD6-0D05CF1D6F22}" type="presParOf" srcId="{35D4E178-D0F2-4B18-853B-1DABE06508AD}" destId="{B02A5D51-A3E8-49B1-872A-1C06DBD355D0}" srcOrd="0" destOrd="0" presId="urn:microsoft.com/office/officeart/2005/8/layout/list1"/>
    <dgm:cxn modelId="{699F2FA3-2758-4115-93C9-657138C1A65B}" type="presParOf" srcId="{35D4E178-D0F2-4B18-853B-1DABE06508AD}" destId="{8558016A-9746-450E-832A-C13EACD7EA5B}" srcOrd="1" destOrd="0" presId="urn:microsoft.com/office/officeart/2005/8/layout/list1"/>
    <dgm:cxn modelId="{7AB701A1-3D03-49D5-A9B1-BAD3448C1EAE}" type="presParOf" srcId="{3F1BD7E8-6FFC-4342-B85A-1F20E157343B}" destId="{4E8F5BC9-BE8F-46DF-AA0A-246AFE6C64BD}" srcOrd="9" destOrd="0" presId="urn:microsoft.com/office/officeart/2005/8/layout/list1"/>
    <dgm:cxn modelId="{A2D68B69-2CF7-4FB5-AE35-0820DDDF0887}" type="presParOf" srcId="{3F1BD7E8-6FFC-4342-B85A-1F20E157343B}" destId="{34CDBDB9-5F60-4E24-8857-1BAEE02775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34EAB-C2ED-46C2-A3EA-6BA1EF6CBEDF}">
      <dsp:nvSpPr>
        <dsp:cNvPr id="0" name=""/>
        <dsp:cNvSpPr/>
      </dsp:nvSpPr>
      <dsp:spPr>
        <a:xfrm>
          <a:off x="0" y="797760"/>
          <a:ext cx="3361780" cy="556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4DB01-B4EB-4412-AEF5-393554FE2231}">
      <dsp:nvSpPr>
        <dsp:cNvPr id="0" name=""/>
        <dsp:cNvSpPr/>
      </dsp:nvSpPr>
      <dsp:spPr>
        <a:xfrm>
          <a:off x="49412" y="221646"/>
          <a:ext cx="3202476" cy="944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47" tIns="0" rIns="889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FF0000"/>
              </a:solidFill>
            </a:rPr>
            <a:t>Опыт 4 </a:t>
          </a:r>
          <a:r>
            <a:rPr lang="ru-RU" sz="2000" kern="1200" dirty="0"/>
            <a:t>Определение натуральности меда под </a:t>
          </a:r>
          <a:r>
            <a:rPr lang="ru-RU" sz="2400" kern="1200" dirty="0"/>
            <a:t>микроскопом</a:t>
          </a:r>
        </a:p>
      </dsp:txBody>
      <dsp:txXfrm>
        <a:off x="95527" y="267761"/>
        <a:ext cx="3110246" cy="852439"/>
      </dsp:txXfrm>
    </dsp:sp>
    <dsp:sp modelId="{F1482BE9-B952-4AFC-8D36-1F4FDD11452D}">
      <dsp:nvSpPr>
        <dsp:cNvPr id="0" name=""/>
        <dsp:cNvSpPr/>
      </dsp:nvSpPr>
      <dsp:spPr>
        <a:xfrm>
          <a:off x="0" y="2268876"/>
          <a:ext cx="3361780" cy="5990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A97F9-EB70-4494-B217-00FF0F4E4789}">
      <dsp:nvSpPr>
        <dsp:cNvPr id="0" name=""/>
        <dsp:cNvSpPr/>
      </dsp:nvSpPr>
      <dsp:spPr>
        <a:xfrm>
          <a:off x="49411" y="1814481"/>
          <a:ext cx="3200761" cy="77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47" tIns="0" rIns="889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FF0000"/>
              </a:solidFill>
            </a:rPr>
            <a:t>Опыт 5</a:t>
          </a:r>
          <a:r>
            <a:rPr lang="ru-RU" sz="2400" kern="1200" dirty="0"/>
            <a:t> Определение кислотности меда</a:t>
          </a:r>
        </a:p>
      </dsp:txBody>
      <dsp:txXfrm>
        <a:off x="87043" y="1852113"/>
        <a:ext cx="3125497" cy="695636"/>
      </dsp:txXfrm>
    </dsp:sp>
    <dsp:sp modelId="{34CDBDB9-5F60-4E24-8857-1BAEE027751B}">
      <dsp:nvSpPr>
        <dsp:cNvPr id="0" name=""/>
        <dsp:cNvSpPr/>
      </dsp:nvSpPr>
      <dsp:spPr>
        <a:xfrm>
          <a:off x="0" y="3378237"/>
          <a:ext cx="3361780" cy="7031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8016A-9746-450E-832A-C13EACD7EA5B}">
      <dsp:nvSpPr>
        <dsp:cNvPr id="0" name=""/>
        <dsp:cNvSpPr/>
      </dsp:nvSpPr>
      <dsp:spPr>
        <a:xfrm>
          <a:off x="121420" y="3012654"/>
          <a:ext cx="3200761" cy="878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47" tIns="0" rIns="889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rgbClr val="FF0000"/>
              </a:solidFill>
            </a:rPr>
            <a:t>Опыт 6</a:t>
          </a:r>
          <a:r>
            <a:rPr lang="ru-RU" sz="2400" kern="1200" dirty="0"/>
            <a:t> Определение чистоты меда</a:t>
          </a:r>
        </a:p>
      </dsp:txBody>
      <dsp:txXfrm>
        <a:off x="164309" y="3055543"/>
        <a:ext cx="3114983" cy="79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874C0-5544-4DAC-B4C0-FA3F3EA503EB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1E816-B2C7-4981-A03D-6B62F546C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1E816-B2C7-4981-A03D-6B62F546CA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7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1E816-B2C7-4981-A03D-6B62F546CA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6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8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299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9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6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9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5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9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4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0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7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7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33FC0-5D35-4BEB-B7EA-11A6D1AC15D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4C205F-2EF3-4377-917E-C05DB0C9A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Исследовательская </a:t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работа на тему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«Исследование качества меда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449"/>
            <a:ext cx="1866198" cy="14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868" y="207214"/>
            <a:ext cx="237626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800543"/>
            <a:ext cx="5760640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"Аромашевская средняя общеобразовательная школа имени 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Героя Советского Союза В.Д. Кармацкого"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5166345"/>
            <a:ext cx="25202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Выполнили: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Брызгалова Е.А. 9а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Молчанова В.А.9б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45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57E9C-30AD-4087-8DB5-B6F5BB68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7596336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№4 Определение натуральности меда под микроскопом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AA52E56-B057-4626-B6DA-73DD916459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172613"/>
              </p:ext>
            </p:extLst>
          </p:nvPr>
        </p:nvGraphicFramePr>
        <p:xfrm>
          <a:off x="827584" y="4869160"/>
          <a:ext cx="6768752" cy="1809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58754978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3870638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360392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70405328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143089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59530888"/>
                    </a:ext>
                  </a:extLst>
                </a:gridCol>
              </a:tblGrid>
              <a:tr h="318594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Образцы меда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072817"/>
                  </a:ext>
                </a:extLst>
              </a:tr>
              <a:tr h="318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337057"/>
                  </a:ext>
                </a:extLst>
              </a:tr>
              <a:tr h="1032563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Форма кристаллов меда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56425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56C3F4-9999-4F25-8C26-40819A9AD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2" y="1910862"/>
            <a:ext cx="2292420" cy="2809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75A7C8-C252-4827-9CD2-564D287E3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8880"/>
            <a:ext cx="2160240" cy="2371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ACA7AF-6243-4F21-8A3B-53B16AF97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8" y="1930400"/>
            <a:ext cx="2420677" cy="2790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676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1FDC3-9095-4131-990B-9ED0A87B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54750"/>
            <a:ext cx="6347713" cy="1320800"/>
          </a:xfrm>
        </p:spPr>
        <p:txBody>
          <a:bodyPr/>
          <a:lstStyle/>
          <a:p>
            <a:r>
              <a:rPr lang="ru-RU" dirty="0"/>
              <a:t>Опыт №5 Определение чистоты меда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E172099-4D86-4FBE-8C78-20183E2DD8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798937"/>
              </p:ext>
            </p:extLst>
          </p:nvPr>
        </p:nvGraphicFramePr>
        <p:xfrm>
          <a:off x="395536" y="3945186"/>
          <a:ext cx="7416825" cy="3000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41161184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4059221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9544499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54701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6448677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3659877111"/>
                    </a:ext>
                  </a:extLst>
                </a:gridCol>
              </a:tblGrid>
              <a:tr h="336898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Образцы меда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941438"/>
                  </a:ext>
                </a:extLst>
              </a:tr>
              <a:tr h="208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142278"/>
                  </a:ext>
                </a:extLst>
              </a:tr>
              <a:tr h="714335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1.Наличие осадка при растворении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544118"/>
                  </a:ext>
                </a:extLst>
              </a:tr>
              <a:tr h="677319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2.Проба на нитрат серебра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802542"/>
                  </a:ext>
                </a:extLst>
              </a:tr>
              <a:tr h="677319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3.Проба на хлорид бария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851419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B2D36A-6580-4C61-A20F-F3FDA6C5D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33432"/>
            <a:ext cx="1944217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4AA7CC-7916-42F7-9251-F0F683E8E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88" y="1753124"/>
            <a:ext cx="1944217" cy="2088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86556A5-757D-4962-9141-D00D7492BA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" y="1753124"/>
            <a:ext cx="1944217" cy="2035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556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DE8B3-BA32-4F9F-BBF8-1E938B42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58054"/>
            <a:ext cx="6347713" cy="1091208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№6 Определение кислотности меда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BEF4C36-A704-4B13-9604-B311B7F43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580531"/>
              </p:ext>
            </p:extLst>
          </p:nvPr>
        </p:nvGraphicFramePr>
        <p:xfrm>
          <a:off x="280120" y="4077072"/>
          <a:ext cx="7893414" cy="2706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1171">
                  <a:extLst>
                    <a:ext uri="{9D8B030D-6E8A-4147-A177-3AD203B41FA5}">
                      <a16:colId xmlns:a16="http://schemas.microsoft.com/office/drawing/2014/main" val="1514409304"/>
                    </a:ext>
                  </a:extLst>
                </a:gridCol>
                <a:gridCol w="819128">
                  <a:extLst>
                    <a:ext uri="{9D8B030D-6E8A-4147-A177-3AD203B41FA5}">
                      <a16:colId xmlns:a16="http://schemas.microsoft.com/office/drawing/2014/main" val="1896087836"/>
                    </a:ext>
                  </a:extLst>
                </a:gridCol>
                <a:gridCol w="893594">
                  <a:extLst>
                    <a:ext uri="{9D8B030D-6E8A-4147-A177-3AD203B41FA5}">
                      <a16:colId xmlns:a16="http://schemas.microsoft.com/office/drawing/2014/main" val="3444465639"/>
                    </a:ext>
                  </a:extLst>
                </a:gridCol>
                <a:gridCol w="819128">
                  <a:extLst>
                    <a:ext uri="{9D8B030D-6E8A-4147-A177-3AD203B41FA5}">
                      <a16:colId xmlns:a16="http://schemas.microsoft.com/office/drawing/2014/main" val="1042447667"/>
                    </a:ext>
                  </a:extLst>
                </a:gridCol>
                <a:gridCol w="670196">
                  <a:extLst>
                    <a:ext uri="{9D8B030D-6E8A-4147-A177-3AD203B41FA5}">
                      <a16:colId xmlns:a16="http://schemas.microsoft.com/office/drawing/2014/main" val="3672579424"/>
                    </a:ext>
                  </a:extLst>
                </a:gridCol>
                <a:gridCol w="670197">
                  <a:extLst>
                    <a:ext uri="{9D8B030D-6E8A-4147-A177-3AD203B41FA5}">
                      <a16:colId xmlns:a16="http://schemas.microsoft.com/office/drawing/2014/main" val="1353126522"/>
                    </a:ext>
                  </a:extLst>
                </a:gridCol>
              </a:tblGrid>
              <a:tr h="420047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Образцы меда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711256"/>
                  </a:ext>
                </a:extLst>
              </a:tr>
              <a:tr h="420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7983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1.рН раствора меда по датчику электропроводности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432790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Цвет индикаторной бумажки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красноватая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красноватая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красноватая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краснова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краснова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349329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0FF07F-733A-4920-BD3C-78CEB609E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5" y="1667134"/>
            <a:ext cx="2072799" cy="2232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127C3C-4554-4FEF-ABED-54FBAE30E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2"/>
          <a:stretch/>
        </p:blipFill>
        <p:spPr>
          <a:xfrm>
            <a:off x="5337789" y="1667134"/>
            <a:ext cx="2042524" cy="2232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60E6D5-E569-4929-9D0B-50225380A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91" y="1647044"/>
            <a:ext cx="2572881" cy="2232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55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A3E78-D1E4-4BBE-B3E8-3F8A45B1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6347713" cy="1320800"/>
          </a:xfrm>
        </p:spPr>
        <p:txBody>
          <a:bodyPr/>
          <a:lstStyle/>
          <a:p>
            <a:r>
              <a:rPr lang="ru-RU" dirty="0"/>
              <a:t>Опыт №7 Обнаружение мела и крахмала в меде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3A1C52F-47FD-46E8-B267-3624E8FB8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748424"/>
              </p:ext>
            </p:extLst>
          </p:nvPr>
        </p:nvGraphicFramePr>
        <p:xfrm>
          <a:off x="666800" y="4327357"/>
          <a:ext cx="7344820" cy="2363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53033251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427324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5123545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1842295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44726966"/>
                    </a:ext>
                  </a:extLst>
                </a:gridCol>
                <a:gridCol w="648076">
                  <a:extLst>
                    <a:ext uri="{9D8B030D-6E8A-4147-A177-3AD203B41FA5}">
                      <a16:colId xmlns:a16="http://schemas.microsoft.com/office/drawing/2014/main" val="2365432565"/>
                    </a:ext>
                  </a:extLst>
                </a:gridCol>
              </a:tblGrid>
              <a:tr h="273888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Образцы меда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507332"/>
                  </a:ext>
                </a:extLst>
              </a:tr>
              <a:tr h="273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911822"/>
                  </a:ext>
                </a:extLst>
              </a:tr>
              <a:tr h="503948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1.Проба на уксусную кислоту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812553"/>
                  </a:ext>
                </a:extLst>
              </a:tr>
              <a:tr h="580779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Проба на йод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11254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DC5916-48E5-471C-A30E-6F1F6C03B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01" y="1491928"/>
            <a:ext cx="2520280" cy="2714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E4181B-9884-4FCB-81C9-B0E7B157D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8" y="1491928"/>
            <a:ext cx="2664296" cy="2714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148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EAF9D-1CE0-4B79-848F-0DED7790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2" y="548680"/>
            <a:ext cx="7704856" cy="1669752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Заключение</a:t>
            </a:r>
            <a:br>
              <a:rPr lang="ru-RU" sz="2800" dirty="0"/>
            </a:br>
            <a:r>
              <a:rPr lang="ru-RU" sz="1400" dirty="0"/>
              <a:t> </a:t>
            </a:r>
            <a:r>
              <a:rPr lang="ru-RU" sz="1600" dirty="0">
                <a:solidFill>
                  <a:schemeClr val="tx2"/>
                </a:solidFill>
              </a:rPr>
              <a:t>1.Методы физико-химического анализа показали, что: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- органические красители, мел и крахмал в образцах отсутствуют</a:t>
            </a:r>
            <a:r>
              <a:rPr lang="ru-RU" sz="3200" dirty="0">
                <a:solidFill>
                  <a:schemeClr val="tx2"/>
                </a:solidFill>
              </a:rPr>
              <a:t/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- лишней воды в образцах нет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- содержание инвертированных сахаров в исследуемых образцах соответствует норме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- на наличие сахара при рассмотрении под микроскопом указал образец №1 «мед цветочный 20-летний», но химический анализ не показал посторонних сахаров ни в одном из образцов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- рН всех образцов соответствует нормам.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2. По результатам исследования, образцы под №2,3,4,5 соответствуют всем нормам качественного меда. Образец №1 показал наличие сахарного сиропа.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CAF0A1A-FB18-4FDB-AF64-231E275AB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414506"/>
              </p:ext>
            </p:extLst>
          </p:nvPr>
        </p:nvGraphicFramePr>
        <p:xfrm>
          <a:off x="251522" y="4005064"/>
          <a:ext cx="7776864" cy="2634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759">
                  <a:extLst>
                    <a:ext uri="{9D8B030D-6E8A-4147-A177-3AD203B41FA5}">
                      <a16:colId xmlns:a16="http://schemas.microsoft.com/office/drawing/2014/main" val="3946282115"/>
                    </a:ext>
                  </a:extLst>
                </a:gridCol>
                <a:gridCol w="653671">
                  <a:extLst>
                    <a:ext uri="{9D8B030D-6E8A-4147-A177-3AD203B41FA5}">
                      <a16:colId xmlns:a16="http://schemas.microsoft.com/office/drawing/2014/main" val="3533808789"/>
                    </a:ext>
                  </a:extLst>
                </a:gridCol>
                <a:gridCol w="633832">
                  <a:extLst>
                    <a:ext uri="{9D8B030D-6E8A-4147-A177-3AD203B41FA5}">
                      <a16:colId xmlns:a16="http://schemas.microsoft.com/office/drawing/2014/main" val="409965796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318937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3247525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9605132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61229549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51512474"/>
                    </a:ext>
                  </a:extLst>
                </a:gridCol>
                <a:gridCol w="1512170">
                  <a:extLst>
                    <a:ext uri="{9D8B030D-6E8A-4147-A177-3AD203B41FA5}">
                      <a16:colId xmlns:a16="http://schemas.microsoft.com/office/drawing/2014/main" val="1373296027"/>
                    </a:ext>
                  </a:extLst>
                </a:gridCol>
              </a:tblGrid>
              <a:tr h="3108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 образца меда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опыта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025269"/>
                  </a:ext>
                </a:extLst>
              </a:tr>
              <a:tr h="769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271135"/>
                  </a:ext>
                </a:extLst>
              </a:tr>
              <a:tr h="310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757072"/>
                  </a:ext>
                </a:extLst>
              </a:tr>
              <a:tr h="310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713236"/>
                  </a:ext>
                </a:extLst>
              </a:tr>
              <a:tr h="310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835064"/>
                  </a:ext>
                </a:extLst>
              </a:tr>
              <a:tr h="310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75461"/>
                  </a:ext>
                </a:extLst>
              </a:tr>
              <a:tr h="310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№5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838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624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000" y="4077072"/>
            <a:ext cx="7353763" cy="1506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34451"/>
            <a:ext cx="2466404" cy="112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8426"/>
            <a:ext cx="1866198" cy="14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29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3741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chemeClr val="bg2">
                    <a:lumMod val="25000"/>
                  </a:schemeClr>
                </a:solidFill>
              </a:rPr>
              <a:t>Цель:</a:t>
            </a:r>
            <a:endParaRPr lang="ru-RU" sz="33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900" dirty="0"/>
              <a:t>Исследовать качество образцов меда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1846" y="2636912"/>
            <a:ext cx="4038600" cy="37444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chemeClr val="bg2">
                    <a:lumMod val="25000"/>
                  </a:schemeClr>
                </a:solidFill>
              </a:rPr>
              <a:t>Задачи:</a:t>
            </a:r>
            <a:endParaRPr lang="ru-RU" sz="3300" dirty="0">
              <a:solidFill>
                <a:schemeClr val="bg2">
                  <a:lumMod val="25000"/>
                </a:schemeClr>
              </a:solidFill>
            </a:endParaRPr>
          </a:p>
          <a:p>
            <a:pPr fontAlgn="base"/>
            <a:r>
              <a:rPr lang="ru-RU" sz="2800" dirty="0"/>
              <a:t>Определить наличие примесей в образцах меда</a:t>
            </a:r>
          </a:p>
          <a:p>
            <a:pPr fontAlgn="base"/>
            <a:r>
              <a:rPr lang="ru-RU" sz="2800" dirty="0"/>
              <a:t> Провести исследование </a:t>
            </a:r>
            <a:r>
              <a:rPr lang="ru-RU" sz="2800" dirty="0" err="1"/>
              <a:t>ph</a:t>
            </a:r>
            <a:r>
              <a:rPr lang="ru-RU" sz="2800" dirty="0"/>
              <a:t> образцов меда.</a:t>
            </a:r>
          </a:p>
          <a:p>
            <a:r>
              <a:rPr lang="ru-RU" sz="2800" dirty="0"/>
              <a:t>Проанализировать полученные результаты.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80628"/>
            <a:ext cx="227812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47380C-1D73-4EF8-AC0D-E72EA74C0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69938"/>
            <a:ext cx="2931790" cy="3861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679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6419056" cy="47678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Актуальность:</a:t>
            </a:r>
          </a:p>
          <a:p>
            <a:pPr marL="0" indent="0" algn="just">
              <a:buNone/>
            </a:pPr>
            <a:r>
              <a:rPr lang="ru-RU" sz="2400" dirty="0"/>
              <a:t>На прилавках магазинов, рынков мы видим большое количество меда. Люди научились изменять состав меда и даже делать подделки. Поэтому данная исследовательская работа имеет большое значение для определения качества меда. Потребители должны знать о существовании фальсификаторов меда и уметь их распознавать.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146" y="177032"/>
            <a:ext cx="209587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74" y="177032"/>
            <a:ext cx="2160240" cy="98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FDB3DF9-FF85-4DE6-AD16-2D770C5ED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74" y="89279"/>
            <a:ext cx="2160240" cy="98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8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124744"/>
            <a:ext cx="5184576" cy="50189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FF0000"/>
                </a:solidFill>
              </a:rPr>
              <a:t> Пять образцов меда</a:t>
            </a:r>
          </a:p>
          <a:p>
            <a:r>
              <a:rPr lang="ru-RU" sz="2400" dirty="0"/>
              <a:t>образец №1 «мед 20-летней» </a:t>
            </a:r>
            <a:r>
              <a:rPr lang="ru-RU" sz="2400" dirty="0" err="1"/>
              <a:t>Аромашевский</a:t>
            </a:r>
            <a:r>
              <a:rPr lang="ru-RU" sz="2400" dirty="0"/>
              <a:t> район</a:t>
            </a:r>
          </a:p>
          <a:p>
            <a:r>
              <a:rPr lang="ru-RU" sz="2400" dirty="0"/>
              <a:t>образец №2 «мед  сотовый» </a:t>
            </a:r>
            <a:r>
              <a:rPr lang="ru-RU" sz="2400" dirty="0" err="1"/>
              <a:t>Аромашевский</a:t>
            </a:r>
            <a:r>
              <a:rPr lang="ru-RU" sz="2400" dirty="0"/>
              <a:t> район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dirty="0"/>
              <a:t>образец №3 «мед цветочный» </a:t>
            </a:r>
            <a:r>
              <a:rPr lang="ru-RU" sz="2400" dirty="0" err="1"/>
              <a:t>Аромашевский</a:t>
            </a:r>
            <a:r>
              <a:rPr lang="ru-RU" sz="2400" dirty="0"/>
              <a:t> район</a:t>
            </a:r>
          </a:p>
          <a:p>
            <a:r>
              <a:rPr lang="ru-RU" sz="2400" dirty="0"/>
              <a:t>образец №4 «мед липовый» ООО «Медовый дом» Новгородская </a:t>
            </a:r>
            <a:r>
              <a:rPr lang="ru-RU" sz="2400" dirty="0" err="1"/>
              <a:t>обл</a:t>
            </a:r>
            <a:endParaRPr lang="ru-RU" sz="2400" dirty="0"/>
          </a:p>
          <a:p>
            <a:r>
              <a:rPr lang="ru-RU" sz="2400" dirty="0"/>
              <a:t>образец №5«мед алтайский с прополисом» Алтайский край</a:t>
            </a:r>
          </a:p>
          <a:p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209587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187" y="188640"/>
            <a:ext cx="216024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37DBFE-680C-4C5E-95D8-E63527C1F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5807" y="2395153"/>
            <a:ext cx="3096344" cy="271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06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E1B058-769D-4D29-AC43-1894321AA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Рабочая гипотеза: </a:t>
            </a:r>
            <a:r>
              <a:rPr lang="ru-RU" sz="2800" dirty="0"/>
              <a:t>Все образцы меда соответствуют стандартам.</a:t>
            </a:r>
          </a:p>
          <a:p>
            <a:r>
              <a:rPr lang="ru-RU" sz="2800" b="1" dirty="0"/>
              <a:t>Альтернативная гипотеза:</a:t>
            </a:r>
            <a:r>
              <a:rPr lang="ru-RU" sz="2800" dirty="0"/>
              <a:t> не все образцы исследуемого меда соответствуют стандартам.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76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1560" y="461930"/>
            <a:ext cx="3087688" cy="4074165"/>
            <a:chOff x="608901" y="1862021"/>
            <a:chExt cx="3087688" cy="409474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8901" y="2883026"/>
              <a:ext cx="3087688" cy="37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608901" y="1862021"/>
              <a:ext cx="3086930" cy="1204606"/>
            </a:xfrm>
            <a:custGeom>
              <a:avLst/>
              <a:gdLst>
                <a:gd name="connsiteX0" fmla="*/ 0 w 2939934"/>
                <a:gd name="connsiteY0" fmla="*/ 200772 h 1204606"/>
                <a:gd name="connsiteX1" fmla="*/ 200772 w 2939934"/>
                <a:gd name="connsiteY1" fmla="*/ 0 h 1204606"/>
                <a:gd name="connsiteX2" fmla="*/ 2739162 w 2939934"/>
                <a:gd name="connsiteY2" fmla="*/ 0 h 1204606"/>
                <a:gd name="connsiteX3" fmla="*/ 2939934 w 2939934"/>
                <a:gd name="connsiteY3" fmla="*/ 200772 h 1204606"/>
                <a:gd name="connsiteX4" fmla="*/ 2939934 w 2939934"/>
                <a:gd name="connsiteY4" fmla="*/ 1003834 h 1204606"/>
                <a:gd name="connsiteX5" fmla="*/ 2739162 w 2939934"/>
                <a:gd name="connsiteY5" fmla="*/ 1204606 h 1204606"/>
                <a:gd name="connsiteX6" fmla="*/ 200772 w 2939934"/>
                <a:gd name="connsiteY6" fmla="*/ 1204606 h 1204606"/>
                <a:gd name="connsiteX7" fmla="*/ 0 w 2939934"/>
                <a:gd name="connsiteY7" fmla="*/ 1003834 h 1204606"/>
                <a:gd name="connsiteX8" fmla="*/ 0 w 2939934"/>
                <a:gd name="connsiteY8" fmla="*/ 200772 h 12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934" h="1204606">
                  <a:moveTo>
                    <a:pt x="0" y="200772"/>
                  </a:moveTo>
                  <a:cubicBezTo>
                    <a:pt x="0" y="89889"/>
                    <a:pt x="89889" y="0"/>
                    <a:pt x="200772" y="0"/>
                  </a:cubicBezTo>
                  <a:lnTo>
                    <a:pt x="2739162" y="0"/>
                  </a:lnTo>
                  <a:cubicBezTo>
                    <a:pt x="2850045" y="0"/>
                    <a:pt x="2939934" y="89889"/>
                    <a:pt x="2939934" y="200772"/>
                  </a:cubicBezTo>
                  <a:lnTo>
                    <a:pt x="2939934" y="1003834"/>
                  </a:lnTo>
                  <a:cubicBezTo>
                    <a:pt x="2939934" y="1114717"/>
                    <a:pt x="2850045" y="1204606"/>
                    <a:pt x="2739162" y="1204606"/>
                  </a:cubicBezTo>
                  <a:lnTo>
                    <a:pt x="200772" y="1204606"/>
                  </a:lnTo>
                  <a:cubicBezTo>
                    <a:pt x="89889" y="1204606"/>
                    <a:pt x="0" y="1114717"/>
                    <a:pt x="0" y="1003834"/>
                  </a:cubicBezTo>
                  <a:lnTo>
                    <a:pt x="0" y="2007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499" tIns="58804" rIns="140499" bIns="58804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rgbClr val="FF0000"/>
                  </a:solidFill>
                </a:rPr>
                <a:t>Опыт 1 </a:t>
              </a:r>
              <a:r>
                <a:rPr lang="ru-RU" sz="2400" kern="1200" dirty="0" smtClean="0"/>
                <a:t>Обнаружение </a:t>
              </a:r>
              <a:r>
                <a:rPr lang="ru-RU" sz="2400" kern="1200" dirty="0"/>
                <a:t>красителей в меде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8901" y="4091277"/>
              <a:ext cx="3087688" cy="37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608901" y="3352705"/>
              <a:ext cx="3078925" cy="1034250"/>
            </a:xfrm>
            <a:custGeom>
              <a:avLst/>
              <a:gdLst>
                <a:gd name="connsiteX0" fmla="*/ 0 w 2939934"/>
                <a:gd name="connsiteY0" fmla="*/ 142472 h 854812"/>
                <a:gd name="connsiteX1" fmla="*/ 142472 w 2939934"/>
                <a:gd name="connsiteY1" fmla="*/ 0 h 854812"/>
                <a:gd name="connsiteX2" fmla="*/ 2797462 w 2939934"/>
                <a:gd name="connsiteY2" fmla="*/ 0 h 854812"/>
                <a:gd name="connsiteX3" fmla="*/ 2939934 w 2939934"/>
                <a:gd name="connsiteY3" fmla="*/ 142472 h 854812"/>
                <a:gd name="connsiteX4" fmla="*/ 2939934 w 2939934"/>
                <a:gd name="connsiteY4" fmla="*/ 712340 h 854812"/>
                <a:gd name="connsiteX5" fmla="*/ 2797462 w 2939934"/>
                <a:gd name="connsiteY5" fmla="*/ 854812 h 854812"/>
                <a:gd name="connsiteX6" fmla="*/ 142472 w 2939934"/>
                <a:gd name="connsiteY6" fmla="*/ 854812 h 854812"/>
                <a:gd name="connsiteX7" fmla="*/ 0 w 2939934"/>
                <a:gd name="connsiteY7" fmla="*/ 712340 h 854812"/>
                <a:gd name="connsiteX8" fmla="*/ 0 w 2939934"/>
                <a:gd name="connsiteY8" fmla="*/ 142472 h 85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934" h="854812">
                  <a:moveTo>
                    <a:pt x="0" y="142472"/>
                  </a:moveTo>
                  <a:cubicBezTo>
                    <a:pt x="0" y="63787"/>
                    <a:pt x="63787" y="0"/>
                    <a:pt x="142472" y="0"/>
                  </a:cubicBezTo>
                  <a:lnTo>
                    <a:pt x="2797462" y="0"/>
                  </a:lnTo>
                  <a:cubicBezTo>
                    <a:pt x="2876147" y="0"/>
                    <a:pt x="2939934" y="63787"/>
                    <a:pt x="2939934" y="142472"/>
                  </a:cubicBezTo>
                  <a:lnTo>
                    <a:pt x="2939934" y="712340"/>
                  </a:lnTo>
                  <a:cubicBezTo>
                    <a:pt x="2939934" y="791025"/>
                    <a:pt x="2876147" y="854812"/>
                    <a:pt x="2797462" y="854812"/>
                  </a:cubicBezTo>
                  <a:lnTo>
                    <a:pt x="142472" y="854812"/>
                  </a:lnTo>
                  <a:cubicBezTo>
                    <a:pt x="63787" y="854812"/>
                    <a:pt x="0" y="791025"/>
                    <a:pt x="0" y="712340"/>
                  </a:cubicBezTo>
                  <a:lnTo>
                    <a:pt x="0" y="1424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423" tIns="41728" rIns="123423" bIns="41728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solidFill>
                    <a:srgbClr val="FF0000"/>
                  </a:solidFill>
                </a:rPr>
                <a:t>Опыт 2 </a:t>
              </a:r>
              <a:r>
                <a:rPr lang="ru-RU" sz="2400" kern="1200" dirty="0"/>
                <a:t>Определение влажности меда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8901" y="5578764"/>
              <a:ext cx="3087688" cy="378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10433" y="4590473"/>
              <a:ext cx="3085398" cy="1220584"/>
            </a:xfrm>
            <a:custGeom>
              <a:avLst/>
              <a:gdLst>
                <a:gd name="connsiteX0" fmla="*/ 0 w 2945186"/>
                <a:gd name="connsiteY0" fmla="*/ 208319 h 1249887"/>
                <a:gd name="connsiteX1" fmla="*/ 208319 w 2945186"/>
                <a:gd name="connsiteY1" fmla="*/ 0 h 1249887"/>
                <a:gd name="connsiteX2" fmla="*/ 2736867 w 2945186"/>
                <a:gd name="connsiteY2" fmla="*/ 0 h 1249887"/>
                <a:gd name="connsiteX3" fmla="*/ 2945186 w 2945186"/>
                <a:gd name="connsiteY3" fmla="*/ 208319 h 1249887"/>
                <a:gd name="connsiteX4" fmla="*/ 2945186 w 2945186"/>
                <a:gd name="connsiteY4" fmla="*/ 1041568 h 1249887"/>
                <a:gd name="connsiteX5" fmla="*/ 2736867 w 2945186"/>
                <a:gd name="connsiteY5" fmla="*/ 1249887 h 1249887"/>
                <a:gd name="connsiteX6" fmla="*/ 208319 w 2945186"/>
                <a:gd name="connsiteY6" fmla="*/ 1249887 h 1249887"/>
                <a:gd name="connsiteX7" fmla="*/ 0 w 2945186"/>
                <a:gd name="connsiteY7" fmla="*/ 1041568 h 1249887"/>
                <a:gd name="connsiteX8" fmla="*/ 0 w 2945186"/>
                <a:gd name="connsiteY8" fmla="*/ 208319 h 124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5186" h="1249887">
                  <a:moveTo>
                    <a:pt x="0" y="208319"/>
                  </a:moveTo>
                  <a:cubicBezTo>
                    <a:pt x="0" y="93268"/>
                    <a:pt x="93268" y="0"/>
                    <a:pt x="208319" y="0"/>
                  </a:cubicBezTo>
                  <a:lnTo>
                    <a:pt x="2736867" y="0"/>
                  </a:lnTo>
                  <a:cubicBezTo>
                    <a:pt x="2851918" y="0"/>
                    <a:pt x="2945186" y="93268"/>
                    <a:pt x="2945186" y="208319"/>
                  </a:cubicBezTo>
                  <a:lnTo>
                    <a:pt x="2945186" y="1041568"/>
                  </a:lnTo>
                  <a:cubicBezTo>
                    <a:pt x="2945186" y="1156619"/>
                    <a:pt x="2851918" y="1249887"/>
                    <a:pt x="2736867" y="1249887"/>
                  </a:cubicBezTo>
                  <a:lnTo>
                    <a:pt x="208319" y="1249887"/>
                  </a:lnTo>
                  <a:cubicBezTo>
                    <a:pt x="93268" y="1249887"/>
                    <a:pt x="0" y="1156619"/>
                    <a:pt x="0" y="1041568"/>
                  </a:cubicBezTo>
                  <a:lnTo>
                    <a:pt x="0" y="2083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709" tIns="61014" rIns="142709" bIns="61014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rgbClr val="FF0000"/>
                  </a:solidFill>
                </a:rPr>
                <a:t>Опыт 3 </a:t>
              </a:r>
              <a:r>
                <a:rPr lang="ru-RU" sz="2400" kern="1200" dirty="0"/>
                <a:t>Обнаружение инверсионных сахаров</a:t>
              </a:r>
            </a:p>
          </p:txBody>
        </p:sp>
      </p:grp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CF02C2D-FB34-42F8-9143-EF48967FE0B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8851184"/>
              </p:ext>
            </p:extLst>
          </p:nvPr>
        </p:nvGraphicFramePr>
        <p:xfrm>
          <a:off x="3946524" y="424470"/>
          <a:ext cx="3361780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267744" y="5018639"/>
            <a:ext cx="3969388" cy="1242736"/>
            <a:chOff x="2258796" y="5449682"/>
            <a:chExt cx="3969388" cy="1242736"/>
          </a:xfrm>
        </p:grpSpPr>
        <p:sp>
          <p:nvSpPr>
            <p:cNvPr id="3" name="Прямоугольник 2"/>
            <p:cNvSpPr/>
            <p:nvPr/>
          </p:nvSpPr>
          <p:spPr>
            <a:xfrm flipV="1">
              <a:off x="2258796" y="6134430"/>
              <a:ext cx="3969388" cy="55798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483768" y="5449682"/>
              <a:ext cx="3600400" cy="11219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</a:rPr>
                <a:t>Опыт 7</a:t>
              </a:r>
              <a:r>
                <a:rPr lang="ru-RU" sz="2400" dirty="0" smtClean="0"/>
                <a:t>. Обнаружение мела и крахмала в меде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823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3E554-6809-449F-87DB-0E14220F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33" y="349964"/>
            <a:ext cx="6347713" cy="1320800"/>
          </a:xfrm>
        </p:spPr>
        <p:txBody>
          <a:bodyPr>
            <a:normAutofit/>
          </a:bodyPr>
          <a:lstStyle/>
          <a:p>
            <a:r>
              <a:rPr lang="ru-RU" sz="3600" dirty="0"/>
              <a:t>Опыт №1 Обнаружение красителей в образцах меда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AB6379E-BB8B-40CC-8E12-1FE101001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24391"/>
              </p:ext>
            </p:extLst>
          </p:nvPr>
        </p:nvGraphicFramePr>
        <p:xfrm>
          <a:off x="437383" y="4706262"/>
          <a:ext cx="6726906" cy="1999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0825">
                  <a:extLst>
                    <a:ext uri="{9D8B030D-6E8A-4147-A177-3AD203B41FA5}">
                      <a16:colId xmlns:a16="http://schemas.microsoft.com/office/drawing/2014/main" val="1129628987"/>
                    </a:ext>
                  </a:extLst>
                </a:gridCol>
                <a:gridCol w="967499">
                  <a:extLst>
                    <a:ext uri="{9D8B030D-6E8A-4147-A177-3AD203B41FA5}">
                      <a16:colId xmlns:a16="http://schemas.microsoft.com/office/drawing/2014/main" val="2038257759"/>
                    </a:ext>
                  </a:extLst>
                </a:gridCol>
                <a:gridCol w="818654">
                  <a:extLst>
                    <a:ext uri="{9D8B030D-6E8A-4147-A177-3AD203B41FA5}">
                      <a16:colId xmlns:a16="http://schemas.microsoft.com/office/drawing/2014/main" val="175453694"/>
                    </a:ext>
                  </a:extLst>
                </a:gridCol>
                <a:gridCol w="595385">
                  <a:extLst>
                    <a:ext uri="{9D8B030D-6E8A-4147-A177-3AD203B41FA5}">
                      <a16:colId xmlns:a16="http://schemas.microsoft.com/office/drawing/2014/main" val="3904731866"/>
                    </a:ext>
                  </a:extLst>
                </a:gridCol>
                <a:gridCol w="669807">
                  <a:extLst>
                    <a:ext uri="{9D8B030D-6E8A-4147-A177-3AD203B41FA5}">
                      <a16:colId xmlns:a16="http://schemas.microsoft.com/office/drawing/2014/main" val="2067307557"/>
                    </a:ext>
                  </a:extLst>
                </a:gridCol>
                <a:gridCol w="604736">
                  <a:extLst>
                    <a:ext uri="{9D8B030D-6E8A-4147-A177-3AD203B41FA5}">
                      <a16:colId xmlns:a16="http://schemas.microsoft.com/office/drawing/2014/main" val="442814936"/>
                    </a:ext>
                  </a:extLst>
                </a:gridCol>
              </a:tblGrid>
              <a:tr h="289460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Образцы меда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815216"/>
                  </a:ext>
                </a:extLst>
              </a:tr>
              <a:tr h="353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485357"/>
                  </a:ext>
                </a:extLst>
              </a:tr>
              <a:tr h="660202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Проба на гидроксид аммония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775732"/>
                  </a:ext>
                </a:extLst>
              </a:tr>
              <a:tr h="660202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Проба на </a:t>
                      </a:r>
                      <a:r>
                        <a:rPr lang="ru-RU" sz="2000" dirty="0" err="1">
                          <a:effectLst/>
                        </a:rPr>
                        <a:t>конц</a:t>
                      </a:r>
                      <a:r>
                        <a:rPr lang="ru-RU" sz="2000" dirty="0">
                          <a:effectLst/>
                        </a:rPr>
                        <a:t>. соляную кислоту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354680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2AC845-7153-4CA7-A1ED-2857CC046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4" y="1810098"/>
            <a:ext cx="2333503" cy="2617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4612B9A-9CE5-48CC-BAF3-43937D9B9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6" y="1810098"/>
            <a:ext cx="2153621" cy="2617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3C195F-E90C-4381-B2BF-11982EE2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80" y="1810098"/>
            <a:ext cx="2153621" cy="2617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727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D30A6-B801-4DBA-8C98-724D52EB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№2 Определение влажности меда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8598BE7-7FAF-4398-B5D9-7EBE8F00E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749175"/>
              </p:ext>
            </p:extLst>
          </p:nvPr>
        </p:nvGraphicFramePr>
        <p:xfrm>
          <a:off x="467544" y="4653136"/>
          <a:ext cx="6984776" cy="192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2306">
                  <a:extLst>
                    <a:ext uri="{9D8B030D-6E8A-4147-A177-3AD203B41FA5}">
                      <a16:colId xmlns:a16="http://schemas.microsoft.com/office/drawing/2014/main" val="2873232488"/>
                    </a:ext>
                  </a:extLst>
                </a:gridCol>
                <a:gridCol w="1030353">
                  <a:extLst>
                    <a:ext uri="{9D8B030D-6E8A-4147-A177-3AD203B41FA5}">
                      <a16:colId xmlns:a16="http://schemas.microsoft.com/office/drawing/2014/main" val="482588468"/>
                    </a:ext>
                  </a:extLst>
                </a:gridCol>
                <a:gridCol w="1109613">
                  <a:extLst>
                    <a:ext uri="{9D8B030D-6E8A-4147-A177-3AD203B41FA5}">
                      <a16:colId xmlns:a16="http://schemas.microsoft.com/office/drawing/2014/main" val="2250433037"/>
                    </a:ext>
                  </a:extLst>
                </a:gridCol>
                <a:gridCol w="1030353">
                  <a:extLst>
                    <a:ext uri="{9D8B030D-6E8A-4147-A177-3AD203B41FA5}">
                      <a16:colId xmlns:a16="http://schemas.microsoft.com/office/drawing/2014/main" val="2881731488"/>
                    </a:ext>
                  </a:extLst>
                </a:gridCol>
                <a:gridCol w="935785">
                  <a:extLst>
                    <a:ext uri="{9D8B030D-6E8A-4147-A177-3AD203B41FA5}">
                      <a16:colId xmlns:a16="http://schemas.microsoft.com/office/drawing/2014/main" val="4127505787"/>
                    </a:ext>
                  </a:extLst>
                </a:gridCol>
                <a:gridCol w="976366">
                  <a:extLst>
                    <a:ext uri="{9D8B030D-6E8A-4147-A177-3AD203B41FA5}">
                      <a16:colId xmlns:a16="http://schemas.microsoft.com/office/drawing/2014/main" val="2784868251"/>
                    </a:ext>
                  </a:extLst>
                </a:gridCol>
              </a:tblGrid>
              <a:tr h="357297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Образцы меда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839581"/>
                  </a:ext>
                </a:extLst>
              </a:tr>
              <a:tr h="357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145790"/>
                  </a:ext>
                </a:extLst>
              </a:tr>
              <a:tr h="1013598">
                <a:tc>
                  <a:txBody>
                    <a:bodyPr/>
                    <a:lstStyle/>
                    <a:p>
                      <a:pPr mar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Плотность меда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1,45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23674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44D772-00F3-4262-AA6D-12C19EAB9A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30400"/>
            <a:ext cx="2434176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9B9DC7-28BE-4485-A3E5-80B392595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44824"/>
            <a:ext cx="2865591" cy="26826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817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6CF75-AD29-4961-9978-7F312085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№3 Обнаружение инверсионных сахаров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8D6166D-1135-44D8-AA2D-47DF08257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811830"/>
              </p:ext>
            </p:extLst>
          </p:nvPr>
        </p:nvGraphicFramePr>
        <p:xfrm>
          <a:off x="609599" y="4523531"/>
          <a:ext cx="7056783" cy="1959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1951">
                  <a:extLst>
                    <a:ext uri="{9D8B030D-6E8A-4147-A177-3AD203B41FA5}">
                      <a16:colId xmlns:a16="http://schemas.microsoft.com/office/drawing/2014/main" val="3166923466"/>
                    </a:ext>
                  </a:extLst>
                </a:gridCol>
                <a:gridCol w="746965">
                  <a:extLst>
                    <a:ext uri="{9D8B030D-6E8A-4147-A177-3AD203B41FA5}">
                      <a16:colId xmlns:a16="http://schemas.microsoft.com/office/drawing/2014/main" val="3584331981"/>
                    </a:ext>
                  </a:extLst>
                </a:gridCol>
                <a:gridCol w="821662">
                  <a:extLst>
                    <a:ext uri="{9D8B030D-6E8A-4147-A177-3AD203B41FA5}">
                      <a16:colId xmlns:a16="http://schemas.microsoft.com/office/drawing/2014/main" val="1457319673"/>
                    </a:ext>
                  </a:extLst>
                </a:gridCol>
                <a:gridCol w="672269">
                  <a:extLst>
                    <a:ext uri="{9D8B030D-6E8A-4147-A177-3AD203B41FA5}">
                      <a16:colId xmlns:a16="http://schemas.microsoft.com/office/drawing/2014/main" val="2122669357"/>
                    </a:ext>
                  </a:extLst>
                </a:gridCol>
                <a:gridCol w="746965">
                  <a:extLst>
                    <a:ext uri="{9D8B030D-6E8A-4147-A177-3AD203B41FA5}">
                      <a16:colId xmlns:a16="http://schemas.microsoft.com/office/drawing/2014/main" val="31807992"/>
                    </a:ext>
                  </a:extLst>
                </a:gridCol>
                <a:gridCol w="856971">
                  <a:extLst>
                    <a:ext uri="{9D8B030D-6E8A-4147-A177-3AD203B41FA5}">
                      <a16:colId xmlns:a16="http://schemas.microsoft.com/office/drawing/2014/main" val="2759943578"/>
                    </a:ext>
                  </a:extLst>
                </a:gridCol>
              </a:tblGrid>
              <a:tr h="413787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Образцы меда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660971"/>
                  </a:ext>
                </a:extLst>
              </a:tr>
              <a:tr h="413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565235"/>
                  </a:ext>
                </a:extLst>
              </a:tr>
              <a:tr h="104463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Проба на количество инвертированного сахара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41732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1E6695-30B5-4AFC-9271-324F6CAD7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6" y="2132854"/>
            <a:ext cx="1807426" cy="21593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2F5025-BABE-4A2D-9DCD-354D5AA5E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68" y="2147267"/>
            <a:ext cx="1629709" cy="21387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61AA80-253D-4348-AD98-B3F1D3E61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30" y="2132854"/>
            <a:ext cx="1589345" cy="2173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87FA68-2E8A-466D-80B0-ABDE6E931D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5"/>
            <a:ext cx="1728192" cy="21738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525627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833</TotalTime>
  <Words>476</Words>
  <Application>Microsoft Office PowerPoint</Application>
  <PresentationFormat>Экран (4:3)</PresentationFormat>
  <Paragraphs>214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Аспект</vt:lpstr>
      <vt:lpstr> Исследовательская  работа на тему «Исследование качества меда»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№1 Обнаружение красителей в образцах меда</vt:lpstr>
      <vt:lpstr>Опыт №2 Определение влажности меда</vt:lpstr>
      <vt:lpstr>Опыт №3 Обнаружение инверсионных сахаров</vt:lpstr>
      <vt:lpstr>Опыт №4 Определение натуральности меда под микроскопом</vt:lpstr>
      <vt:lpstr>Опыт №5 Определение чистоты меда</vt:lpstr>
      <vt:lpstr>Опыт №6 Определение кислотности меда</vt:lpstr>
      <vt:lpstr>Опыт №7 Обнаружение мела и крахмала в меде</vt:lpstr>
      <vt:lpstr>Заключение  1.Методы физико-химического анализа показали, что: - органические красители, мел и крахмал в образцах отсутствуют - лишней воды в образцах нет - содержание инвертированных сахаров в исследуемых образцах соответствует норме - на наличие сахара при рассмотрении под микроскопом указал образец №1 «мед цветочный 20-летний», но химический анализ не показал посторонних сахаров ни в одном из образцов - рН всех образцов соответствует нормам. 2. По результатам исследования, образцы под №2,3,4,5 соответствуют всем нормам качественного меда. Образец №1 показал наличие сахарного сиропа.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Альбом с фотоиллюстациями</dc:title>
  <dc:creator>Химия</dc:creator>
  <cp:lastModifiedBy>1</cp:lastModifiedBy>
  <cp:revision>53</cp:revision>
  <dcterms:created xsi:type="dcterms:W3CDTF">2014-09-12T23:26:20Z</dcterms:created>
  <dcterms:modified xsi:type="dcterms:W3CDTF">2024-11-27T10:58:23Z</dcterms:modified>
</cp:coreProperties>
</file>