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  <p:sldMasterId id="2147483687" r:id="rId4"/>
    <p:sldMasterId id="2147483699" r:id="rId5"/>
    <p:sldMasterId id="2147483711" r:id="rId6"/>
    <p:sldMasterId id="2147483723" r:id="rId7"/>
  </p:sldMasterIdLst>
  <p:notesMasterIdLst>
    <p:notesMasterId r:id="rId34"/>
  </p:notesMasterIdLst>
  <p:sldIdLst>
    <p:sldId id="265" r:id="rId8"/>
    <p:sldId id="350" r:id="rId9"/>
    <p:sldId id="304" r:id="rId10"/>
    <p:sldId id="306" r:id="rId11"/>
    <p:sldId id="309" r:id="rId12"/>
    <p:sldId id="307" r:id="rId13"/>
    <p:sldId id="279" r:id="rId14"/>
    <p:sldId id="321" r:id="rId15"/>
    <p:sldId id="322" r:id="rId16"/>
    <p:sldId id="328" r:id="rId17"/>
    <p:sldId id="329" r:id="rId18"/>
    <p:sldId id="330" r:id="rId19"/>
    <p:sldId id="331" r:id="rId20"/>
    <p:sldId id="332" r:id="rId21"/>
    <p:sldId id="333" r:id="rId22"/>
    <p:sldId id="310" r:id="rId23"/>
    <p:sldId id="311" r:id="rId24"/>
    <p:sldId id="312" r:id="rId25"/>
    <p:sldId id="313" r:id="rId26"/>
    <p:sldId id="314" r:id="rId27"/>
    <p:sldId id="315" r:id="rId28"/>
    <p:sldId id="277" r:id="rId29"/>
    <p:sldId id="348" r:id="rId30"/>
    <p:sldId id="349" r:id="rId31"/>
    <p:sldId id="300" r:id="rId32"/>
    <p:sldId id="346" r:id="rId33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023"/>
    <a:srgbClr val="F46A63"/>
    <a:srgbClr val="111569"/>
    <a:srgbClr val="3B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0" autoAdjust="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10250" cy="43576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0400" y="5520245"/>
            <a:ext cx="6002843" cy="5229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6379" cy="58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47264" y="0"/>
            <a:ext cx="3256379" cy="58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1040883"/>
            <a:ext cx="3256379" cy="580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47264" y="11040883"/>
            <a:ext cx="3256379" cy="580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84FBB0B-6AEF-4F85-8AFC-3E9FB81EB932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37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6BBA8-09CC-4AF2-B62F-19B523ECE1DE}" type="slidenum">
              <a:rPr lang="ru-RU" smtClean="0">
                <a:solidFill>
                  <a:prstClr val="black"/>
                </a:solidFill>
                <a:latin typeface="Calibri" panose="020F0502020204030204"/>
              </a:rPr>
              <a:pPr/>
              <a:t>15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280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1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5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74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79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9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9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0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7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1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83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6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2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52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4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70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65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4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1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4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3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44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96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0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59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76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74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64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3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0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61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401180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2pPr>
            <a:lvl3pPr marL="802361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203541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4pPr>
            <a:lvl5pPr marL="1604721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5pPr>
            <a:lvl6pPr marL="2005902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6pPr>
            <a:lvl7pPr marL="2407083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7pPr>
            <a:lvl8pPr marL="2808263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8pPr>
            <a:lvl9pPr marL="3209444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7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600" cy="4525963"/>
          </a:xfrm>
        </p:spPr>
        <p:txBody>
          <a:bodyPr/>
          <a:lstStyle>
            <a:lvl1pPr>
              <a:defRPr sz="2463"/>
            </a:lvl1pPr>
            <a:lvl2pPr>
              <a:defRPr sz="2078"/>
            </a:lvl2pPr>
            <a:lvl3pPr>
              <a:defRPr sz="1770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</p:spPr>
        <p:txBody>
          <a:bodyPr/>
          <a:lstStyle>
            <a:lvl1pPr>
              <a:defRPr sz="2463"/>
            </a:lvl1pPr>
            <a:lvl2pPr>
              <a:defRPr sz="2078"/>
            </a:lvl2pPr>
            <a:lvl3pPr>
              <a:defRPr sz="1770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38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7" cy="639761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401180" indent="0">
              <a:buNone/>
              <a:defRPr sz="1770" b="1"/>
            </a:lvl2pPr>
            <a:lvl3pPr marL="802361" indent="0">
              <a:buNone/>
              <a:defRPr sz="1616" b="1"/>
            </a:lvl3pPr>
            <a:lvl4pPr marL="1203541" indent="0">
              <a:buNone/>
              <a:defRPr sz="1462" b="1"/>
            </a:lvl4pPr>
            <a:lvl5pPr marL="1604721" indent="0">
              <a:buNone/>
              <a:defRPr sz="1462" b="1"/>
            </a:lvl5pPr>
            <a:lvl6pPr marL="2005902" indent="0">
              <a:buNone/>
              <a:defRPr sz="1462" b="1"/>
            </a:lvl6pPr>
            <a:lvl7pPr marL="2407083" indent="0">
              <a:buNone/>
              <a:defRPr sz="1462" b="1"/>
            </a:lvl7pPr>
            <a:lvl8pPr marL="2808263" indent="0">
              <a:buNone/>
              <a:defRPr sz="1462" b="1"/>
            </a:lvl8pPr>
            <a:lvl9pPr marL="3209444" indent="0">
              <a:buNone/>
              <a:defRPr sz="14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7" cy="3951286"/>
          </a:xfrm>
        </p:spPr>
        <p:txBody>
          <a:bodyPr/>
          <a:lstStyle>
            <a:lvl1pPr>
              <a:defRPr sz="2078"/>
            </a:lvl1pPr>
            <a:lvl2pPr>
              <a:defRPr sz="1770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1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401180" indent="0">
              <a:buNone/>
              <a:defRPr sz="1770" b="1"/>
            </a:lvl2pPr>
            <a:lvl3pPr marL="802361" indent="0">
              <a:buNone/>
              <a:defRPr sz="1616" b="1"/>
            </a:lvl3pPr>
            <a:lvl4pPr marL="1203541" indent="0">
              <a:buNone/>
              <a:defRPr sz="1462" b="1"/>
            </a:lvl4pPr>
            <a:lvl5pPr marL="1604721" indent="0">
              <a:buNone/>
              <a:defRPr sz="1462" b="1"/>
            </a:lvl5pPr>
            <a:lvl6pPr marL="2005902" indent="0">
              <a:buNone/>
              <a:defRPr sz="1462" b="1"/>
            </a:lvl6pPr>
            <a:lvl7pPr marL="2407083" indent="0">
              <a:buNone/>
              <a:defRPr sz="1462" b="1"/>
            </a:lvl7pPr>
            <a:lvl8pPr marL="2808263" indent="0">
              <a:buNone/>
              <a:defRPr sz="1462" b="1"/>
            </a:lvl8pPr>
            <a:lvl9pPr marL="3209444" indent="0">
              <a:buNone/>
              <a:defRPr sz="14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5" cy="3951286"/>
          </a:xfrm>
        </p:spPr>
        <p:txBody>
          <a:bodyPr/>
          <a:lstStyle>
            <a:lvl1pPr>
              <a:defRPr sz="2078"/>
            </a:lvl1pPr>
            <a:lvl2pPr>
              <a:defRPr sz="1770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18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77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688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</p:spPr>
        <p:txBody>
          <a:bodyPr anchor="b"/>
          <a:lstStyle>
            <a:lvl1pPr algn="l">
              <a:defRPr sz="177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2771"/>
            </a:lvl1pPr>
            <a:lvl2pPr>
              <a:defRPr sz="2463"/>
            </a:lvl2pPr>
            <a:lvl3pPr>
              <a:defRPr sz="2078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231"/>
            </a:lvl1pPr>
            <a:lvl2pPr marL="401180" indent="0">
              <a:buNone/>
              <a:defRPr sz="1154"/>
            </a:lvl2pPr>
            <a:lvl3pPr marL="802361" indent="0">
              <a:buNone/>
              <a:defRPr sz="847"/>
            </a:lvl3pPr>
            <a:lvl4pPr marL="1203541" indent="0">
              <a:buNone/>
              <a:defRPr sz="847"/>
            </a:lvl4pPr>
            <a:lvl5pPr marL="1604721" indent="0">
              <a:buNone/>
              <a:defRPr sz="847"/>
            </a:lvl5pPr>
            <a:lvl6pPr marL="2005902" indent="0">
              <a:buNone/>
              <a:defRPr sz="847"/>
            </a:lvl6pPr>
            <a:lvl7pPr marL="2407083" indent="0">
              <a:buNone/>
              <a:defRPr sz="847"/>
            </a:lvl7pPr>
            <a:lvl8pPr marL="2808263" indent="0">
              <a:buNone/>
              <a:defRPr sz="847"/>
            </a:lvl8pPr>
            <a:lvl9pPr marL="32094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77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71"/>
            </a:lvl1pPr>
            <a:lvl2pPr marL="401180" indent="0">
              <a:buNone/>
              <a:defRPr sz="2463"/>
            </a:lvl2pPr>
            <a:lvl3pPr marL="802361" indent="0">
              <a:buNone/>
              <a:defRPr sz="2078"/>
            </a:lvl3pPr>
            <a:lvl4pPr marL="1203541" indent="0">
              <a:buNone/>
              <a:defRPr sz="1770"/>
            </a:lvl4pPr>
            <a:lvl5pPr marL="1604721" indent="0">
              <a:buNone/>
              <a:defRPr sz="1770"/>
            </a:lvl5pPr>
            <a:lvl6pPr marL="2005902" indent="0">
              <a:buNone/>
              <a:defRPr sz="1770"/>
            </a:lvl6pPr>
            <a:lvl7pPr marL="2407083" indent="0">
              <a:buNone/>
              <a:defRPr sz="1770"/>
            </a:lvl7pPr>
            <a:lvl8pPr marL="2808263" indent="0">
              <a:buNone/>
              <a:defRPr sz="1770"/>
            </a:lvl8pPr>
            <a:lvl9pPr marL="3209444" indent="0">
              <a:buNone/>
              <a:defRPr sz="177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231"/>
            </a:lvl1pPr>
            <a:lvl2pPr marL="401180" indent="0">
              <a:buNone/>
              <a:defRPr sz="1154"/>
            </a:lvl2pPr>
            <a:lvl3pPr marL="802361" indent="0">
              <a:buNone/>
              <a:defRPr sz="847"/>
            </a:lvl3pPr>
            <a:lvl4pPr marL="1203541" indent="0">
              <a:buNone/>
              <a:defRPr sz="847"/>
            </a:lvl4pPr>
            <a:lvl5pPr marL="1604721" indent="0">
              <a:buNone/>
              <a:defRPr sz="847"/>
            </a:lvl5pPr>
            <a:lvl6pPr marL="2005902" indent="0">
              <a:buNone/>
              <a:defRPr sz="847"/>
            </a:lvl6pPr>
            <a:lvl7pPr marL="2407083" indent="0">
              <a:buNone/>
              <a:defRPr sz="847"/>
            </a:lvl7pPr>
            <a:lvl8pPr marL="2808263" indent="0">
              <a:buNone/>
              <a:defRPr sz="847"/>
            </a:lvl8pPr>
            <a:lvl9pPr marL="32094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78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23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29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3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741862"/>
          </a:xfrm>
        </p:spPr>
        <p:txBody>
          <a:bodyPr>
            <a:normAutofit/>
          </a:bodyPr>
          <a:lstStyle>
            <a:lvl1pPr>
              <a:defRPr sz="30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74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361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401180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2pPr>
            <a:lvl3pPr marL="802361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203541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4pPr>
            <a:lvl5pPr marL="1604721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5pPr>
            <a:lvl6pPr marL="2005902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6pPr>
            <a:lvl7pPr marL="2407083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7pPr>
            <a:lvl8pPr marL="2808263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8pPr>
            <a:lvl9pPr marL="3209444" indent="0">
              <a:buNone/>
              <a:defRPr sz="12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70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600" cy="4525963"/>
          </a:xfrm>
        </p:spPr>
        <p:txBody>
          <a:bodyPr/>
          <a:lstStyle>
            <a:lvl1pPr>
              <a:defRPr sz="2463"/>
            </a:lvl1pPr>
            <a:lvl2pPr>
              <a:defRPr sz="2078"/>
            </a:lvl2pPr>
            <a:lvl3pPr>
              <a:defRPr sz="1770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</p:spPr>
        <p:txBody>
          <a:bodyPr/>
          <a:lstStyle>
            <a:lvl1pPr>
              <a:defRPr sz="2463"/>
            </a:lvl1pPr>
            <a:lvl2pPr>
              <a:defRPr sz="2078"/>
            </a:lvl2pPr>
            <a:lvl3pPr>
              <a:defRPr sz="1770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2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7" cy="639761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401180" indent="0">
              <a:buNone/>
              <a:defRPr sz="1770" b="1"/>
            </a:lvl2pPr>
            <a:lvl3pPr marL="802361" indent="0">
              <a:buNone/>
              <a:defRPr sz="1616" b="1"/>
            </a:lvl3pPr>
            <a:lvl4pPr marL="1203541" indent="0">
              <a:buNone/>
              <a:defRPr sz="1462" b="1"/>
            </a:lvl4pPr>
            <a:lvl5pPr marL="1604721" indent="0">
              <a:buNone/>
              <a:defRPr sz="1462" b="1"/>
            </a:lvl5pPr>
            <a:lvl6pPr marL="2005902" indent="0">
              <a:buNone/>
              <a:defRPr sz="1462" b="1"/>
            </a:lvl6pPr>
            <a:lvl7pPr marL="2407083" indent="0">
              <a:buNone/>
              <a:defRPr sz="1462" b="1"/>
            </a:lvl7pPr>
            <a:lvl8pPr marL="2808263" indent="0">
              <a:buNone/>
              <a:defRPr sz="1462" b="1"/>
            </a:lvl8pPr>
            <a:lvl9pPr marL="3209444" indent="0">
              <a:buNone/>
              <a:defRPr sz="14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7" cy="3951286"/>
          </a:xfrm>
        </p:spPr>
        <p:txBody>
          <a:bodyPr/>
          <a:lstStyle>
            <a:lvl1pPr>
              <a:defRPr sz="2078"/>
            </a:lvl1pPr>
            <a:lvl2pPr>
              <a:defRPr sz="1770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1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401180" indent="0">
              <a:buNone/>
              <a:defRPr sz="1770" b="1"/>
            </a:lvl2pPr>
            <a:lvl3pPr marL="802361" indent="0">
              <a:buNone/>
              <a:defRPr sz="1616" b="1"/>
            </a:lvl3pPr>
            <a:lvl4pPr marL="1203541" indent="0">
              <a:buNone/>
              <a:defRPr sz="1462" b="1"/>
            </a:lvl4pPr>
            <a:lvl5pPr marL="1604721" indent="0">
              <a:buNone/>
              <a:defRPr sz="1462" b="1"/>
            </a:lvl5pPr>
            <a:lvl6pPr marL="2005902" indent="0">
              <a:buNone/>
              <a:defRPr sz="1462" b="1"/>
            </a:lvl6pPr>
            <a:lvl7pPr marL="2407083" indent="0">
              <a:buNone/>
              <a:defRPr sz="1462" b="1"/>
            </a:lvl7pPr>
            <a:lvl8pPr marL="2808263" indent="0">
              <a:buNone/>
              <a:defRPr sz="1462" b="1"/>
            </a:lvl8pPr>
            <a:lvl9pPr marL="3209444" indent="0">
              <a:buNone/>
              <a:defRPr sz="14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5" cy="3951286"/>
          </a:xfrm>
        </p:spPr>
        <p:txBody>
          <a:bodyPr/>
          <a:lstStyle>
            <a:lvl1pPr>
              <a:defRPr sz="2078"/>
            </a:lvl1pPr>
            <a:lvl2pPr>
              <a:defRPr sz="1770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9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5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1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</p:spPr>
        <p:txBody>
          <a:bodyPr anchor="b"/>
          <a:lstStyle>
            <a:lvl1pPr algn="l">
              <a:defRPr sz="177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2771"/>
            </a:lvl1pPr>
            <a:lvl2pPr>
              <a:defRPr sz="2463"/>
            </a:lvl2pPr>
            <a:lvl3pPr>
              <a:defRPr sz="2078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231"/>
            </a:lvl1pPr>
            <a:lvl2pPr marL="401180" indent="0">
              <a:buNone/>
              <a:defRPr sz="1154"/>
            </a:lvl2pPr>
            <a:lvl3pPr marL="802361" indent="0">
              <a:buNone/>
              <a:defRPr sz="847"/>
            </a:lvl3pPr>
            <a:lvl4pPr marL="1203541" indent="0">
              <a:buNone/>
              <a:defRPr sz="847"/>
            </a:lvl4pPr>
            <a:lvl5pPr marL="1604721" indent="0">
              <a:buNone/>
              <a:defRPr sz="847"/>
            </a:lvl5pPr>
            <a:lvl6pPr marL="2005902" indent="0">
              <a:buNone/>
              <a:defRPr sz="847"/>
            </a:lvl6pPr>
            <a:lvl7pPr marL="2407083" indent="0">
              <a:buNone/>
              <a:defRPr sz="847"/>
            </a:lvl7pPr>
            <a:lvl8pPr marL="2808263" indent="0">
              <a:buNone/>
              <a:defRPr sz="847"/>
            </a:lvl8pPr>
            <a:lvl9pPr marL="32094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65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77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71"/>
            </a:lvl1pPr>
            <a:lvl2pPr marL="401180" indent="0">
              <a:buNone/>
              <a:defRPr sz="2463"/>
            </a:lvl2pPr>
            <a:lvl3pPr marL="802361" indent="0">
              <a:buNone/>
              <a:defRPr sz="2078"/>
            </a:lvl3pPr>
            <a:lvl4pPr marL="1203541" indent="0">
              <a:buNone/>
              <a:defRPr sz="1770"/>
            </a:lvl4pPr>
            <a:lvl5pPr marL="1604721" indent="0">
              <a:buNone/>
              <a:defRPr sz="1770"/>
            </a:lvl5pPr>
            <a:lvl6pPr marL="2005902" indent="0">
              <a:buNone/>
              <a:defRPr sz="1770"/>
            </a:lvl6pPr>
            <a:lvl7pPr marL="2407083" indent="0">
              <a:buNone/>
              <a:defRPr sz="1770"/>
            </a:lvl7pPr>
            <a:lvl8pPr marL="2808263" indent="0">
              <a:buNone/>
              <a:defRPr sz="1770"/>
            </a:lvl8pPr>
            <a:lvl9pPr marL="3209444" indent="0">
              <a:buNone/>
              <a:defRPr sz="177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231"/>
            </a:lvl1pPr>
            <a:lvl2pPr marL="401180" indent="0">
              <a:buNone/>
              <a:defRPr sz="1154"/>
            </a:lvl2pPr>
            <a:lvl3pPr marL="802361" indent="0">
              <a:buNone/>
              <a:defRPr sz="847"/>
            </a:lvl3pPr>
            <a:lvl4pPr marL="1203541" indent="0">
              <a:buNone/>
              <a:defRPr sz="847"/>
            </a:lvl4pPr>
            <a:lvl5pPr marL="1604721" indent="0">
              <a:buNone/>
              <a:defRPr sz="847"/>
            </a:lvl5pPr>
            <a:lvl6pPr marL="2005902" indent="0">
              <a:buNone/>
              <a:defRPr sz="847"/>
            </a:lvl6pPr>
            <a:lvl7pPr marL="2407083" indent="0">
              <a:buNone/>
              <a:defRPr sz="847"/>
            </a:lvl7pPr>
            <a:lvl8pPr marL="2808263" indent="0">
              <a:buNone/>
              <a:defRPr sz="847"/>
            </a:lvl8pPr>
            <a:lvl9pPr marL="32094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92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20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1BED330-154F-4638-B851-1FB187A1612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01.02.2022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3D2177-61D3-4E74-A489-21D330639FA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69E252D-B276-4058-8CF5-FBAB4CBF866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01.02.2022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72EE45-1036-4172-BD54-9091E6E911A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2361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2361"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23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2361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23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802361" rtl="0" eaLnBrk="1" latinLnBrk="0" hangingPunct="1"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86" indent="-300886" algn="l" defTabSz="802361" rtl="0" eaLnBrk="1" latinLnBrk="0" hangingPunct="1">
        <a:spcBef>
          <a:spcPct val="20000"/>
        </a:spcBef>
        <a:buFont typeface="Arial" pitchFamily="34" charset="0"/>
        <a:buChar char="•"/>
        <a:defRPr sz="2771" kern="1200">
          <a:solidFill>
            <a:schemeClr val="tx1"/>
          </a:solidFill>
          <a:latin typeface="+mn-lt"/>
          <a:ea typeface="+mn-ea"/>
          <a:cs typeface="+mn-cs"/>
        </a:defRPr>
      </a:lvl1pPr>
      <a:lvl2pPr marL="651918" indent="-250738" algn="l" defTabSz="802361" rtl="0" eaLnBrk="1" latinLnBrk="0" hangingPunct="1">
        <a:spcBef>
          <a:spcPct val="20000"/>
        </a:spcBef>
        <a:buFont typeface="Arial" pitchFamily="34" charset="0"/>
        <a:buChar char="–"/>
        <a:defRPr sz="2463" kern="1200">
          <a:solidFill>
            <a:schemeClr val="tx1"/>
          </a:solidFill>
          <a:latin typeface="+mn-lt"/>
          <a:ea typeface="+mn-ea"/>
          <a:cs typeface="+mn-cs"/>
        </a:defRPr>
      </a:lvl2pPr>
      <a:lvl3pPr marL="1002951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3pPr>
      <a:lvl4pPr marL="1404131" indent="-200591" algn="l" defTabSz="802361" rtl="0" eaLnBrk="1" latinLnBrk="0" hangingPunct="1">
        <a:spcBef>
          <a:spcPct val="20000"/>
        </a:spcBef>
        <a:buFont typeface="Arial" pitchFamily="34" charset="0"/>
        <a:buChar char="–"/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12" indent="-200591" algn="l" defTabSz="802361" rtl="0" eaLnBrk="1" latinLnBrk="0" hangingPunct="1">
        <a:spcBef>
          <a:spcPct val="20000"/>
        </a:spcBef>
        <a:buFont typeface="Arial" pitchFamily="34" charset="0"/>
        <a:buChar char="»"/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06492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607673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008854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410034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01180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0236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0354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0472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05902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407083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808263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209444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2361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2361"/>
              <a:t>01.02.2022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49"/>
            <a:ext cx="2895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23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2361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23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802361" rtl="0" eaLnBrk="1" latinLnBrk="0" hangingPunct="1"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86" indent="-300886" algn="l" defTabSz="802361" rtl="0" eaLnBrk="1" latinLnBrk="0" hangingPunct="1">
        <a:spcBef>
          <a:spcPct val="20000"/>
        </a:spcBef>
        <a:buFont typeface="Arial" pitchFamily="34" charset="0"/>
        <a:buChar char="•"/>
        <a:defRPr sz="2771" kern="1200">
          <a:solidFill>
            <a:schemeClr val="tx1"/>
          </a:solidFill>
          <a:latin typeface="+mn-lt"/>
          <a:ea typeface="+mn-ea"/>
          <a:cs typeface="+mn-cs"/>
        </a:defRPr>
      </a:lvl1pPr>
      <a:lvl2pPr marL="651918" indent="-250738" algn="l" defTabSz="802361" rtl="0" eaLnBrk="1" latinLnBrk="0" hangingPunct="1">
        <a:spcBef>
          <a:spcPct val="20000"/>
        </a:spcBef>
        <a:buFont typeface="Arial" pitchFamily="34" charset="0"/>
        <a:buChar char="–"/>
        <a:defRPr sz="2463" kern="1200">
          <a:solidFill>
            <a:schemeClr val="tx1"/>
          </a:solidFill>
          <a:latin typeface="+mn-lt"/>
          <a:ea typeface="+mn-ea"/>
          <a:cs typeface="+mn-cs"/>
        </a:defRPr>
      </a:lvl2pPr>
      <a:lvl3pPr marL="1002951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3pPr>
      <a:lvl4pPr marL="1404131" indent="-200591" algn="l" defTabSz="802361" rtl="0" eaLnBrk="1" latinLnBrk="0" hangingPunct="1">
        <a:spcBef>
          <a:spcPct val="20000"/>
        </a:spcBef>
        <a:buFont typeface="Arial" pitchFamily="34" charset="0"/>
        <a:buChar char="–"/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12" indent="-200591" algn="l" defTabSz="802361" rtl="0" eaLnBrk="1" latinLnBrk="0" hangingPunct="1">
        <a:spcBef>
          <a:spcPct val="20000"/>
        </a:spcBef>
        <a:buFont typeface="Arial" pitchFamily="34" charset="0"/>
        <a:buChar char="»"/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06492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607673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008854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410034" indent="-200591" algn="l" defTabSz="802361" rtl="0" eaLnBrk="1" latinLnBrk="0" hangingPunct="1">
        <a:spcBef>
          <a:spcPct val="20000"/>
        </a:spcBef>
        <a:buFont typeface="Arial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01180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0236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0354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04721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05902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407083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808263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209444" algn="l" defTabSz="802361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2"/>
          <p:cNvSpPr txBox="1"/>
          <p:nvPr/>
        </p:nvSpPr>
        <p:spPr>
          <a:xfrm>
            <a:off x="1406435" y="3894909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9" y="148430"/>
            <a:ext cx="1821326" cy="1423032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0" y="859946"/>
            <a:ext cx="9144000" cy="4562060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МАОУ «</a:t>
            </a:r>
            <a:r>
              <a:rPr lang="ru-RU" sz="1600" b="1" strike="noStrike" spc="-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Аромашевская</a:t>
            </a:r>
            <a:r>
              <a:rPr lang="ru-RU" sz="16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СОШ  им. </a:t>
            </a:r>
            <a:r>
              <a:rPr lang="ru-RU" sz="1600" b="1" strike="noStrike" spc="-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В.Д.Кармацкого</a:t>
            </a:r>
            <a:r>
              <a:rPr lang="ru-RU" sz="16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3200" b="1" strike="noStrike" spc="-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ФУНКЦИОНАЛЬНАЯ </a:t>
            </a:r>
            <a:r>
              <a:rPr lang="ru-RU" sz="32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ГРАМОТНОСТЬ: СОВРЕМЕННОЕ ПОНИМАНИЕ, АЛГОРИТМ ОРГАНИЗАЦИИ РАБОТЫ ПЕДКОЛЛЕКТИВА</a:t>
            </a:r>
            <a:endParaRPr lang="en-US" sz="3200" b="1" strike="noStrike" spc="-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200" b="1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9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3900" b="0" strike="noStrike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8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Естественнонаучная грамотность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PISA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393825" y="3019450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979712" y="1443722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4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Компетенции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стественнонаучной грамотности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3347864" y="2134969"/>
            <a:ext cx="5544616" cy="43903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 объяснять явления;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 особенности естественнонаучного исследования;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 интерпретировать данные и использовать доказательства для получения выводов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979712" y="1443722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051720" y="6021288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0" y="2146903"/>
            <a:ext cx="2650772" cy="30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77837" y="190617"/>
            <a:ext cx="8229600" cy="161133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«Мы учимся, увы, для школы,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но не для жизни»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Сенека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497901" y="1862384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indent="0" algn="ctr">
              <a:spcAft>
                <a:spcPts val="0"/>
              </a:spcAft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просто знаний, а знаний </a:t>
            </a: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типа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 </a:t>
            </a:r>
            <a:r>
              <a:rPr lang="ru-RU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ru-RU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«знаю, как»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51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вопросы;</a:t>
            </a: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обосновывать, доказывать;</a:t>
            </a: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простейшие приемы исследования;</a:t>
            </a: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строить развернутые высказывания;</a:t>
            </a: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устанавливать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надежность информации;</a:t>
            </a: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сотрудничать</a:t>
            </a: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5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5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5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Всему </a:t>
            </a:r>
            <a:r>
              <a:rPr lang="ru-RU" sz="5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этому можно и нужно учить!</a:t>
            </a:r>
            <a:endParaRPr lang="ru-RU" sz="5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5105400" y="188595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393825" y="3019450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10800000" flipV="1">
            <a:off x="2195736" y="1761674"/>
            <a:ext cx="2232248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srgbClr val="C6E7FC">
                    <a:lumMod val="25000"/>
                  </a:srgbClr>
                </a:solidFill>
              </a:rPr>
              <a:t>«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</a:rPr>
              <a:t>Проблемы – пробелы»</a:t>
            </a:r>
          </a:p>
        </p:txBody>
      </p:sp>
    </p:spTree>
    <p:extLst>
      <p:ext uri="{BB962C8B-B14F-4D97-AF65-F5344CB8AC3E}">
        <p14:creationId xmlns:p14="http://schemas.microsoft.com/office/powerpoint/2010/main" val="2685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Модель заданий по оцениванию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естественнонаучной грамотности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835696" y="2944750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10800000" flipV="1">
            <a:off x="1260932" y="3008483"/>
            <a:ext cx="6622135" cy="534519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rgbClr val="C6E7FC">
                  <a:lumMod val="25000"/>
                </a:srgbClr>
              </a:solidFill>
            </a:endParaRPr>
          </a:p>
          <a:p>
            <a:pPr algn="ctr"/>
            <a:endParaRPr lang="ru-RU" sz="2400" dirty="0" smtClean="0">
              <a:solidFill>
                <a:srgbClr val="C6E7FC">
                  <a:lumMod val="25000"/>
                </a:srgbClr>
              </a:solidFill>
            </a:endParaRPr>
          </a:p>
          <a:p>
            <a:pPr algn="ctr"/>
            <a:r>
              <a:rPr lang="ru-RU" sz="2400" dirty="0" smtClean="0">
                <a:solidFill>
                  <a:srgbClr val="C6E7FC">
                    <a:lumMod val="25000"/>
                  </a:srgbClr>
                </a:solidFill>
              </a:rPr>
              <a:t> </a:t>
            </a:r>
            <a:endParaRPr lang="ru-RU" sz="2400" dirty="0">
              <a:solidFill>
                <a:srgbClr val="C6E7FC">
                  <a:lumMod val="2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Модель заданий по оцениванию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естественнонаучной грамотности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835696" y="2944750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10800000" flipV="1">
            <a:off x="1260932" y="3008483"/>
            <a:ext cx="6622135" cy="534519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rgbClr val="C6E7FC">
                  <a:lumMod val="25000"/>
                </a:srgbClr>
              </a:solidFill>
            </a:endParaRPr>
          </a:p>
          <a:p>
            <a:pPr algn="ctr"/>
            <a:endParaRPr lang="ru-RU" sz="2400" dirty="0" smtClean="0">
              <a:solidFill>
                <a:srgbClr val="C6E7FC">
                  <a:lumMod val="25000"/>
                </a:srgbClr>
              </a:solidFill>
            </a:endParaRPr>
          </a:p>
          <a:p>
            <a:pPr algn="ctr"/>
            <a:r>
              <a:rPr lang="ru-RU" sz="2400" dirty="0" smtClean="0">
                <a:solidFill>
                  <a:srgbClr val="C6E7FC">
                    <a:lumMod val="25000"/>
                  </a:srgbClr>
                </a:solidFill>
              </a:rPr>
              <a:t> </a:t>
            </a:r>
            <a:endParaRPr lang="ru-RU" sz="2400" dirty="0">
              <a:solidFill>
                <a:srgbClr val="C6E7FC">
                  <a:lumMod val="2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8385"/>
            <a:ext cx="914399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99866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835696" y="2944750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10800000" flipV="1">
            <a:off x="1260932" y="3008483"/>
            <a:ext cx="6622135" cy="534519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rgbClr val="C6E7FC">
                  <a:lumMod val="25000"/>
                </a:srgbClr>
              </a:solidFill>
            </a:endParaRPr>
          </a:p>
          <a:p>
            <a:pPr algn="ctr"/>
            <a:endParaRPr lang="ru-RU" sz="2400" dirty="0" smtClean="0">
              <a:solidFill>
                <a:srgbClr val="C6E7FC">
                  <a:lumMod val="25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42134"/>
            <a:ext cx="2864334" cy="2346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9" y="29276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Умения</a:t>
            </a:r>
            <a:endParaRPr lang="ru-RU" sz="2000" b="1" dirty="0">
              <a:solidFill>
                <a:srgbClr val="C6E7FC">
                  <a:lumMod val="2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0075" t="31800" r="21651" b="16400"/>
          <a:stretch/>
        </p:blipFill>
        <p:spPr>
          <a:xfrm>
            <a:off x="4353497" y="713239"/>
            <a:ext cx="4753706" cy="2376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6" y="292766"/>
            <a:ext cx="2674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Типы научного знания</a:t>
            </a:r>
            <a:endParaRPr lang="ru-RU" sz="2000" b="1" dirty="0">
              <a:solidFill>
                <a:srgbClr val="C6E7FC">
                  <a:lumMod val="25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7712" t="33201" r="20863" b="17800"/>
          <a:stretch/>
        </p:blipFill>
        <p:spPr>
          <a:xfrm>
            <a:off x="118071" y="4094993"/>
            <a:ext cx="4117355" cy="2426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1814" y="3609984"/>
            <a:ext cx="1342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Контексты</a:t>
            </a:r>
            <a:endParaRPr lang="ru-RU" sz="2000" b="1" dirty="0">
              <a:solidFill>
                <a:srgbClr val="C6E7FC">
                  <a:lumMod val="25000"/>
                </a:srgb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9288" t="35999" r="21651" b="5202"/>
          <a:stretch/>
        </p:blipFill>
        <p:spPr>
          <a:xfrm>
            <a:off x="4353497" y="4046882"/>
            <a:ext cx="4753706" cy="2822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4584" y="3594887"/>
            <a:ext cx="291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Познавательные уровни</a:t>
            </a:r>
            <a:endParaRPr lang="ru-RU" sz="2000" b="1" dirty="0">
              <a:solidFill>
                <a:srgbClr val="C6E7F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-335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200" b="1" spc="-35" dirty="0" smtClean="0">
                <a:solidFill>
                  <a:schemeClr val="bg2">
                    <a:lumMod val="25000"/>
                  </a:schemeClr>
                </a:solidFill>
              </a:rPr>
              <a:t>л</a:t>
            </a:r>
            <a:r>
              <a:rPr lang="ru-RU" sz="3200" b="1" spc="-100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3200" b="1" spc="-17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3200" b="1" spc="-1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3200" b="1" spc="-70" dirty="0" smtClean="0">
                <a:solidFill>
                  <a:schemeClr val="bg2">
                    <a:lumMod val="25000"/>
                  </a:schemeClr>
                </a:solidFill>
              </a:rPr>
              <a:t>л</a:t>
            </a:r>
            <a:r>
              <a:rPr lang="ru-RU" sz="3200" b="1" spc="-114" dirty="0" smtClean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3200" b="1" spc="-110" dirty="0" smtClean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200" b="1" spc="-1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3200" b="1" spc="-5" dirty="0" smtClean="0">
                <a:solidFill>
                  <a:schemeClr val="bg2">
                    <a:lumMod val="25000"/>
                  </a:schemeClr>
                </a:solidFill>
              </a:rPr>
              <a:t>я</a:t>
            </a:r>
            <a:r>
              <a:rPr lang="ru-RU" sz="3200" b="1" spc="-185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spc="-245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3200" b="1" spc="-100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3200" b="1" spc="-175" dirty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ru-RU" sz="3200" b="1" spc="-145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3200" b="1" spc="-195" dirty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3200" b="1" spc="-135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3200" b="1" spc="-100" dirty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3200" b="1" spc="-110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200" b="1" spc="-100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3200" b="1" spc="-110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200" b="1" spc="-100" dirty="0">
                <a:solidFill>
                  <a:schemeClr val="bg2">
                    <a:lumMod val="25000"/>
                  </a:schemeClr>
                </a:solidFill>
              </a:rPr>
              <a:t>ост</a:t>
            </a:r>
            <a:r>
              <a:rPr lang="ru-RU" sz="3200" b="1" spc="-10" dirty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3200" b="1" spc="-185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spc="-185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spc="-185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spc="-5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3200" b="1" spc="-17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3200" b="1" spc="-105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3200" b="1" spc="-135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3200" b="1" spc="-180" dirty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ru-RU" sz="3200" b="1" spc="-5" dirty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3200" b="1" spc="-175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spc="-140" dirty="0">
                <a:solidFill>
                  <a:schemeClr val="bg2">
                    <a:lumMod val="25000"/>
                  </a:schemeClr>
                </a:solidFill>
              </a:rPr>
              <a:t>ф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3200" b="1" spc="-110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200" b="1" spc="-280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3200" b="1" spc="-114" dirty="0">
                <a:solidFill>
                  <a:schemeClr val="bg2">
                    <a:lumMod val="25000"/>
                  </a:schemeClr>
                </a:solidFill>
              </a:rPr>
              <a:t>ц</a:t>
            </a:r>
            <a:r>
              <a:rPr lang="ru-RU" sz="3200" b="1" spc="-105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3200" b="1" spc="-110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3200" b="1" spc="-70" dirty="0">
                <a:solidFill>
                  <a:schemeClr val="bg2">
                    <a:lumMod val="25000"/>
                  </a:schemeClr>
                </a:solidFill>
              </a:rPr>
              <a:t>л</a:t>
            </a:r>
            <a:r>
              <a:rPr lang="ru-RU" sz="3200" b="1" spc="-114" dirty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3200" b="1" spc="-110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200" b="1" spc="-95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3200" b="1" spc="-5" dirty="0">
                <a:solidFill>
                  <a:schemeClr val="bg2">
                    <a:lumMod val="25000"/>
                  </a:schemeClr>
                </a:solidFill>
              </a:rPr>
              <a:t>й  </a:t>
            </a:r>
            <a:r>
              <a:rPr lang="ru-RU" sz="3200" b="1" spc="-110" dirty="0">
                <a:solidFill>
                  <a:schemeClr val="bg2">
                    <a:lumMod val="25000"/>
                  </a:schemeClr>
                </a:solidFill>
              </a:rPr>
              <a:t>грамотности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180305" y="2036702"/>
            <a:ext cx="6653213" cy="178749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168473" y="4103025"/>
            <a:ext cx="6653213" cy="231560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441450" y="4281744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296988" y="1427187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180305" y="3756209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96988" y="4256251"/>
            <a:ext cx="674687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611312" y="188118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1673882" y="4002791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587070" y="2360116"/>
            <a:ext cx="6019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rgbClr val="FEFFFF"/>
                </a:solidFill>
              </a:rPr>
              <a:t>это ценностно- интегративный  </a:t>
            </a:r>
            <a:r>
              <a:rPr lang="ru-RU" sz="1600" dirty="0">
                <a:solidFill>
                  <a:srgbClr val="FEFFFF"/>
                </a:solidFill>
              </a:rPr>
              <a:t>компонент  функциональной грамотности, имеющий  собственное предметное  содержание, ценностную  основу и </a:t>
            </a:r>
            <a:r>
              <a:rPr lang="ru-RU" sz="1600" dirty="0" smtClean="0">
                <a:solidFill>
                  <a:srgbClr val="FEFFFF"/>
                </a:solidFill>
              </a:rPr>
              <a:t>нацеленный на </a:t>
            </a:r>
            <a:r>
              <a:rPr lang="ru-RU" sz="1600" dirty="0">
                <a:solidFill>
                  <a:srgbClr val="FEFFFF"/>
                </a:solidFill>
              </a:rPr>
              <a:t>формирование  универсальных  навыков (</a:t>
            </a:r>
            <a:r>
              <a:rPr lang="ru-RU" sz="1600" dirty="0" err="1">
                <a:solidFill>
                  <a:srgbClr val="FEFFFF"/>
                </a:solidFill>
              </a:rPr>
              <a:t>soft</a:t>
            </a:r>
            <a:r>
              <a:rPr lang="ru-RU" sz="1600" dirty="0">
                <a:solidFill>
                  <a:srgbClr val="FEFFFF"/>
                </a:solidFill>
              </a:rPr>
              <a:t> </a:t>
            </a:r>
            <a:r>
              <a:rPr lang="ru-RU" sz="1600" dirty="0" err="1">
                <a:solidFill>
                  <a:srgbClr val="FEFFFF"/>
                </a:solidFill>
              </a:rPr>
              <a:t>skills</a:t>
            </a:r>
            <a:r>
              <a:rPr lang="ru-RU" sz="1600" dirty="0">
                <a:solidFill>
                  <a:srgbClr val="FEFFFF"/>
                </a:solidFill>
              </a:rPr>
              <a:t>).</a:t>
            </a:r>
          </a:p>
          <a:p>
            <a:pPr eaLnBrk="0" hangingPunct="0"/>
            <a:r>
              <a:rPr lang="ru-RU" sz="1600" dirty="0">
                <a:solidFill>
                  <a:srgbClr val="FEFFFF"/>
                </a:solidFill>
              </a:rPr>
              <a:t> </a:t>
            </a:r>
            <a:r>
              <a:rPr lang="ru-RU" sz="1600" dirty="0" smtClean="0">
                <a:solidFill>
                  <a:srgbClr val="FEFFFF"/>
                </a:solidFill>
              </a:rPr>
              <a:t>                                                                               Коваль</a:t>
            </a:r>
            <a:r>
              <a:rPr lang="ru-RU" sz="1600" dirty="0">
                <a:solidFill>
                  <a:srgbClr val="FEFFFF"/>
                </a:solidFill>
              </a:rPr>
              <a:t>, </a:t>
            </a:r>
            <a:r>
              <a:rPr lang="ru-RU" sz="1600" dirty="0" err="1">
                <a:solidFill>
                  <a:srgbClr val="FEFFFF"/>
                </a:solidFill>
              </a:rPr>
              <a:t>Дюкова</a:t>
            </a:r>
            <a:r>
              <a:rPr lang="ru-RU" sz="1600" dirty="0">
                <a:solidFill>
                  <a:srgbClr val="FEFFFF"/>
                </a:solidFill>
              </a:rPr>
              <a:t>, 2019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1630362" y="4625598"/>
            <a:ext cx="6019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rgbClr val="FEFFFF"/>
                </a:solidFill>
              </a:rPr>
              <a:t>человек</a:t>
            </a:r>
            <a:r>
              <a:rPr lang="ru-RU" sz="1600" dirty="0">
                <a:solidFill>
                  <a:srgbClr val="FEFFFF"/>
                </a:solidFill>
              </a:rPr>
              <a:t>, который </a:t>
            </a:r>
            <a:r>
              <a:rPr lang="ru-RU" sz="1600" dirty="0" smtClean="0">
                <a:solidFill>
                  <a:srgbClr val="FEFFFF"/>
                </a:solidFill>
              </a:rPr>
              <a:t>способен воспринимать </a:t>
            </a:r>
            <a:r>
              <a:rPr lang="ru-RU" sz="1600" dirty="0">
                <a:solidFill>
                  <a:srgbClr val="FEFFFF"/>
                </a:solidFill>
              </a:rPr>
              <a:t>местные и глобальные проблемы и вопросы </a:t>
            </a:r>
            <a:r>
              <a:rPr lang="ru-RU" sz="1600" dirty="0" smtClean="0">
                <a:solidFill>
                  <a:srgbClr val="FEFFFF"/>
                </a:solidFill>
              </a:rPr>
              <a:t>межкультурного взаимодействия</a:t>
            </a:r>
            <a:r>
              <a:rPr lang="ru-RU" sz="1600" dirty="0">
                <a:solidFill>
                  <a:srgbClr val="FEFFFF"/>
                </a:solidFill>
              </a:rPr>
              <a:t>, понимать и оценивать различные точки зрения </a:t>
            </a:r>
            <a:r>
              <a:rPr lang="ru-RU" sz="1600" dirty="0" smtClean="0">
                <a:solidFill>
                  <a:srgbClr val="FEFFFF"/>
                </a:solidFill>
              </a:rPr>
              <a:t>и мировоззрения</a:t>
            </a:r>
            <a:r>
              <a:rPr lang="ru-RU" sz="1600" dirty="0">
                <a:solidFill>
                  <a:srgbClr val="FEFFFF"/>
                </a:solidFill>
              </a:rPr>
              <a:t>, успешно и уважительно взаимодействовать с </a:t>
            </a:r>
            <a:r>
              <a:rPr lang="ru-RU" sz="1600" dirty="0" smtClean="0">
                <a:solidFill>
                  <a:srgbClr val="FEFFFF"/>
                </a:solidFill>
              </a:rPr>
              <a:t>другими людьми</a:t>
            </a:r>
            <a:r>
              <a:rPr lang="ru-RU" sz="1600" dirty="0">
                <a:solidFill>
                  <a:srgbClr val="FEFFFF"/>
                </a:solidFill>
              </a:rPr>
              <a:t>, а </a:t>
            </a:r>
            <a:r>
              <a:rPr lang="ru-RU" sz="1600" dirty="0" smtClean="0">
                <a:solidFill>
                  <a:srgbClr val="FEFFFF"/>
                </a:solidFill>
              </a:rPr>
              <a:t>также ответственно </a:t>
            </a:r>
            <a:r>
              <a:rPr lang="ru-RU" sz="1600" dirty="0">
                <a:solidFill>
                  <a:srgbClr val="FEFFFF"/>
                </a:solidFill>
              </a:rPr>
              <a:t>действовать для обеспечения </a:t>
            </a:r>
            <a:r>
              <a:rPr lang="ru-RU" sz="1600" dirty="0" smtClean="0">
                <a:solidFill>
                  <a:srgbClr val="FEFFFF"/>
                </a:solidFill>
              </a:rPr>
              <a:t>устойчивого развития </a:t>
            </a:r>
            <a:r>
              <a:rPr lang="ru-RU" sz="1600" dirty="0">
                <a:solidFill>
                  <a:srgbClr val="FEFFFF"/>
                </a:solidFill>
              </a:rPr>
              <a:t>и коллективного благополучия.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2087563" y="1871687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31B6FD"/>
                </a:solidFill>
              </a:rPr>
              <a:t>Глобальные  </a:t>
            </a:r>
            <a:r>
              <a:rPr lang="ru-RU" b="1" dirty="0">
                <a:solidFill>
                  <a:srgbClr val="31B6FD"/>
                </a:solidFill>
              </a:rPr>
              <a:t>компетенции</a:t>
            </a:r>
            <a:endParaRPr lang="en-US" b="1" dirty="0">
              <a:solidFill>
                <a:srgbClr val="31B6FD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2178571" y="4000930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4584D3"/>
                </a:solidFill>
              </a:rPr>
              <a:t>Глобально </a:t>
            </a:r>
            <a:r>
              <a:rPr lang="ru-RU" b="1" dirty="0">
                <a:solidFill>
                  <a:srgbClr val="4584D3"/>
                </a:solidFill>
              </a:rPr>
              <a:t>компетентная личность</a:t>
            </a:r>
            <a:endParaRPr lang="en-US" b="1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60" y="188640"/>
            <a:ext cx="91553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Глобальные компетенции» как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особый компонент функциональной грамотности</a:t>
            </a:r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gray">
          <a:xfrm>
            <a:off x="6091154" y="2636912"/>
            <a:ext cx="2595646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4"/>
          <p:cNvSpPr>
            <a:spLocks noChangeArrowheads="1"/>
          </p:cNvSpPr>
          <p:nvPr/>
        </p:nvSpPr>
        <p:spPr bwMode="gray">
          <a:xfrm>
            <a:off x="3227584" y="2636912"/>
            <a:ext cx="2626704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5"/>
          <p:cNvSpPr>
            <a:spLocks noChangeArrowheads="1"/>
          </p:cNvSpPr>
          <p:nvPr/>
        </p:nvSpPr>
        <p:spPr bwMode="gray">
          <a:xfrm>
            <a:off x="388087" y="2614321"/>
            <a:ext cx="2602632" cy="2902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black">
          <a:xfrm>
            <a:off x="471047" y="2984465"/>
            <a:ext cx="2327349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ИНТЕГРАТИВНЫЕ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КОМПОНЕНТЫ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(сопровождают любой предметный  компонент функциональной грамотности)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black">
          <a:xfrm>
            <a:off x="6200845" y="2984465"/>
            <a:ext cx="2376264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ГЛОБАЛЬНЫЕ </a:t>
            </a:r>
            <a:endParaRPr lang="ru-RU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КОМПЕТЕНЦИИ 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ценностно-интегративный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компонент, имеющий </a:t>
            </a:r>
            <a:r>
              <a:rPr lang="ru-RU" sz="1600" b="1" dirty="0" err="1" smtClean="0">
                <a:solidFill>
                  <a:srgbClr val="000000"/>
                </a:solidFill>
                <a:cs typeface="Arial" charset="0"/>
              </a:rPr>
              <a:t>метапрадметное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содержание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black">
          <a:xfrm>
            <a:off x="3457844" y="2984465"/>
            <a:ext cx="2166184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spc="-25" dirty="0" smtClean="0">
                <a:solidFill>
                  <a:prstClr val="black"/>
                </a:solidFill>
                <a:cs typeface="Calibri" panose="020F0502020204030204" pitchFamily="34" charset="0"/>
              </a:rPr>
              <a:t>ПРЕДМЕТНЫЕ </a:t>
            </a:r>
          </a:p>
          <a:p>
            <a:pPr algn="ctr">
              <a:spcBef>
                <a:spcPct val="50000"/>
              </a:spcBef>
            </a:pPr>
            <a:r>
              <a:rPr lang="ru-RU" sz="1600" b="1" spc="-25" dirty="0" smtClean="0">
                <a:solidFill>
                  <a:prstClr val="black"/>
                </a:solidFill>
                <a:cs typeface="Calibri" panose="020F0502020204030204" pitchFamily="34" charset="0"/>
              </a:rPr>
              <a:t>КОМПОНЕНТЫ</a:t>
            </a:r>
            <a:r>
              <a:rPr lang="ru-RU" sz="1600" b="1" spc="5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 spc="-15" dirty="0" smtClean="0">
                <a:solidFill>
                  <a:prstClr val="black"/>
                </a:solidFill>
                <a:cs typeface="Calibri" panose="020F0502020204030204" pitchFamily="34" charset="0"/>
              </a:rPr>
              <a:t>(содержание </a:t>
            </a:r>
            <a:r>
              <a:rPr lang="ru-RU" sz="1600" b="1" spc="-52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spc="-30" dirty="0">
                <a:solidFill>
                  <a:prstClr val="black"/>
                </a:solidFill>
                <a:cs typeface="Calibri" panose="020F0502020204030204" pitchFamily="34" charset="0"/>
              </a:rPr>
              <a:t>которых</a:t>
            </a:r>
            <a:r>
              <a:rPr lang="ru-RU" sz="1600" b="1" spc="1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spc="-25" dirty="0">
                <a:solidFill>
                  <a:prstClr val="black"/>
                </a:solidFill>
                <a:cs typeface="Calibri" panose="020F0502020204030204" pitchFamily="34" charset="0"/>
              </a:rPr>
              <a:t>отражает</a:t>
            </a:r>
            <a:r>
              <a:rPr lang="ru-RU" sz="1600" b="1" spc="15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Calibri" panose="020F0502020204030204" pitchFamily="34" charset="0"/>
              </a:rPr>
              <a:t>и</a:t>
            </a:r>
            <a:r>
              <a:rPr lang="ru-RU" sz="1600" b="1" spc="15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spc="-25" dirty="0">
                <a:solidFill>
                  <a:prstClr val="black"/>
                </a:solidFill>
                <a:cs typeface="Calibri" panose="020F0502020204030204" pitchFamily="34" charset="0"/>
              </a:rPr>
              <a:t>отражается</a:t>
            </a:r>
            <a:r>
              <a:rPr lang="ru-RU" sz="1600" b="1" spc="25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Calibri" panose="020F0502020204030204" pitchFamily="34" charset="0"/>
              </a:rPr>
              <a:t>в </a:t>
            </a:r>
            <a:r>
              <a:rPr lang="ru-RU" sz="1600" b="1" spc="5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spc="-15" dirty="0">
                <a:solidFill>
                  <a:prstClr val="black"/>
                </a:solidFill>
                <a:cs typeface="Calibri" panose="020F0502020204030204" pitchFamily="34" charset="0"/>
              </a:rPr>
              <a:t>содержании</a:t>
            </a:r>
            <a:r>
              <a:rPr lang="ru-RU" sz="1600" b="1" spc="-5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prstClr val="black"/>
                </a:solidFill>
                <a:cs typeface="Calibri" panose="020F0502020204030204" pitchFamily="34" charset="0"/>
              </a:rPr>
              <a:t>учебных</a:t>
            </a:r>
            <a:r>
              <a:rPr lang="ru-RU" sz="1600" b="1" spc="15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1600" b="1" spc="-30" dirty="0">
                <a:solidFill>
                  <a:prstClr val="black"/>
                </a:solidFill>
                <a:cs typeface="Calibri" panose="020F0502020204030204" pitchFamily="34" charset="0"/>
              </a:rPr>
              <a:t>предметов)</a:t>
            </a:r>
            <a:endParaRPr lang="ru-RU" sz="16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1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Структура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глобальных компетенций</a:t>
            </a: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28" y="2400887"/>
            <a:ext cx="8462021" cy="30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Степень овладения выражается в следующих показателях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615950" y="2347937"/>
            <a:ext cx="3659188" cy="1879600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5950" y="2344860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418013" y="2351112"/>
            <a:ext cx="3659187" cy="1879600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 flipH="1">
            <a:off x="4410075" y="2351646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Gray">
          <a:xfrm>
            <a:off x="612775" y="4357712"/>
            <a:ext cx="3659188" cy="1879600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4414838" y="4348187"/>
            <a:ext cx="3659187" cy="1881188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4876800" y="4487887"/>
            <a:ext cx="3186113" cy="461963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623126" y="4333675"/>
            <a:ext cx="3165475" cy="461962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718343" y="2805284"/>
            <a:ext cx="2954337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ru-RU" sz="1200" spc="-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критически </a:t>
            </a:r>
            <a:r>
              <a:rPr lang="ru-RU"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рассматривать с различных точек зрения вопросы </a:t>
            </a:r>
            <a:r>
              <a:rPr lang="ru-RU" sz="1200" spc="-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и ситуации </a:t>
            </a:r>
            <a:r>
              <a:rPr lang="ru-RU"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глобального характера и межкультурного взаимодействия </a:t>
            </a:r>
            <a:r>
              <a:rPr lang="ru-RU" sz="1200" spc="-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и эффективно </a:t>
            </a:r>
            <a:r>
              <a:rPr lang="ru-RU"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действовать в этих ситуациях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4996036" y="2792639"/>
            <a:ext cx="3002588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ru-RU" sz="120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осознавать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каким образом </a:t>
            </a:r>
            <a:r>
              <a:rPr lang="ru-RU" sz="120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культурные, религиозные, политические, расовые 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иные различия могут оказывать влияние </a:t>
            </a:r>
            <a:r>
              <a:rPr lang="ru-RU" sz="120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суждения, взгляды и мировоззрение           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gray">
          <a:xfrm>
            <a:off x="718342" y="4949850"/>
            <a:ext cx="30330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вступать </a:t>
            </a:r>
            <a:r>
              <a:rPr lang="ru-RU" sz="12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открытое, уважительное и эффективное </a:t>
            </a:r>
            <a:r>
              <a:rPr lang="ru-RU" sz="1200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2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другими людьми на основе разделяемого всеми </a:t>
            </a:r>
            <a:r>
              <a:rPr lang="ru-RU" sz="1200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уважения к </a:t>
            </a:r>
            <a:r>
              <a:rPr lang="ru-RU" sz="12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человеческому достоинству.</a:t>
            </a:r>
            <a:endParaRPr lang="en-US" sz="1200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gray">
          <a:xfrm>
            <a:off x="5018997" y="5164186"/>
            <a:ext cx="29017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действовать </a:t>
            </a:r>
            <a:r>
              <a:rPr lang="ru-RU" sz="12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интересах  коллективного  благополучия и устойчивого  развития</a:t>
            </a:r>
            <a:endParaRPr lang="en-US" sz="1200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3513139" y="3503637"/>
            <a:ext cx="1682750" cy="1682750"/>
            <a:chOff x="2350" y="2010"/>
            <a:chExt cx="1060" cy="1060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23" name="Picture 3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24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33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85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500332" y="4951563"/>
            <a:ext cx="8643668" cy="17461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БУДУЩЕЕ ЗАВИСИТ ОТ ПРИЛАГАЕМЫХ УСИЛИЙ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БУДУЩЕЕ ВАРИАТИВНО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БУДУЩЕЕ НЕЛЬЗЯ ПРЕДСКАЗАТЬ, НО МОЖНО СОЗДАТЬ ТАКИМ, КАКИМ МЫ ХОТИМ ЕГО ВИДЕТЬ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9" y="1204998"/>
            <a:ext cx="7504981" cy="3677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802"/>
            <a:ext cx="9144000" cy="11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94" y="-10294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Содержательные аспекты в динамике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gray">
          <a:xfrm>
            <a:off x="6036466" y="2961464"/>
            <a:ext cx="2595646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4"/>
          <p:cNvSpPr>
            <a:spLocks noChangeArrowheads="1"/>
          </p:cNvSpPr>
          <p:nvPr/>
        </p:nvSpPr>
        <p:spPr bwMode="gray">
          <a:xfrm>
            <a:off x="3196202" y="2300497"/>
            <a:ext cx="2626704" cy="42248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5"/>
          <p:cNvSpPr>
            <a:spLocks noChangeArrowheads="1"/>
          </p:cNvSpPr>
          <p:nvPr/>
        </p:nvSpPr>
        <p:spPr bwMode="gray">
          <a:xfrm>
            <a:off x="417826" y="2961464"/>
            <a:ext cx="2602632" cy="2902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black">
          <a:xfrm>
            <a:off x="520094" y="3409589"/>
            <a:ext cx="2351760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3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Человек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lang="ru-RU"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природа </a:t>
            </a:r>
            <a:r>
              <a:rPr lang="ru-RU" sz="1200"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(</a:t>
            </a:r>
            <a:r>
              <a:rPr lang="ru-RU" sz="1200" spc="-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аспекты:</a:t>
            </a:r>
            <a:r>
              <a:rPr lang="ru-RU" sz="1200" spc="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охрана 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природы, </a:t>
            </a:r>
            <a:r>
              <a:rPr lang="ru-RU"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ответственное 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отношение </a:t>
            </a:r>
            <a:r>
              <a:rPr lang="ru-RU" sz="1200" spc="-114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lang="ru-RU" sz="1200" spc="-1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живой </a:t>
            </a:r>
            <a:r>
              <a:rPr lang="ru-RU"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природе</a:t>
            </a:r>
            <a:r>
              <a:rPr lang="ru-RU" sz="1200" spc="-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).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Здоровье</a:t>
            </a:r>
            <a:r>
              <a:rPr lang="ru-RU" sz="1200" spc="-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6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как ценность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6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Права человека как ценность</a:t>
            </a:r>
            <a:endParaRPr lang="ru-RU"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spcBef>
                <a:spcPct val="50000"/>
              </a:spcBef>
            </a:pPr>
            <a:endParaRPr lang="ru-RU" sz="14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black">
          <a:xfrm>
            <a:off x="6146157" y="3224922"/>
            <a:ext cx="2376264" cy="2769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Причины </a:t>
            </a:r>
            <a:r>
              <a:rPr lang="ru-RU" sz="120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возникновения</a:t>
            </a:r>
            <a:r>
              <a:rPr lang="ru-RU" sz="1200" spc="2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3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возможности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разрешения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глобальных </a:t>
            </a:r>
            <a:r>
              <a:rPr lang="ru-RU" sz="1200" spc="-459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проблем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4150" marR="5080" indent="-171450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Взаимосвязь </a:t>
            </a:r>
            <a:r>
              <a:rPr lang="ru-RU" sz="1200" spc="-2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глобальных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проблем. </a:t>
            </a:r>
            <a:r>
              <a:rPr lang="ru-RU" sz="1200" spc="-2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Проявление глобальных </a:t>
            </a:r>
            <a:r>
              <a:rPr lang="ru-RU" sz="1200" spc="-46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проблем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в</a:t>
            </a:r>
            <a:r>
              <a:rPr lang="ru-RU" sz="1200" spc="3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локальных </a:t>
            </a:r>
            <a:r>
              <a:rPr lang="ru-RU" sz="1200" spc="-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ситуациях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184150" marR="5080" indent="-171450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267335" algn="l"/>
              </a:tabLst>
            </a:pPr>
            <a:endParaRPr lang="ru-RU" sz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3515" indent="-171450" algn="just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ru-RU" sz="1200" spc="-2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Глобальные</a:t>
            </a:r>
            <a:r>
              <a:rPr lang="ru-RU" sz="120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проблемы</a:t>
            </a:r>
            <a:r>
              <a:rPr lang="ru-RU" sz="120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в</a:t>
            </a:r>
            <a:r>
              <a:rPr lang="ru-RU" sz="1200" spc="-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1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соответствии</a:t>
            </a:r>
            <a:r>
              <a:rPr lang="ru-RU" sz="120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200" spc="-459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перечнем</a:t>
            </a:r>
            <a:r>
              <a:rPr lang="ru-RU" sz="1200" spc="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ООН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black">
          <a:xfrm>
            <a:off x="3234414" y="2421079"/>
            <a:ext cx="2508819" cy="5162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3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Основные </a:t>
            </a:r>
            <a:r>
              <a:rPr lang="ru-RU" sz="1200" spc="-3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причины  возникновения глобальных  проблем. </a:t>
            </a:r>
            <a:endParaRPr lang="ru-RU" sz="1200" spc="-30" dirty="0" smtClea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3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Человек </a:t>
            </a:r>
            <a:r>
              <a:rPr lang="ru-RU" sz="1200" spc="-3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природа (аспект:  экологический кризис и его  </a:t>
            </a:r>
            <a:r>
              <a:rPr lang="ru-RU" sz="1200" spc="-3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причины).</a:t>
            </a:r>
          </a:p>
          <a:p>
            <a:pPr marL="184150" marR="52705" indent="-1714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1200" spc="-15" dirty="0" smtClean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4150" marR="52705" indent="-1714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200" spc="-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Здоровье</a:t>
            </a:r>
            <a:r>
              <a:rPr lang="ru-RU" sz="1200" spc="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(аспект:</a:t>
            </a:r>
            <a:r>
              <a:rPr lang="ru-RU" sz="12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глобальные 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проблемы</a:t>
            </a:r>
            <a:r>
              <a:rPr lang="ru-RU" sz="1200" spc="3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lang="ru-RU" sz="12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основы</a:t>
            </a:r>
            <a:r>
              <a:rPr lang="ru-RU" sz="12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здорового </a:t>
            </a:r>
            <a:r>
              <a:rPr lang="ru-RU" sz="1200"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образа</a:t>
            </a:r>
            <a:r>
              <a:rPr lang="ru-RU" sz="12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жизни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).</a:t>
            </a:r>
          </a:p>
          <a:p>
            <a:pPr marL="184150" marR="52705" indent="-17145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4150" marR="86995" indent="-171450" algn="just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ru-RU"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Права</a:t>
            </a:r>
            <a:r>
              <a:rPr lang="ru-RU" sz="12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человека</a:t>
            </a:r>
            <a:r>
              <a:rPr lang="ru-RU" sz="12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(аспекты: 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равноправие, противостояние </a:t>
            </a:r>
            <a:r>
              <a:rPr lang="ru-RU" sz="1200" spc="-3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политическому</a:t>
            </a:r>
            <a:r>
              <a:rPr lang="ru-RU" sz="12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,</a:t>
            </a:r>
            <a:r>
              <a:rPr lang="ru-RU"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расовому, </a:t>
            </a:r>
            <a:r>
              <a:rPr lang="ru-RU" sz="12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гендерному,</a:t>
            </a:r>
            <a:r>
              <a:rPr lang="ru-RU" sz="12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религиозному</a:t>
            </a:r>
            <a:r>
              <a:rPr lang="ru-RU" sz="12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другим</a:t>
            </a:r>
            <a:r>
              <a:rPr lang="ru-RU" sz="12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видам</a:t>
            </a:r>
            <a:r>
              <a:rPr lang="ru-RU"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неравенства</a:t>
            </a:r>
            <a:r>
              <a:rPr lang="ru-RU" sz="1200" spc="-1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).</a:t>
            </a:r>
          </a:p>
          <a:p>
            <a:pPr marL="184150" marR="86995" indent="-171450" algn="just">
              <a:buFont typeface="Wingdings" panose="05000000000000000000" pitchFamily="2" charset="2"/>
              <a:buChar char="ü"/>
              <a:tabLst>
                <a:tab pos="267335" algn="l"/>
              </a:tabLst>
            </a:pPr>
            <a:endParaRPr lang="ru-RU"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3515" indent="-171450" algn="just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ru-RU" sz="12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Образование</a:t>
            </a:r>
            <a:r>
              <a:rPr lang="ru-RU"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как</a:t>
            </a:r>
            <a:r>
              <a:rPr lang="ru-RU" sz="12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ценность</a:t>
            </a:r>
            <a:r>
              <a:rPr lang="ru-RU" sz="12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lang="ru-RU" sz="120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право</a:t>
            </a:r>
            <a:r>
              <a:rPr lang="ru-RU"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lang="ru-RU" sz="1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400" b="1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39" y="942614"/>
            <a:ext cx="4688230" cy="463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4414" y="989616"/>
            <a:ext cx="2800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ГЛОБАЛЬНЫЕ ПРОБЛЕМЫ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475" y="2175824"/>
            <a:ext cx="15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</a:rPr>
              <a:t>5-6 классы</a:t>
            </a:r>
            <a:endParaRPr lang="ru-RU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2643" y="1838832"/>
            <a:ext cx="113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73E87">
                    <a:lumMod val="50000"/>
                  </a:srgbClr>
                </a:solidFill>
              </a:rPr>
              <a:t>7</a:t>
            </a:r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</a:rPr>
              <a:t> класс</a:t>
            </a:r>
            <a:endParaRPr lang="ru-RU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09347" y="2191922"/>
            <a:ext cx="15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</a:rPr>
              <a:t>8-9 </a:t>
            </a:r>
            <a:r>
              <a:rPr lang="ru-RU" sz="2400" b="1" dirty="0">
                <a:solidFill>
                  <a:srgbClr val="073E87">
                    <a:lumMod val="50000"/>
                  </a:srgbClr>
                </a:solidFill>
              </a:rPr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1853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94" y="-10294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Содержательные аспекты в динамике</a:t>
            </a:r>
            <a:endParaRPr lang="ru-RU" sz="3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gray">
          <a:xfrm>
            <a:off x="6036466" y="2961464"/>
            <a:ext cx="2595646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4"/>
          <p:cNvSpPr>
            <a:spLocks noChangeArrowheads="1"/>
          </p:cNvSpPr>
          <p:nvPr/>
        </p:nvSpPr>
        <p:spPr bwMode="gray">
          <a:xfrm>
            <a:off x="3196202" y="2924944"/>
            <a:ext cx="2626704" cy="29394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5"/>
          <p:cNvSpPr>
            <a:spLocks noChangeArrowheads="1"/>
          </p:cNvSpPr>
          <p:nvPr/>
        </p:nvSpPr>
        <p:spPr bwMode="gray">
          <a:xfrm>
            <a:off x="417826" y="2961464"/>
            <a:ext cx="2602632" cy="2902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black">
          <a:xfrm>
            <a:off x="487925" y="3418383"/>
            <a:ext cx="2351760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6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Традиции </a:t>
            </a:r>
            <a:r>
              <a:rPr lang="ru-RU" sz="12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и  обычаи (аспекты:  многообразие  </a:t>
            </a:r>
            <a:r>
              <a:rPr lang="ru-RU" sz="1200" spc="-6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культур и </a:t>
            </a:r>
            <a:r>
              <a:rPr lang="ru-RU" sz="12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идентификация  с определенной  культурой)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Семья и школа  (аспект: роль семьи  и школы в  </a:t>
            </a:r>
            <a:r>
              <a:rPr lang="ru-RU" sz="1200" spc="-6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воспитании и </a:t>
            </a:r>
            <a:r>
              <a:rPr lang="ru-RU" sz="12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образовании  ребенка)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200"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spcBef>
                <a:spcPct val="50000"/>
              </a:spcBef>
            </a:pPr>
            <a:endParaRPr lang="ru-RU" sz="14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black">
          <a:xfrm>
            <a:off x="6079550" y="3233716"/>
            <a:ext cx="2528265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Традиции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обычаи  (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аспекты: межкультурная коммуникация</a:t>
            </a:r>
            <a:r>
              <a:rPr lang="en-US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lang="en-US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концепции межкультурного</a:t>
            </a:r>
            <a:r>
              <a:rPr lang="en-US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взаимодействия,</a:t>
            </a:r>
            <a:r>
              <a:rPr lang="en-US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идентичность, стереотипы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</a:t>
            </a: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их преодоление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171450" indent="-17145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Передача социального  опыта</a:t>
            </a:r>
          </a:p>
          <a:p>
            <a:pPr marL="171450" indent="-17145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25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Воспитание и </a:t>
            </a: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самовоспитание</a:t>
            </a:r>
          </a:p>
          <a:p>
            <a:pPr marL="171450" indent="-17145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2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Агенты социализации</a:t>
            </a:r>
          </a:p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200" b="1" spc="-25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black">
          <a:xfrm>
            <a:off x="3196202" y="3430182"/>
            <a:ext cx="2508819" cy="26314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30" dirty="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Традиции </a:t>
            </a:r>
            <a:r>
              <a:rPr lang="ru-RU" sz="1200" spc="-3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 обычаи (аспект:  понимание  необходимости  межкультурного  диалога</a:t>
            </a:r>
          </a:p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1200" spc="-3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Семья и школа  (аспект: роль семьи  и школы в жизни  общества)</a:t>
            </a:r>
          </a:p>
          <a:p>
            <a:pPr algn="just">
              <a:spcBef>
                <a:spcPct val="50000"/>
              </a:spcBef>
            </a:pPr>
            <a:endParaRPr lang="ru-RU" sz="1200" spc="-30" dirty="0" smtClea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1400" b="1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39" y="942614"/>
            <a:ext cx="4688230" cy="463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0400" y="968742"/>
            <a:ext cx="39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МЕЖКУЛЬТУРНОЕ ВЗАИМОДЕЙСТВИЕ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475" y="2175824"/>
            <a:ext cx="15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</a:rPr>
              <a:t>5-6 классы</a:t>
            </a:r>
            <a:endParaRPr lang="ru-RU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5488" y="2215143"/>
            <a:ext cx="113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73E87">
                    <a:lumMod val="50000"/>
                  </a:srgbClr>
                </a:solidFill>
              </a:rPr>
              <a:t>7</a:t>
            </a:r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</a:rPr>
              <a:t> класс</a:t>
            </a:r>
            <a:endParaRPr lang="ru-RU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2215143"/>
            <a:ext cx="15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73E87">
                    <a:lumMod val="50000"/>
                  </a:srgbClr>
                </a:solidFill>
              </a:rPr>
              <a:t>8-9 </a:t>
            </a:r>
            <a:r>
              <a:rPr lang="ru-RU" sz="2400" b="1" dirty="0">
                <a:solidFill>
                  <a:srgbClr val="073E87">
                    <a:lumMod val="50000"/>
                  </a:srgbClr>
                </a:solidFill>
              </a:rPr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17800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34588" y="4119241"/>
            <a:ext cx="2560317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Приобретение опыта успешной деятельности, разрешения проблем, принятия решений, позитивного поведения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" y="205873"/>
            <a:ext cx="894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ЭФФЕКТИВНЫЕ ПЕДАГОГИЧЕСКИЕ ПРАКТИКИ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17172" y="1663707"/>
            <a:ext cx="2560317" cy="14136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Создание учебных ситуаций, инициирующих учебную деятельность учащихся, мотивирующих их на учебную деятельность и проясняющих смыслы этой деятельности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/>
          </p:nvPr>
        </p:nvSpPr>
        <p:spPr>
          <a:xfrm>
            <a:off x="3252652" y="879165"/>
            <a:ext cx="2560317" cy="1413601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Учение в общении, или учебное сотрудничество, задания на работу в парах и малых группах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/>
          </p:nvPr>
        </p:nvSpPr>
        <p:spPr>
          <a:xfrm>
            <a:off x="6270715" y="1612093"/>
            <a:ext cx="2560317" cy="1413601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Поисковая активность – задания поискового характера, учебные исследования, проекты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/>
          </p:nvPr>
        </p:nvSpPr>
        <p:spPr>
          <a:xfrm>
            <a:off x="6262006" y="4052093"/>
            <a:ext cx="2560317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Интеграция знаний: общие методологические подходы, выявление связей, аналогий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/>
          </p:nvPr>
        </p:nvSpPr>
        <p:spPr>
          <a:xfrm>
            <a:off x="3180792" y="5239149"/>
            <a:ext cx="2549439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Оценочная самостоятельность школьников, задания на само- и взаимооценку: кейсы, ролевые игры, диспуты и др.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891243" y="2495094"/>
            <a:ext cx="3257008" cy="256458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ФОРМИРУЕМ ФУНКЦИОНАЛЬНУЮ ГРАМОТНОСТЬ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60" y="856306"/>
            <a:ext cx="283028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63" dirty="0"/>
              <a:t>Особенности заданий исследования </a:t>
            </a:r>
            <a:r>
              <a:rPr lang="en-US" sz="2463" dirty="0"/>
              <a:t>PISA</a:t>
            </a:r>
            <a:endParaRPr lang="ru-RU" sz="2463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613277"/>
            <a:ext cx="8229600" cy="4198799"/>
          </a:xfrm>
        </p:spPr>
        <p:txBody>
          <a:bodyPr>
            <a:normAutofit fontScale="92500" lnSpcReduction="20000"/>
          </a:bodyPr>
          <a:lstStyle/>
          <a:p>
            <a:r>
              <a:rPr lang="ru-RU" sz="2463" dirty="0"/>
              <a:t>Задача, поставленная вне предметной области и решаемая с помощью предметных знаний (математики, физики, биологии и др.)</a:t>
            </a:r>
          </a:p>
          <a:p>
            <a:r>
              <a:rPr lang="ru-RU" sz="2463" dirty="0"/>
              <a:t>В каждом из заданий описываются жизненная ситуация, как правило близкая и понятная учащемуся</a:t>
            </a:r>
          </a:p>
          <a:p>
            <a:r>
              <a:rPr lang="ru-RU" sz="2463" dirty="0"/>
              <a:t>Контекст заданий близок к проблемным ситуациям, возникающим в повседневной жизни</a:t>
            </a:r>
          </a:p>
          <a:p>
            <a:r>
              <a:rPr lang="ru-RU" sz="2463" dirty="0"/>
              <a:t>Ситуация требует осознанного выбора модели поведения</a:t>
            </a:r>
          </a:p>
          <a:p>
            <a:r>
              <a:rPr lang="ru-RU" sz="2463" dirty="0"/>
              <a:t>Вопросы изложены простым, ясным языком и, как правило, не многословны</a:t>
            </a:r>
          </a:p>
          <a:p>
            <a:r>
              <a:rPr lang="ru-RU" sz="2463" dirty="0"/>
              <a:t>Требуют перевода с обыденного языка на язык предметной области (математики, физики и др.)</a:t>
            </a:r>
          </a:p>
          <a:p>
            <a:r>
              <a:rPr lang="ru-RU" sz="2463" dirty="0"/>
              <a:t>Используются иллюстрации: рисунки, таблицы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121" y="768823"/>
            <a:ext cx="1349643" cy="41560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3" y="796604"/>
            <a:ext cx="1356465" cy="415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74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892811"/>
            <a:ext cx="8229600" cy="8181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Параметры для анализа заданий на соответствие компетентностному подходу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78" dirty="0"/>
              <a:t>Наличие ситуационной значимости контекста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78" dirty="0"/>
              <a:t>Необходимость перевода условий задачи, сформулированных с помощью обыденной семантики на язык предметной области (например, математическое моделирование)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78" dirty="0"/>
              <a:t>Новизна формулировки задачи (</a:t>
            </a:r>
            <a:r>
              <a:rPr lang="ru-RU" sz="3078" dirty="0" err="1"/>
              <a:t>нетипичность</a:t>
            </a:r>
            <a:r>
              <a:rPr lang="ru-RU" sz="3078" dirty="0"/>
              <a:t>), неопределённость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94216" y="5794161"/>
            <a:ext cx="1349643" cy="4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2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ФУНКЦИОНАЛЬНАЯ ГРАМОТНОСТЬ – ВЫЗОВЫ СОВРЕМЕННОСТИ</a:t>
            </a:r>
            <a:endParaRPr lang="ru-RU" sz="2800" b="0" strike="noStrike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97030" y="1615410"/>
            <a:ext cx="8337369" cy="26604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«… Величайшим психологическим грехом всей схоластической и классической системы образования был совершенно отвлеченный и безжизненный характер знаний. Знание усваивалось как готовое блюдо, и решительно никто не знал, что с ним делать. При этом забывалась сама природа знания, как и природа науки: знание не есть готовый капитал или готовое блюдо, знание </a:t>
            </a:r>
            <a:r>
              <a:rPr lang="ru-RU" sz="2400" dirty="0" smtClean="0">
                <a:solidFill>
                  <a:srgbClr val="F14023"/>
                </a:solidFill>
              </a:rPr>
              <a:t>всегда деятельность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14023"/>
                </a:solidFill>
              </a:rPr>
              <a:t>война человечества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обладание природой»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Л.С. Выготский </a:t>
            </a:r>
            <a:endParaRPr lang="ru-RU" sz="24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3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6993552" y="4702965"/>
            <a:ext cx="3727277" cy="69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2"/>
          <p:cNvSpPr txBox="1"/>
          <p:nvPr/>
        </p:nvSpPr>
        <p:spPr>
          <a:xfrm>
            <a:off x="1406435" y="3894909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3200" spc="-1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9" y="148430"/>
            <a:ext cx="1821326" cy="1423032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-86264" y="2403954"/>
            <a:ext cx="9144000" cy="2122174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3200" b="1" spc="-1" dirty="0">
                <a:solidFill>
                  <a:srgbClr val="1F497D">
                    <a:lumMod val="75000"/>
                  </a:srgbClr>
                </a:solidFill>
              </a:rPr>
              <a:t>ФУНКЦИОНАЛЬНАЯ ГРАМОТНОСТЬ</a:t>
            </a:r>
          </a:p>
          <a:p>
            <a:pPr algn="ctr"/>
            <a:r>
              <a:rPr lang="ru-RU" sz="3200" b="1" spc="-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3200" b="1" spc="-1" dirty="0">
                <a:solidFill>
                  <a:srgbClr val="1F497D">
                    <a:lumMod val="75000"/>
                  </a:srgbClr>
                </a:solidFill>
              </a:rPr>
              <a:t>– </a:t>
            </a:r>
            <a:r>
              <a:rPr lang="ru-RU" sz="3200" b="1" spc="-1" dirty="0" smtClean="0">
                <a:solidFill>
                  <a:srgbClr val="1F497D">
                    <a:lumMod val="75000"/>
                  </a:srgbClr>
                </a:solidFill>
              </a:rPr>
              <a:t>ЭФФЕКТ «ПРАВИЛЬНОГО» ОБУЧЕНИЯ</a:t>
            </a:r>
            <a:endParaRPr lang="ru-RU" sz="3200" b="1" spc="-1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en-US" sz="1200" b="1" spc="-1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ru-RU" sz="3900" b="1" spc="-1" dirty="0" smtClean="0">
                <a:solidFill>
                  <a:srgbClr val="C00000"/>
                </a:solidFill>
              </a:rPr>
              <a:t>ЖЕЛАЕМ УСПЕХОВ!  </a:t>
            </a:r>
            <a:endParaRPr lang="ru-RU" sz="3900" spc="-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2"/>
          <p:cNvSpPr txBox="1"/>
          <p:nvPr/>
        </p:nvSpPr>
        <p:spPr>
          <a:xfrm>
            <a:off x="266700" y="2712690"/>
            <a:ext cx="4524104" cy="382501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Определить следующие национальные цели развития Российской Федерации (далее - национальные цели) на период до 2030 года: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а) сохранение населения, здоровье и благополучие людей; </a:t>
            </a:r>
          </a:p>
          <a:p>
            <a:r>
              <a:rPr lang="ru-RU" dirty="0">
                <a:solidFill>
                  <a:srgbClr val="F14023"/>
                </a:solidFill>
              </a:rPr>
              <a:t>б) возможности для самореализации и развития талантов;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в) комфортная и безопасная среда для жизни;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г) достойный, эффективный труд и успешное предпринимательство;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д) цифровая трансформация. </a:t>
            </a:r>
            <a:endParaRPr lang="ru-RU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" y="1163614"/>
            <a:ext cx="89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14023"/>
                </a:solidFill>
              </a:rPr>
              <a:t>Цель</a:t>
            </a:r>
            <a:r>
              <a:rPr lang="ru-RU" b="1" dirty="0" smtClean="0">
                <a:solidFill>
                  <a:srgbClr val="F14023"/>
                </a:solidFill>
              </a:rPr>
              <a:t>:</a:t>
            </a:r>
            <a:r>
              <a:rPr lang="ru-RU" b="1" dirty="0" smtClean="0">
                <a:solidFill>
                  <a:srgbClr val="F46A63"/>
                </a:solidFill>
              </a:rPr>
              <a:t> </a:t>
            </a:r>
            <a:r>
              <a:rPr lang="ru-RU" b="1" dirty="0" smtClean="0">
                <a:solidFill>
                  <a:srgbClr val="F14023"/>
                </a:solidFill>
              </a:rPr>
              <a:t>сделать </a:t>
            </a:r>
            <a:r>
              <a:rPr lang="ru-RU" b="1" dirty="0">
                <a:solidFill>
                  <a:srgbClr val="F14023"/>
                </a:solidFill>
              </a:rPr>
              <a:t>российскую систему одной из лучших мировых образовательных систем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3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108955" y="4632967"/>
            <a:ext cx="3727277" cy="69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1937861"/>
            <a:ext cx="871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Указ Президента РФ от 21 июля 2020 г. N 474 "О национальных целях развития Российской Федерации на период до 2030 года"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8871" y="2712692"/>
            <a:ext cx="3879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Установить следующие целевые показатели, характеризующие достижение национальных целей к 2030 году: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б) в рамках национальной цели "Возможности для самореализации и развития талантов": </a:t>
            </a:r>
          </a:p>
          <a:p>
            <a:r>
              <a:rPr lang="ru-RU" dirty="0">
                <a:solidFill>
                  <a:srgbClr val="F14023"/>
                </a:solidFill>
                <a:latin typeface="Arial" panose="020B0604020202020204" pitchFamily="34" charset="0"/>
              </a:rPr>
              <a:t>вхождение Российской Федерации в число десяти ведущих стран мира по качеству общего образования </a:t>
            </a:r>
            <a:endParaRPr lang="ru-RU" dirty="0">
              <a:solidFill>
                <a:srgbClr val="F1402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9" y="65171"/>
            <a:ext cx="891922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" y="-46461"/>
            <a:ext cx="9057736" cy="1218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8" y="1236368"/>
            <a:ext cx="1022629" cy="704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48" y="2031080"/>
            <a:ext cx="1022629" cy="669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47" y="2842827"/>
            <a:ext cx="1022629" cy="670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64" y="3686160"/>
            <a:ext cx="1022629" cy="722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948" y="4591660"/>
            <a:ext cx="1022629" cy="69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963" y="5393046"/>
            <a:ext cx="1022629" cy="634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947" y="6140060"/>
            <a:ext cx="1022629" cy="5752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2974" y="1172059"/>
            <a:ext cx="7677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Международная программа по оценке образовательных достижений учащихся 15-летнего возраста в области математической и естественнонаучной грамотности, а также грамотности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7479" y="2023976"/>
            <a:ext cx="753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качества чтения и понимания текста для учащихся   4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7479" y="2682194"/>
            <a:ext cx="753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мониторинговое исследование качества математического и естественнонаучного образования для учащихся 4, 8 и 11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86495" y="3741039"/>
            <a:ext cx="749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качества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граждановедческого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образования 14-летних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школьников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483" y="4599970"/>
            <a:ext cx="754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сравнительное исследование педагогического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корпуса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038651"/>
            <a:ext cx="40457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06108" y="5449904"/>
            <a:ext cx="7375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компетенций взрослого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населения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97479" y="5993867"/>
            <a:ext cx="747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компьютерной и информационной грамотности для учащихся 14-летнего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9723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837507"/>
            <a:ext cx="6209211" cy="313501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489371" y="2916683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ФУНКЦИОНАЛЬНАЯ ГРАМОТНОСТЬ</a:t>
            </a:r>
            <a:endParaRPr lang="ru-RU" sz="3200" b="1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3211" y="889071"/>
            <a:ext cx="8926286" cy="56934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А. А. Леонтьев: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4000"/>
                </a:solidFill>
                <a:latin typeface="Arial"/>
              </a:rPr>
              <a:t>Функционально грамотный человек</a:t>
            </a:r>
            <a:r>
              <a:rPr lang="ru-RU" sz="2000" b="0" strike="noStrike" spc="-1" dirty="0" smtClean="0">
                <a:solidFill>
                  <a:srgbClr val="3465A4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— </a:t>
            </a:r>
            <a:r>
              <a:rPr lang="ru-RU" sz="2000" b="0" strike="noStrike" spc="-1" dirty="0" smtClean="0">
                <a:solidFill>
                  <a:srgbClr val="3465A4"/>
                </a:solidFill>
                <a:latin typeface="Arial"/>
              </a:rPr>
              <a:t>это человек, который способен </a:t>
            </a:r>
            <a:r>
              <a:rPr lang="ru-RU" sz="2000" b="1" strike="noStrike" spc="-1" dirty="0" smtClean="0">
                <a:solidFill>
                  <a:srgbClr val="3465A4"/>
                </a:solidFill>
                <a:latin typeface="Arial"/>
              </a:rPr>
              <a:t>использовать</a:t>
            </a:r>
            <a:r>
              <a:rPr lang="ru-RU" sz="2000" b="0" strike="noStrike" spc="-1" dirty="0" smtClean="0">
                <a:solidFill>
                  <a:srgbClr val="3465A4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все постоянно приобретаемые в течение жизни </a:t>
            </a:r>
            <a:r>
              <a:rPr lang="ru-RU" sz="2000" b="1" strike="noStrike" spc="-1" dirty="0">
                <a:solidFill>
                  <a:srgbClr val="3465A4"/>
                </a:solidFill>
                <a:latin typeface="Arial"/>
              </a:rPr>
              <a:t>знания, умения и навыки для решения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 максимально широкого диапазона </a:t>
            </a:r>
            <a:r>
              <a:rPr lang="ru-RU" sz="2000" b="1" strike="noStrike" spc="-1" dirty="0">
                <a:solidFill>
                  <a:srgbClr val="3465A4"/>
                </a:solidFill>
                <a:latin typeface="Arial"/>
              </a:rPr>
              <a:t>жизненных задач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 в различных сферах человеческой деятельности, общения и социальных отношений.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 smtClean="0">
              <a:solidFill>
                <a:srgbClr val="3465A4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rgbClr val="3465A4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3465A4"/>
                </a:solidFill>
                <a:latin typeface="Arial"/>
              </a:rPr>
              <a:t>Образовательная 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система «Школа 2100». Педагогика </a:t>
            </a:r>
            <a:r>
              <a:rPr lang="ru-RU" sz="1400" b="0" strike="noStrike" spc="-1" dirty="0" smtClean="0">
                <a:solidFill>
                  <a:srgbClr val="3465A4"/>
                </a:solidFill>
                <a:latin typeface="Arial"/>
              </a:rPr>
              <a:t>здравого смысла 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/ под ред. </a:t>
            </a:r>
            <a:r>
              <a:rPr lang="ru-RU" sz="1400" b="0" strike="noStrike" spc="-1" dirty="0" err="1">
                <a:solidFill>
                  <a:srgbClr val="3465A4"/>
                </a:solidFill>
                <a:latin typeface="Arial"/>
              </a:rPr>
              <a:t>А.А.Леонтьева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. М.: </a:t>
            </a:r>
            <a:r>
              <a:rPr lang="ru-RU" sz="1400" b="0" strike="noStrike" spc="-1" dirty="0" err="1">
                <a:solidFill>
                  <a:srgbClr val="3465A4"/>
                </a:solidFill>
                <a:latin typeface="Arial"/>
              </a:rPr>
              <a:t>Баласс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, 2003. С. 35.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1530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211" y="2943497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211" y="2970310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омпонент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2021 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502" y="5107935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3211" y="5089266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омпонент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2021 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8080" y="2951370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омпонент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2024 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1384663" y="3339642"/>
            <a:ext cx="583474" cy="396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393372" y="5504080"/>
            <a:ext cx="2316480" cy="127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696891" y="3204754"/>
            <a:ext cx="792480" cy="409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pc="-1" dirty="0" smtClean="0">
                <a:solidFill>
                  <a:srgbClr val="4F81BD">
                    <a:lumMod val="75000"/>
                  </a:srgbClr>
                </a:solidFill>
              </a:rPr>
              <a:t>ЧИТАТЕЛЬСКАЯ ГРАМОТНОСТЬ</a:t>
            </a:r>
            <a:endParaRPr lang="ru-RU" sz="3200" b="1" spc="-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3211" y="1114697"/>
            <a:ext cx="8926286" cy="57433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pc="-1" dirty="0">
                <a:solidFill>
                  <a:srgbClr val="FF4000"/>
                </a:solidFill>
              </a:rPr>
              <a:t>Читательская грамотность </a:t>
            </a:r>
            <a:r>
              <a:rPr lang="ru-RU" spc="-1" dirty="0">
                <a:solidFill>
                  <a:srgbClr val="4F81BD"/>
                </a:solidFill>
              </a:rPr>
              <a:t>-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1400" spc="-1" dirty="0" smtClean="0">
              <a:solidFill>
                <a:srgbClr val="3465A4"/>
              </a:solidFill>
            </a:endParaRPr>
          </a:p>
          <a:p>
            <a:endParaRPr lang="ru-RU" sz="1400" spc="-1" dirty="0">
              <a:solidFill>
                <a:srgbClr val="3465A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14334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" y="2431680"/>
            <a:ext cx="7739009" cy="4247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0571" y="2342606"/>
            <a:ext cx="583475" cy="16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2423" y="6156960"/>
            <a:ext cx="2168434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pc="-1" dirty="0" smtClean="0">
                <a:solidFill>
                  <a:srgbClr val="4F81BD">
                    <a:lumMod val="75000"/>
                  </a:srgbClr>
                </a:solidFill>
              </a:rPr>
              <a:t>Виды деятельности</a:t>
            </a:r>
            <a:endParaRPr lang="ru-RU" sz="3200" b="1" spc="-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3211" y="1114697"/>
            <a:ext cx="8926286" cy="57433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1400" spc="-1" dirty="0" smtClean="0">
              <a:solidFill>
                <a:srgbClr val="3465A4"/>
              </a:solidFill>
            </a:endParaRPr>
          </a:p>
          <a:p>
            <a:endParaRPr lang="ru-RU" sz="1400" spc="-1" dirty="0">
              <a:solidFill>
                <a:srgbClr val="3465A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14334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0571" y="2342606"/>
            <a:ext cx="583475" cy="16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2423" y="6156960"/>
            <a:ext cx="2168434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012235"/>
            <a:ext cx="8447314" cy="56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1211</Words>
  <Application>Microsoft Office PowerPoint</Application>
  <PresentationFormat>Экран (4:3)</PresentationFormat>
  <Paragraphs>198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Office Theme</vt:lpstr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Естественнонаучная грамотность</vt:lpstr>
      <vt:lpstr>Компетенции естественнонаучной грамотности</vt:lpstr>
      <vt:lpstr>«Мы учимся, увы, для школы, но не для жизни»                                                              Сенека</vt:lpstr>
      <vt:lpstr>Модель заданий по оцениванию  естественнонаучной грамотности </vt:lpstr>
      <vt:lpstr>Модель заданий по оцениванию  естественнонаучной грамотности </vt:lpstr>
      <vt:lpstr> </vt:lpstr>
      <vt:lpstr>Глобальная компетентность  в системе функциональной  грамотности</vt:lpstr>
      <vt:lpstr> «Глобальные компетенции» как особый компонент функциональной грамотности</vt:lpstr>
      <vt:lpstr>Структура глобальных компетенций</vt:lpstr>
      <vt:lpstr>Степень овладения выражается в следующих показателях</vt:lpstr>
      <vt:lpstr> Содержательные аспекты в динамике</vt:lpstr>
      <vt:lpstr> Содержательные аспекты в динамике</vt:lpstr>
      <vt:lpstr>Презентация PowerPoint</vt:lpstr>
      <vt:lpstr>Особенности заданий исследования PISA</vt:lpstr>
      <vt:lpstr>Параметры для анализа заданий на соответствие компетентностному подходу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Windows User</dc:creator>
  <dc:description/>
  <cp:lastModifiedBy>12</cp:lastModifiedBy>
  <cp:revision>219</cp:revision>
  <cp:lastPrinted>2021-04-23T06:17:33Z</cp:lastPrinted>
  <dcterms:created xsi:type="dcterms:W3CDTF">2019-09-17T14:59:57Z</dcterms:created>
  <dcterms:modified xsi:type="dcterms:W3CDTF">2022-02-01T09:18:11Z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