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1666-5BDC-4690-A421-6A1C8436B54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49A0-E884-44F0-96F2-33FC57A09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8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649A0-E884-44F0-96F2-33FC57A091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4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649A0-E884-44F0-96F2-33FC57A091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5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7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8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9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2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4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3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97B9-7FEE-4A7B-AC5F-C6EEE212614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EBC4-04C7-47A2-B0A2-8A3D53970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4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249" y="1918771"/>
            <a:ext cx="11687504" cy="4124677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latin typeface="Arial" panose="020B0604020202020204" pitchFamily="34" charset="0"/>
                <a:ea typeface="+mn-ea"/>
                <a:cs typeface="+mn-cs"/>
              </a:rPr>
              <a:t>Филиал </a:t>
            </a:r>
            <a:r>
              <a:rPr lang="ru-RU" altLang="ru-RU" sz="2400" dirty="0">
                <a:latin typeface="Arial" panose="020B0604020202020204" pitchFamily="34" charset="0"/>
                <a:ea typeface="+mn-ea"/>
                <a:cs typeface="+mn-cs"/>
              </a:rPr>
              <a:t>МАОУ «Аромашевская СОШ им. В.Д.Кармацкого» </a:t>
            </a:r>
            <a:r>
              <a:rPr lang="ru-RU" altLang="ru-RU" sz="2400" dirty="0" smtClean="0">
                <a:latin typeface="Arial" panose="020B0604020202020204" pitchFamily="34" charset="0"/>
                <a:ea typeface="+mn-ea"/>
                <a:cs typeface="+mn-cs"/>
              </a:rPr>
              <a:t>Кротовская СОШ</a:t>
            </a:r>
            <a:br>
              <a:rPr lang="ru-RU" altLang="ru-RU" sz="2400" dirty="0" smtClean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dirty="0"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540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</a:t>
            </a:r>
            <a:r>
              <a:rPr lang="ru-RU" altLang="ru-RU" sz="54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рок </a:t>
            </a:r>
            <a:br>
              <a:rPr lang="ru-RU" altLang="ru-RU" sz="54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altLang="ru-RU" sz="54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русского языка</a:t>
            </a:r>
            <a:br>
              <a:rPr lang="ru-RU" altLang="ru-RU" sz="5400" dirty="0" smtClean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ru-RU" altLang="ru-RU" sz="5400" dirty="0" smtClean="0"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5400" dirty="0" smtClean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5400" dirty="0"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54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400" dirty="0" smtClean="0">
                <a:latin typeface="Arial" panose="020B0604020202020204" pitchFamily="34" charset="0"/>
                <a:ea typeface="+mn-ea"/>
                <a:cs typeface="+mn-cs"/>
              </a:rPr>
              <a:t>Скареднова Светлана Александровна, учитель начальных классов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0135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923393"/>
            <a:ext cx="10515600" cy="651642"/>
          </a:xfrm>
        </p:spPr>
        <p:txBody>
          <a:bodyPr>
            <a:noAutofit/>
          </a:bodyPr>
          <a:lstStyle/>
          <a:p>
            <a:pPr algn="ctr"/>
            <a:r>
              <a:rPr lang="ru-RU" altLang="ru-RU" sz="4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Актуализация знаний</a:t>
            </a:r>
            <a:r>
              <a:rPr lang="ru-RU" alt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4497" y="2678906"/>
            <a:ext cx="11529847" cy="310178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Чистописание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0" i="0" dirty="0" smtClean="0">
                <a:solidFill>
                  <a:srgbClr val="1E273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формирование графически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0" i="0" dirty="0" smtClean="0">
                <a:solidFill>
                  <a:srgbClr val="1E273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правильного, четкого и достаточно скорого письма.</a:t>
            </a:r>
            <a:endParaRPr lang="ru-RU" sz="2000" b="0" i="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26423"/>
              </p:ext>
            </p:extLst>
          </p:nvPr>
        </p:nvGraphicFramePr>
        <p:xfrm>
          <a:off x="704194" y="3878319"/>
          <a:ext cx="10878206" cy="2400360"/>
        </p:xfrm>
        <a:graphic>
          <a:graphicData uri="http://schemas.openxmlformats.org/drawingml/2006/table">
            <a:tbl>
              <a:tblPr/>
              <a:tblGrid>
                <a:gridCol w="5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Даёт индивидуальное задание каждому ученику.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Просит оценить свою работу (Поставьте точку под тем сочетанием букв, которое вы написали лучше других)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Открывают тетрадь, записывают показ.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Проверяют работу.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Оценивают себя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18593" y="2001837"/>
            <a:ext cx="9144000" cy="64677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altLang="ru-RU" sz="4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Актуализация знан</a:t>
            </a:r>
            <a:r>
              <a:rPr lang="ru-RU" altLang="ru-RU" sz="4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ий</a:t>
            </a:r>
            <a:r>
              <a:rPr lang="ru-RU" alt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78069" y="2648607"/>
            <a:ext cx="11088414" cy="10930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Словарная работа</a:t>
            </a:r>
          </a:p>
          <a:p>
            <a:pPr algn="l"/>
            <a:r>
              <a:rPr lang="ru-RU" sz="2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Микроцель: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b="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повышать орфографическую зоркость учащихся и прививать умение пользоваться словарными словами.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38885"/>
              </p:ext>
            </p:extLst>
          </p:nvPr>
        </p:nvGraphicFramePr>
        <p:xfrm>
          <a:off x="683173" y="3605050"/>
          <a:ext cx="10878206" cy="2592384"/>
        </p:xfrm>
        <a:graphic>
          <a:graphicData uri="http://schemas.openxmlformats.org/drawingml/2006/table">
            <a:tbl>
              <a:tblPr/>
              <a:tblGrid>
                <a:gridCol w="5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Предлагает прочитать слова на доске.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вет_р,  р_сун_к,  ябл_ня,  б_рёза,  яг_да,  д_рога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Определить из какой они группы.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Задание: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остарайтесь записать их в свою тетрадь орфографически правильно.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Выполняют задание в тетради.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Оценивают самостоятельно свою работу, вспоминая нормы оценки, рисуют условные обозначения оценки.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10527"/>
              </p:ext>
            </p:extLst>
          </p:nvPr>
        </p:nvGraphicFramePr>
        <p:xfrm>
          <a:off x="539279" y="2055814"/>
          <a:ext cx="2056776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2056776">
                  <a:extLst>
                    <a:ext uri="{9D8B030D-6E8A-4147-A177-3AD203B41FA5}">
                      <a16:colId xmlns:a16="http://schemas.microsoft.com/office/drawing/2014/main" val="1154037759"/>
                    </a:ext>
                  </a:extLst>
                </a:gridCol>
              </a:tblGrid>
              <a:tr h="529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18" marR="51118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86983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57125"/>
              </p:ext>
            </p:extLst>
          </p:nvPr>
        </p:nvGraphicFramePr>
        <p:xfrm>
          <a:off x="1408485" y="3073212"/>
          <a:ext cx="3088312" cy="620078"/>
        </p:xfrm>
        <a:graphic>
          <a:graphicData uri="http://schemas.openxmlformats.org/drawingml/2006/table">
            <a:tbl>
              <a:tblPr firstRow="1" firstCol="1" bandRow="1"/>
              <a:tblGrid>
                <a:gridCol w="3088312">
                  <a:extLst>
                    <a:ext uri="{9D8B030D-6E8A-4147-A177-3AD203B41FA5}">
                      <a16:colId xmlns:a16="http://schemas.microsoft.com/office/drawing/2014/main" val="4013645188"/>
                    </a:ext>
                  </a:extLst>
                </a:gridCol>
              </a:tblGrid>
              <a:tr h="558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СУН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4268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63015"/>
              </p:ext>
            </p:extLst>
          </p:nvPr>
        </p:nvGraphicFramePr>
        <p:xfrm>
          <a:off x="539279" y="3948208"/>
          <a:ext cx="2738006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2738006">
                  <a:extLst>
                    <a:ext uri="{9D8B030D-6E8A-4147-A177-3AD203B41FA5}">
                      <a16:colId xmlns:a16="http://schemas.microsoft.com/office/drawing/2014/main" val="609626297"/>
                    </a:ext>
                  </a:extLst>
                </a:gridCol>
              </a:tblGrid>
              <a:tr h="560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ЯБЛ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НЯ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3" marR="50833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6271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43499"/>
              </p:ext>
            </p:extLst>
          </p:nvPr>
        </p:nvGraphicFramePr>
        <p:xfrm>
          <a:off x="2952641" y="4765775"/>
          <a:ext cx="2413362" cy="620078"/>
        </p:xfrm>
        <a:graphic>
          <a:graphicData uri="http://schemas.openxmlformats.org/drawingml/2006/table">
            <a:tbl>
              <a:tblPr firstRow="1" firstCol="1" bandRow="1"/>
              <a:tblGrid>
                <a:gridCol w="2413362">
                  <a:extLst>
                    <a:ext uri="{9D8B030D-6E8A-4147-A177-3AD203B41FA5}">
                      <a16:colId xmlns:a16="http://schemas.microsoft.com/office/drawing/2014/main" val="632800215"/>
                    </a:ext>
                  </a:extLst>
                </a:gridCol>
              </a:tblGrid>
              <a:tr h="56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РЁЗА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45002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93844"/>
              </p:ext>
            </p:extLst>
          </p:nvPr>
        </p:nvGraphicFramePr>
        <p:xfrm>
          <a:off x="3135334" y="2167176"/>
          <a:ext cx="2222233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2222233">
                  <a:extLst>
                    <a:ext uri="{9D8B030D-6E8A-4147-A177-3AD203B41FA5}">
                      <a16:colId xmlns:a16="http://schemas.microsoft.com/office/drawing/2014/main" val="296234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ЯГ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58821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9636"/>
              </p:ext>
            </p:extLst>
          </p:nvPr>
        </p:nvGraphicFramePr>
        <p:xfrm>
          <a:off x="433538" y="5530563"/>
          <a:ext cx="2949487" cy="620078"/>
        </p:xfrm>
        <a:graphic>
          <a:graphicData uri="http://schemas.openxmlformats.org/drawingml/2006/table">
            <a:tbl>
              <a:tblPr firstRow="1" firstCol="1" bandRow="1"/>
              <a:tblGrid>
                <a:gridCol w="2949487">
                  <a:extLst>
                    <a:ext uri="{9D8B030D-6E8A-4147-A177-3AD203B41FA5}">
                      <a16:colId xmlns:a16="http://schemas.microsoft.com/office/drawing/2014/main" val="3760123111"/>
                    </a:ext>
                  </a:extLst>
                </a:gridCol>
              </a:tblGrid>
              <a:tr h="571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РОГА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67459"/>
                  </a:ext>
                </a:extLst>
              </a:tr>
            </a:tbl>
          </a:graphicData>
        </a:graphic>
      </p:graphicFrame>
      <p:pic>
        <p:nvPicPr>
          <p:cNvPr id="11" name="Рисунок 10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5"/>
          <a:stretch/>
        </p:blipFill>
        <p:spPr bwMode="auto">
          <a:xfrm>
            <a:off x="5822732" y="2438401"/>
            <a:ext cx="6014540" cy="331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206437" y="2586921"/>
            <a:ext cx="6442292" cy="277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и оцените свою работу, раскрасив строчку на полях соответствующим цветом, напротив выполненной работы.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sz="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sz="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sz="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ошибок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(отлично)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1- 2 ошибки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жёлтый (хорошо)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 ошибки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красный (оценка три)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3064285"/>
            <a:ext cx="6096000" cy="2755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52760"/>
              </p:ext>
            </p:extLst>
          </p:nvPr>
        </p:nvGraphicFramePr>
        <p:xfrm>
          <a:off x="283778" y="1223230"/>
          <a:ext cx="11676993" cy="5253860"/>
        </p:xfrm>
        <a:graphic>
          <a:graphicData uri="http://schemas.openxmlformats.org/drawingml/2006/table">
            <a:tbl>
              <a:tblPr/>
              <a:tblGrid>
                <a:gridCol w="584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Как определить сколько слогов в слове?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Предлагает разделить слова на слоги.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ветер,  рисунок,  яблоня,  берёза,  ягода,  дорога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Работа с новым словарным словом.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Прочитай его – ПОСУДА – обратите внимание на букву, которую надо запомнить. Запишите слово в тетрадь. Поставьте ударение.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Что такое посуда? 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Придумайте как можно больше однокоренных слов.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Теперь составим словосочетания с этим словом.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Сколько в слове гласных, столько и слогов.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тер, 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нок, до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га, 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яб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ло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ня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бе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рё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за, я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да.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Записывают слово в тетрадь.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Дают определение слову.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Подбирают однокоренные слова.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Составляют словосочетания.</a:t>
                      </a:r>
                      <a:endParaRPr lang="ru-RU" sz="1800" b="1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825353"/>
            <a:ext cx="10939736" cy="72866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Определение темы и цели </a:t>
            </a:r>
            <a:r>
              <a:rPr lang="ru-RU" sz="4400" i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урока</a:t>
            </a:r>
            <a:endParaRPr lang="ru-RU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47464" y="2461172"/>
            <a:ext cx="10515600" cy="6919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подвести обучающихся к постановке темы и цели урока. 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37370"/>
              </p:ext>
            </p:extLst>
          </p:nvPr>
        </p:nvGraphicFramePr>
        <p:xfrm>
          <a:off x="310055" y="3074976"/>
          <a:ext cx="11571889" cy="3381816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 Вы записали словарные слова. Всем ли словам хватило места на одной строке?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Как вы вышли из положения?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 Мы вернемся к этим словам в конце урока. И проверим, правильно ли вы перенесли.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Как вы думаете, как будет звучать тема нашего урока?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Чему мы должны научиться сегодня?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 слайде вы видите план нашего урока. Я предлагаю вам прочитать его.</a:t>
                      </a: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Отвечают на вопросы учителя.</a:t>
                      </a: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kern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kern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kern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kern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План: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	Вспомнить правила переноса.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	Потренироваться.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	Выполнить самостоятельную работу.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61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63002"/>
            <a:ext cx="11353800" cy="633358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«Открытие» новых знаний. 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957" y="2488826"/>
            <a:ext cx="7580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 </a:t>
            </a:r>
            <a:r>
              <a:rPr lang="ru-RU" altLang="ru-RU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организовать деятельность учеников в группе.</a:t>
            </a:r>
            <a:endParaRPr lang="ru-RU" altLang="ru-RU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04902"/>
              </p:ext>
            </p:extLst>
          </p:nvPr>
        </p:nvGraphicFramePr>
        <p:xfrm>
          <a:off x="310055" y="3227623"/>
          <a:ext cx="11571889" cy="3013516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Координирует  практическую работу в группе, предлагает проверить и оценить свою работу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Учатся</a:t>
                      </a:r>
                      <a:r>
                        <a:rPr lang="ru-RU" sz="18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работать</a:t>
                      </a: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 группе по плану: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1.Прочитайте слова: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2.Обратите внимание на выделенные буквы.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3.Прочитайте правило.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4.Разделите слова для переноса.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1747741" y="2363315"/>
            <a:ext cx="4240129" cy="34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38097" y="2192447"/>
            <a:ext cx="2459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Буквы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и 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отделяют от</a:t>
            </a:r>
          </a:p>
          <a:p>
            <a:pPr algn="ctr"/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стоящей перед</a:t>
            </a:r>
          </a:p>
          <a:p>
            <a:pPr algn="ctr"/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ними буквы.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3972" y="2027146"/>
            <a:ext cx="3951891" cy="374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пал</a:t>
            </a:r>
            <a:r>
              <a:rPr lang="ru-RU" sz="28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</a:t>
            </a:r>
            <a:r>
              <a:rPr lang="ru-RU" sz="28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</a:t>
            </a:r>
            <a:r>
              <a:rPr lang="ru-RU" sz="28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лей - ка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паль - то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зай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ка 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конь –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386" y="1935272"/>
            <a:ext cx="10515600" cy="55568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Закрепление знаний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5158" y="2490952"/>
            <a:ext cx="6188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 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закрепить знания по изученной теме. </a:t>
            </a:r>
            <a:endParaRPr lang="ru-RU" dirty="0"/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02560"/>
              </p:ext>
            </p:extLst>
          </p:nvPr>
        </p:nvGraphicFramePr>
        <p:xfrm>
          <a:off x="310055" y="3046632"/>
          <a:ext cx="11571889" cy="2201429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Предлагает</a:t>
                      </a:r>
                      <a:r>
                        <a:rPr lang="ru-RU" sz="18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выполнить</a:t>
                      </a: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упр. 108 (в учебнике)  </a:t>
                      </a: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 стр. 71 (по заданию)</a:t>
                      </a: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Выполняют упражнение (устно)</a:t>
                      </a: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17" y="1899637"/>
            <a:ext cx="10515600" cy="538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Самостоятельная работа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4026" y="2238346"/>
            <a:ext cx="7599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самостоятельность, интерес к новому.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72415"/>
              </p:ext>
            </p:extLst>
          </p:nvPr>
        </p:nvGraphicFramePr>
        <p:xfrm>
          <a:off x="195754" y="2660064"/>
          <a:ext cx="11571889" cy="3749608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Предлагает выполнить самостоятельную работу на «ромашках»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Задание. </a:t>
                      </a:r>
                      <a:r>
                        <a:rPr lang="ru-RU" sz="1800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Разделите слова для переноса.</a:t>
                      </a:r>
                      <a:endParaRPr lang="ru-RU" sz="1600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Выполняют задание.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Оценивают самостоятельно свою работу, вспоминая нормы оценки, рисуют условные обозначения оценки.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5"/>
          <a:stretch/>
        </p:blipFill>
        <p:spPr bwMode="auto">
          <a:xfrm>
            <a:off x="5981698" y="4585694"/>
            <a:ext cx="5867397" cy="16144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981698" y="4766497"/>
            <a:ext cx="6096000" cy="1244893"/>
          </a:xfrm>
          <a:prstGeom prst="rect">
            <a:avLst/>
          </a:prstGeom>
        </p:spPr>
        <p:txBody>
          <a:bodyPr>
            <a:spAutoFit/>
          </a:bodyPr>
          <a:lstStyle/>
          <a:p>
            <a:pPr marR="809625" lvl="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и оцените свою работу, раскрасив строчку на полях соответствующим цветом, напротив выполненной работы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 lvl="0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ошибок – зелёный (отлично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 lvl="0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1- 2 ошибки – жёлтый (хорошо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9625" lvl="0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3- 4 ошибки – красный (оценка три)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маоу кротовская сош\Pictures\ControlCenter4\Scan\CCI22102024.jpg"/>
          <p:cNvPicPr/>
          <p:nvPr/>
        </p:nvPicPr>
        <p:blipFill rotWithShape="1">
          <a:blip r:embed="rId5" cstate="print"/>
          <a:srcRect t="-1184" r="3071" b="32009"/>
          <a:stretch/>
        </p:blipFill>
        <p:spPr bwMode="auto">
          <a:xfrm>
            <a:off x="1303282" y="4062303"/>
            <a:ext cx="3720663" cy="2368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87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448" y="1973208"/>
            <a:ext cx="10515600" cy="685909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Итог урока. Рефлексия. 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690" y="2659117"/>
            <a:ext cx="112986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Микроцель: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дать оценку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достижений цели урока через самоанализ деятельности учащихся.</a:t>
            </a: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973"/>
              </p:ext>
            </p:extLst>
          </p:nvPr>
        </p:nvGraphicFramePr>
        <p:xfrm>
          <a:off x="310055" y="3046632"/>
          <a:ext cx="11571889" cy="3676520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Предлагает вернуться к словарным словам в начало урока и проверить, правильно ли выполнили перенос. Проверить работу товарища.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Предлагаю вам закончить высказывание.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Сегодня я молодец…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Я старался, но у меня пока еще не все получилось...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Я должен потренироваться   дома…</a:t>
                      </a:r>
                      <a:endParaRPr lang="ru-RU" sz="18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Проверяю и оценивают свою работу.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Проверяют работу</a:t>
                      </a:r>
                      <a:r>
                        <a:rPr lang="ru-RU" sz="18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товарища.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Отвечают на вопросы.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C:\Users\маоу кротовская сош\Pictures\ControlCenter4\Scan\CCI22102024_0001.jpg"/>
          <p:cNvPicPr/>
          <p:nvPr/>
        </p:nvPicPr>
        <p:blipFill rotWithShape="1">
          <a:blip r:embed="rId3" cstate="print"/>
          <a:srcRect t="13784" b="57553"/>
          <a:stretch/>
        </p:blipFill>
        <p:spPr bwMode="auto">
          <a:xfrm>
            <a:off x="6200632" y="4195651"/>
            <a:ext cx="5612995" cy="182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2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876" y="1941677"/>
            <a:ext cx="10515600" cy="1400613"/>
          </a:xfrm>
        </p:spPr>
        <p:txBody>
          <a:bodyPr/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Тема урока</a:t>
            </a:r>
            <a:b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«Перенос слов по слогам»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16876" y="3429000"/>
            <a:ext cx="10515600" cy="2498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Класс: - 2 </a:t>
            </a:r>
          </a:p>
          <a:p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Тип урока – «открытие» новых знаний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938" y="1962697"/>
            <a:ext cx="10515600" cy="59131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Домашнее задание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87354"/>
              </p:ext>
            </p:extLst>
          </p:nvPr>
        </p:nvGraphicFramePr>
        <p:xfrm>
          <a:off x="310055" y="3046632"/>
          <a:ext cx="11571889" cy="3361052"/>
        </p:xfrm>
        <a:graphic>
          <a:graphicData uri="http://schemas.openxmlformats.org/drawingml/2006/table">
            <a:tbl>
              <a:tblPr/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стр. 72 упр. 109 по заданию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(2, 3)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доп. оценку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по карточке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Записывают домашнее задание.</a:t>
                      </a:r>
                      <a:endParaRPr lang="ru-RU" sz="16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C:\Users\маоу кротовская сош\Pictures\ControlCenter4\Scan\CCI22102024.jpg"/>
          <p:cNvPicPr/>
          <p:nvPr/>
        </p:nvPicPr>
        <p:blipFill rotWithShape="1">
          <a:blip r:embed="rId3" cstate="print"/>
          <a:srcRect l="1994" t="70143" r="3945" b="1987"/>
          <a:stretch/>
        </p:blipFill>
        <p:spPr bwMode="auto">
          <a:xfrm>
            <a:off x="6253655" y="3951889"/>
            <a:ext cx="5533696" cy="2255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7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5249"/>
            <a:ext cx="10515600" cy="37444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создание условий для ознакомления учащихся с правилами переноса слов по слогам.</a:t>
            </a:r>
            <a:r>
              <a:rPr lang="ru-RU" sz="4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282" y="1920657"/>
            <a:ext cx="10515600" cy="748972"/>
          </a:xfrm>
        </p:spPr>
        <p:txBody>
          <a:bodyPr>
            <a:normAutofit/>
          </a:bodyPr>
          <a:lstStyle/>
          <a:p>
            <a:pPr algn="ctr"/>
            <a:r>
              <a:rPr lang="ru-RU" alt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Оборудование к </a:t>
            </a:r>
            <a:r>
              <a:rPr lang="ru-RU" altLang="ru-RU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уроку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749"/>
              </p:ext>
            </p:extLst>
          </p:nvPr>
        </p:nvGraphicFramePr>
        <p:xfrm>
          <a:off x="304800" y="2823768"/>
          <a:ext cx="11624441" cy="2577084"/>
        </p:xfrm>
        <a:graphic>
          <a:graphicData uri="http://schemas.openxmlformats.org/drawingml/2006/table">
            <a:tbl>
              <a:tblPr firstRow="1" firstCol="1" bandRow="1"/>
              <a:tblGrid>
                <a:gridCol w="4877124">
                  <a:extLst>
                    <a:ext uri="{9D8B030D-6E8A-4147-A177-3AD203B41FA5}">
                      <a16:colId xmlns:a16="http://schemas.microsoft.com/office/drawing/2014/main" val="1593684888"/>
                    </a:ext>
                  </a:extLst>
                </a:gridCol>
                <a:gridCol w="3725449">
                  <a:extLst>
                    <a:ext uri="{9D8B030D-6E8A-4147-A177-3AD203B41FA5}">
                      <a16:colId xmlns:a16="http://schemas.microsoft.com/office/drawing/2014/main" val="3898390596"/>
                    </a:ext>
                  </a:extLst>
                </a:gridCol>
                <a:gridCol w="3021868">
                  <a:extLst>
                    <a:ext uri="{9D8B030D-6E8A-4147-A177-3AD203B41FA5}">
                      <a16:colId xmlns:a16="http://schemas.microsoft.com/office/drawing/2014/main" val="2096873485"/>
                    </a:ext>
                  </a:extLst>
                </a:gridCol>
              </a:tblGrid>
              <a:tr h="3203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86348"/>
                  </a:ext>
                </a:extLst>
              </a:tr>
              <a:tr h="32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Учебно-методическое сопровождение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материалы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ИКТ, ЦОР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68016"/>
                  </a:ext>
                </a:extLst>
              </a:tr>
              <a:tr h="960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 по русскому языку </a:t>
                      </a:r>
                      <a:endParaRPr lang="ru-RU" sz="2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России» </a:t>
                      </a:r>
                      <a:endParaRPr lang="ru-RU" sz="2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Канакина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 П., Горецкий В. Г.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Раздаточный материал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Экран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57311"/>
                  </a:ext>
                </a:extLst>
              </a:tr>
              <a:tr h="32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Межпредметные связи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20898"/>
                  </a:ext>
                </a:extLst>
              </a:tr>
              <a:tr h="32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пространства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Пространство организовано по всем нормам СанПиН.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0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5251"/>
            <a:ext cx="10515600" cy="854074"/>
          </a:xfrm>
        </p:spPr>
        <p:txBody>
          <a:bodyPr/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Методы</a:t>
            </a: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обучения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1669" y="3313524"/>
            <a:ext cx="896532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Словесные методы.</a:t>
            </a:r>
          </a:p>
          <a:p>
            <a:pPr marL="571500" marR="0" lvl="0" indent="-5715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Наглядные методы.</a:t>
            </a:r>
          </a:p>
          <a:p>
            <a:pPr marL="571500" marR="0" lvl="0" indent="-5715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Практические методы.</a:t>
            </a:r>
          </a:p>
        </p:txBody>
      </p:sp>
    </p:spTree>
    <p:extLst>
      <p:ext uri="{BB962C8B-B14F-4D97-AF65-F5344CB8AC3E}">
        <p14:creationId xmlns:p14="http://schemas.microsoft.com/office/powerpoint/2010/main" val="27257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771" y="1956718"/>
            <a:ext cx="10155621" cy="727951"/>
          </a:xfrm>
        </p:spPr>
        <p:txBody>
          <a:bodyPr/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Виды деятельности</a:t>
            </a:r>
            <a:endParaRPr 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9545" y="3429000"/>
            <a:ext cx="75359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Фронтальная</a:t>
            </a: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4000" i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Индивидуальная </a:t>
            </a:r>
            <a:endParaRPr kumimoji="0" lang="ru-RU" sz="40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40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Групповая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953" y="2005697"/>
            <a:ext cx="10515600" cy="578069"/>
          </a:xfrm>
        </p:spPr>
        <p:txBody>
          <a:bodyPr>
            <a:noAutofit/>
          </a:bodyPr>
          <a:lstStyle/>
          <a:p>
            <a:r>
              <a:rPr lang="ru-RU" altLang="ru-RU" sz="4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Организационный </a:t>
            </a:r>
            <a:r>
              <a:rPr lang="ru-RU" altLang="ru-RU" sz="4400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момент. Мотивация</a:t>
            </a:r>
            <a:r>
              <a:rPr lang="ru-RU" altLang="ru-RU" sz="4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36953" y="2708112"/>
            <a:ext cx="10515600" cy="117020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готовность обучающихся к уроку, настроить их на урок.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Метод: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словесный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72450"/>
              </p:ext>
            </p:extLst>
          </p:nvPr>
        </p:nvGraphicFramePr>
        <p:xfrm>
          <a:off x="1525588" y="3878319"/>
          <a:ext cx="9926965" cy="2225100"/>
        </p:xfrm>
        <a:graphic>
          <a:graphicData uri="http://schemas.openxmlformats.org/drawingml/2006/table">
            <a:tbl>
              <a:tblPr/>
              <a:tblGrid>
                <a:gridCol w="496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Приветствие. Рифмованный настрой на дальнейшую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работу.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Настраиваются на работу , приветствуют учителя и гостей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ru-RU" sz="20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Показывают своё настроение (смайлики)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457" y="4904992"/>
            <a:ext cx="1294935" cy="12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5240" y="5047562"/>
            <a:ext cx="1252319" cy="105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5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3163"/>
            <a:ext cx="10515600" cy="663137"/>
          </a:xfrm>
        </p:spPr>
        <p:txBody>
          <a:bodyPr>
            <a:noAutofit/>
          </a:bodyPr>
          <a:lstStyle/>
          <a:p>
            <a:pPr algn="ctr"/>
            <a:r>
              <a:rPr lang="ru-RU" altLang="ru-RU" sz="4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Актуализация знаний</a:t>
            </a:r>
            <a:r>
              <a:rPr lang="ru-RU" altLang="ru-RU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1641" y="3241962"/>
            <a:ext cx="11191985" cy="20552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Микроцель: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актуализировать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ранее изученный материал, необходимый для изучения темы.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Методы: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словесный, наглядный, практические методы.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968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ru-RU" sz="4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Актуализация знаний</a:t>
            </a:r>
            <a:r>
              <a:rPr lang="ru-RU" altLang="ru-RU" sz="67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469931"/>
            <a:ext cx="10515600" cy="361971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Пальчиковая</a:t>
            </a:r>
            <a:r>
              <a:rPr lang="ru-RU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гимнастика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Микроцель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стимулирование мозговой 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посредством развития мелкой моторики рук, подготовка руки к </a:t>
            </a:r>
            <a:r>
              <a:rPr lang="ru-RU" sz="20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письму.</a:t>
            </a:r>
            <a:endParaRPr lang="ru-RU" sz="20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3389"/>
              </p:ext>
            </p:extLst>
          </p:nvPr>
        </p:nvGraphicFramePr>
        <p:xfrm>
          <a:off x="1525588" y="3878319"/>
          <a:ext cx="9926965" cy="1914664"/>
        </p:xfrm>
        <a:graphic>
          <a:graphicData uri="http://schemas.openxmlformats.org/drawingml/2006/table">
            <a:tbl>
              <a:tblPr/>
              <a:tblGrid>
                <a:gridCol w="496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учителя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Деятельность обучающихся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Проговаривает в стихотворной форме текст и показывает упражнения (мячики)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Выполняют гимнастику</a:t>
                      </a:r>
                      <a:endParaRPr lang="ru-RU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0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646</Words>
  <Application>Microsoft Office PowerPoint</Application>
  <PresentationFormat>Широкоэкранный</PresentationFormat>
  <Paragraphs>222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Тема Office</vt:lpstr>
      <vt:lpstr>Филиал МАОУ «Аромашевская СОШ им. В.Д.Кармацкого» Кротовская СОШ  Урок  русского языка   Скареднова Светлана Александровна, учитель начальных классов</vt:lpstr>
      <vt:lpstr>Тема урока «Перенос слов по слогам»</vt:lpstr>
      <vt:lpstr>Цель урока: создание условий для ознакомления учащихся с правилами переноса слов по слогам. </vt:lpstr>
      <vt:lpstr>Оборудование к уроку</vt:lpstr>
      <vt:lpstr>Методы обучения</vt:lpstr>
      <vt:lpstr>Виды деятельности</vt:lpstr>
      <vt:lpstr>Организационный момент. Мотивация.</vt:lpstr>
      <vt:lpstr>Актуализация знаний </vt:lpstr>
      <vt:lpstr>Актуализация знаний </vt:lpstr>
      <vt:lpstr>Актуализация знаний </vt:lpstr>
      <vt:lpstr>Актуализация знаний </vt:lpstr>
      <vt:lpstr>Презентация PowerPoint</vt:lpstr>
      <vt:lpstr>Презентация PowerPoint</vt:lpstr>
      <vt:lpstr>Определение темы и цели урока</vt:lpstr>
      <vt:lpstr>«Открытие» новых знаний. </vt:lpstr>
      <vt:lpstr>Презентация PowerPoint</vt:lpstr>
      <vt:lpstr>Закрепление знаний</vt:lpstr>
      <vt:lpstr>Самостоятельная работа</vt:lpstr>
      <vt:lpstr>Итог урока. Рефлексия. </vt:lpstr>
      <vt:lpstr>Домашнее задание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«Аромашевская СОШ им. В.Д.Кармацкого» Кротовская СОШ урок  русского языка</dc:title>
  <dc:creator>RePack by Diakov</dc:creator>
  <cp:lastModifiedBy>RePack by Diakov</cp:lastModifiedBy>
  <cp:revision>24</cp:revision>
  <dcterms:created xsi:type="dcterms:W3CDTF">2024-10-31T18:07:15Z</dcterms:created>
  <dcterms:modified xsi:type="dcterms:W3CDTF">2024-10-31T21:57:03Z</dcterms:modified>
</cp:coreProperties>
</file>