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6" r:id="rId7"/>
    <p:sldId id="279" r:id="rId8"/>
    <p:sldId id="293" r:id="rId9"/>
    <p:sldId id="281" r:id="rId10"/>
    <p:sldId id="282" r:id="rId11"/>
    <p:sldId id="295" r:id="rId12"/>
    <p:sldId id="294" r:id="rId13"/>
    <p:sldId id="280" r:id="rId14"/>
    <p:sldId id="297" r:id="rId15"/>
    <p:sldId id="296" r:id="rId16"/>
    <p:sldId id="284" r:id="rId17"/>
    <p:sldId id="29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FFFF99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/>
              <a:pPr/>
              <a:t>22.08.2024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/>
              <a:pPr/>
              <a:t>22.08.2024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/>
              <a:pPr/>
              <a:t>22.08.2024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814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821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08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80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91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649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168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/>
              <a:pPr/>
              <a:t>22.08.2024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194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696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06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717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900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358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191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3375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983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0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/>
              <a:pPr/>
              <a:t>22.08.2024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189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626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055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3338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4418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3018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8894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1851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53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150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/>
              <a:pPr/>
              <a:t>22.08.2024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0769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330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2669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7179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1679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6351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5631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948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65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06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/>
              <a:pPr/>
              <a:t>22.08.2024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231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603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7413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317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329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1151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452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799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554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99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/>
              <a:pPr/>
              <a:t>22.08.2024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911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570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76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4607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9376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7337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769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/>
              <a:pPr/>
              <a:t>22.08.2024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/>
              <a:pPr/>
              <a:t>22.08.2024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567A-DBE4-45FA-9077-AEFF9BA4074B}" type="datetimeFigureOut">
              <a:rPr lang="ru-RU" smtClean="0"/>
              <a:pPr/>
              <a:t>22.08.2024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456B-6D8C-427C-8054-076E4C56F6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6567A-DBE4-45FA-9077-AEFF9BA4074B}" type="datetimeFigureOut">
              <a:rPr lang="ru-RU" smtClean="0"/>
              <a:pPr/>
              <a:t>22.08.2024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4456B-6D8C-427C-8054-076E4C56F6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4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61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8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6567A-DBE4-45FA-9077-AEFF9BA407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4456B-6D8C-427C-8054-076E4C56F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29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3528" y="608307"/>
            <a:ext cx="8640960" cy="50167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atin typeface="Bookman Old Style" pitchFamily="18" charset="0"/>
              </a:rPr>
              <a:t>Августовский общественно-педагогический форум «Призвание-2024»</a:t>
            </a:r>
          </a:p>
          <a:p>
            <a:pPr algn="ctr"/>
            <a:r>
              <a:rPr lang="ru-RU" sz="3200" b="1" dirty="0" smtClean="0">
                <a:latin typeface="Bookman Old Style" pitchFamily="18" charset="0"/>
              </a:rPr>
              <a:t>«Система </a:t>
            </a:r>
            <a:r>
              <a:rPr lang="ru-RU" sz="3200" b="1" dirty="0" err="1" smtClean="0">
                <a:latin typeface="Bookman Old Style" pitchFamily="18" charset="0"/>
              </a:rPr>
              <a:t>ОБРАЗования</a:t>
            </a:r>
            <a:r>
              <a:rPr lang="ru-RU" sz="3200" b="1" dirty="0" smtClean="0">
                <a:latin typeface="Bookman Old Style" pitchFamily="18" charset="0"/>
              </a:rPr>
              <a:t> по Менделееву</a:t>
            </a:r>
            <a:r>
              <a:rPr lang="ru-RU" sz="3200" b="1" dirty="0" smtClean="0">
                <a:latin typeface="Bookman Old Style" pitchFamily="18" charset="0"/>
              </a:rPr>
              <a:t>»</a:t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en-US" sz="3200" b="1" dirty="0" smtClean="0">
                <a:latin typeface="Bookman Old Style" pitchFamily="18" charset="0"/>
              </a:rPr>
              <a:t>(</a:t>
            </a:r>
            <a:r>
              <a:rPr lang="ru-RU" sz="3200" b="1" dirty="0" smtClean="0">
                <a:latin typeface="Bookman Old Style" pitchFamily="18" charset="0"/>
              </a:rPr>
              <a:t>обзор методических пособий и дидактических игр для дошкольников и учеников начальных классов)</a:t>
            </a:r>
            <a:r>
              <a:rPr lang="ru-RU" sz="3200" b="1" dirty="0" smtClean="0">
                <a:latin typeface="Bookman Old Style" pitchFamily="18" charset="0"/>
              </a:rPr>
              <a:t/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3200" b="1" dirty="0" smtClean="0">
                <a:latin typeface="Bookman Old Style" pitchFamily="18" charset="0"/>
              </a:rPr>
              <a:t>20.08.2024 г.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8" y="5693786"/>
            <a:ext cx="4860032" cy="892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Полякова Е.А</a:t>
            </a:r>
            <a:endParaRPr lang="ru-RU" sz="3200" b="1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2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Учитель </a:t>
            </a:r>
            <a:r>
              <a:rPr lang="ru-RU" sz="20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надомного обучения</a:t>
            </a:r>
            <a:endParaRPr lang="ru-RU" sz="200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04664"/>
            <a:ext cx="799288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800" dirty="0">
                <a:solidFill>
                  <a:srgbClr val="333333"/>
                </a:solidFill>
                <a:latin typeface="Bookman Old Style" pitchFamily="18" charset="0"/>
              </a:rPr>
              <a:t>Перкуссионные</a:t>
            </a:r>
            <a:r>
              <a:rPr lang="ru-RU" sz="2800" dirty="0">
                <a:solidFill>
                  <a:srgbClr val="333333"/>
                </a:solidFill>
                <a:latin typeface="-apple-system"/>
              </a:rPr>
              <a:t> трубки </a:t>
            </a:r>
            <a:r>
              <a:rPr lang="ru-RU" sz="2800" dirty="0" err="1">
                <a:solidFill>
                  <a:srgbClr val="333333"/>
                </a:solidFill>
                <a:latin typeface="-apple-system"/>
              </a:rPr>
              <a:t>Бумвокерс</a:t>
            </a:r>
            <a:r>
              <a:rPr lang="ru-RU" sz="2800" dirty="0">
                <a:solidFill>
                  <a:srgbClr val="333333"/>
                </a:solidFill>
                <a:latin typeface="-apple-system"/>
              </a:rPr>
              <a:t>  </a:t>
            </a:r>
            <a:endParaRPr lang="ru-RU" sz="2800" dirty="0">
              <a:solidFill>
                <a:prstClr val="black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олякова Елена\Desktop\шмо 23.08\boom-time-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58021"/>
            <a:ext cx="3896749" cy="259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2" b="11606"/>
          <a:stretch/>
        </p:blipFill>
        <p:spPr bwMode="auto">
          <a:xfrm>
            <a:off x="4860032" y="3955142"/>
            <a:ext cx="3800475" cy="290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76260" y="2690336"/>
            <a:ext cx="43121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Bookman Old Style" pitchFamily="18" charset="0"/>
              </a:rPr>
              <a:t>Перкуссионные трубки </a:t>
            </a:r>
            <a:r>
              <a:rPr lang="ru-RU" dirty="0" err="1">
                <a:latin typeface="Bookman Old Style" pitchFamily="18" charset="0"/>
              </a:rPr>
              <a:t>Бумвокерс</a:t>
            </a:r>
            <a:r>
              <a:rPr lang="ru-RU" dirty="0">
                <a:latin typeface="Bookman Old Style" pitchFamily="18" charset="0"/>
              </a:rPr>
              <a:t> – это исключительный музыкальный инструмент в виде цветных пластиковых трубок, относящихся к классу ударных и имеющих приятное мелодическое звучание.</a:t>
            </a:r>
          </a:p>
        </p:txBody>
      </p:sp>
    </p:spTree>
    <p:extLst>
      <p:ext uri="{BB962C8B-B14F-4D97-AF65-F5344CB8AC3E}">
        <p14:creationId xmlns:p14="http://schemas.microsoft.com/office/powerpoint/2010/main" val="383473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1" y="116632"/>
            <a:ext cx="85689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Естественно-научная грамотность в ДОУ </a:t>
            </a:r>
            <a:endParaRPr lang="ru-RU" sz="3200" b="1" i="1" dirty="0"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08720"/>
            <a:ext cx="8568952" cy="1254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24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Набор для наблюдения и экспериментирования с природными объектами «Дошкольник»</a:t>
            </a:r>
            <a:endParaRPr lang="ru-RU" sz="24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Полякова Елена\Desktop\шмо 23.08\17966.750x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193497"/>
            <a:ext cx="4633397" cy="36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якова Елена\Desktop\шмо 23.08\maxres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93497"/>
            <a:ext cx="4104456" cy="36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63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836712"/>
            <a:ext cx="691276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ookman Old Style" pitchFamily="18" charset="0"/>
              </a:rPr>
              <a:t>СПАСИБО</a:t>
            </a:r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         ЗА </a:t>
            </a:r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ВНИМАНИЕ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817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Bookman Old Style" pitchFamily="18" charset="0"/>
              </a:rPr>
              <a:t>Секция:</a:t>
            </a:r>
            <a:r>
              <a:rPr lang="ru-RU" sz="3200" dirty="0" smtClean="0">
                <a:latin typeface="Bookman Old Style" pitchFamily="18" charset="0"/>
              </a:rPr>
              <a:t> Потенциал дошкольного и начального общего образования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Bookman Old Style" pitchFamily="18" charset="0"/>
              </a:rPr>
              <a:t>Второй день зональной сессии был посвящен лучшим педагогическим практикам. Свои наработки представляли  педагоги «</a:t>
            </a:r>
            <a:r>
              <a:rPr lang="ru-RU" dirty="0" err="1" smtClean="0">
                <a:solidFill>
                  <a:srgbClr val="000000"/>
                </a:solidFill>
                <a:latin typeface="Bookman Old Style" pitchFamily="18" charset="0"/>
              </a:rPr>
              <a:t>Заводоуковской</a:t>
            </a:r>
            <a:r>
              <a:rPr lang="ru-RU" dirty="0" smtClean="0">
                <a:solidFill>
                  <a:srgbClr val="000000"/>
                </a:solidFill>
                <a:latin typeface="Bookman Old Style" pitchFamily="18" charset="0"/>
              </a:rPr>
              <a:t> МАОУ СОШ №2». </a:t>
            </a:r>
            <a:endParaRPr lang="ru-RU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96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908720"/>
            <a:ext cx="7992888" cy="5539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000" b="1" dirty="0">
                <a:solidFill>
                  <a:srgbClr val="000000"/>
                </a:solidFill>
                <a:latin typeface="Bookman Old Style" pitchFamily="18" charset="0"/>
              </a:rPr>
              <a:t>ПРЕЕМСТВЕННОСТЬ </a:t>
            </a:r>
            <a:r>
              <a:rPr lang="ru-RU" sz="3000" dirty="0">
                <a:solidFill>
                  <a:srgbClr val="000000"/>
                </a:solidFill>
                <a:latin typeface="Bookman Old Style" pitchFamily="18" charset="0"/>
              </a:rPr>
              <a:t>в обучении- это установление необходимой связи и правильного соотношения между частями учебного предмета на разных ступенях его изучения. </a:t>
            </a:r>
            <a:r>
              <a:rPr lang="ru-RU" sz="3000" dirty="0" smtClean="0">
                <a:solidFill>
                  <a:srgbClr val="000000"/>
                </a:solidFill>
                <a:latin typeface="Bookman Old Style" pitchFamily="18" charset="0"/>
              </a:rPr>
              <a:t/>
            </a:r>
            <a:br>
              <a:rPr lang="ru-RU" sz="3000" dirty="0" smtClean="0">
                <a:solidFill>
                  <a:srgbClr val="000000"/>
                </a:solidFill>
                <a:latin typeface="Bookman Old Style" pitchFamily="18" charset="0"/>
              </a:rPr>
            </a:br>
            <a:r>
              <a:rPr lang="ru-RU" sz="3000" dirty="0" smtClean="0">
                <a:solidFill>
                  <a:srgbClr val="000000"/>
                </a:solidFill>
                <a:latin typeface="Bookman Old Style" pitchFamily="18" charset="0"/>
              </a:rPr>
              <a:t>Преемственность обеспечивает </a:t>
            </a:r>
            <a:r>
              <a:rPr lang="ru-RU" sz="3000" dirty="0">
                <a:solidFill>
                  <a:srgbClr val="000000"/>
                </a:solidFill>
                <a:latin typeface="Bookman Old Style" pitchFamily="18" charset="0"/>
              </a:rPr>
              <a:t>одинаковый объём знаний в соответствующих классах и равные возможности для продолжения образования</a:t>
            </a:r>
            <a:r>
              <a:rPr lang="ru-RU" sz="3000" dirty="0" smtClean="0">
                <a:solidFill>
                  <a:srgbClr val="000000"/>
                </a:solidFill>
                <a:latin typeface="Bookman Old Style" pitchFamily="18" charset="0"/>
              </a:rPr>
              <a:t>. </a:t>
            </a:r>
          </a:p>
          <a:p>
            <a:pPr lvl="0">
              <a:spcBef>
                <a:spcPct val="20000"/>
              </a:spcBef>
            </a:pPr>
            <a:r>
              <a:rPr lang="ru-RU" sz="2000" dirty="0" smtClean="0">
                <a:solidFill>
                  <a:srgbClr val="000000"/>
                </a:solidFill>
                <a:latin typeface="Bookman Old Style" pitchFamily="18" charset="0"/>
              </a:rPr>
              <a:t>Педагогический </a:t>
            </a:r>
            <a:r>
              <a:rPr lang="ru-RU" sz="2000" dirty="0">
                <a:solidFill>
                  <a:srgbClr val="000000"/>
                </a:solidFill>
                <a:latin typeface="Bookman Old Style" pitchFamily="18" charset="0"/>
              </a:rPr>
              <a:t>энциклопедический словарь. 2012</a:t>
            </a:r>
          </a:p>
          <a:p>
            <a:pPr>
              <a:lnSpc>
                <a:spcPct val="107000"/>
              </a:lnSpc>
              <a:buSzPts val="1000"/>
              <a:tabLst>
                <a:tab pos="457200" algn="l"/>
              </a:tabLst>
            </a:pPr>
            <a:endParaRPr lang="ru-RU" sz="2800" dirty="0">
              <a:solidFill>
                <a:prstClr val="black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14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9" y="116632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Функциональная грамотность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08720"/>
            <a:ext cx="7992888" cy="1642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457200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32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грамотность;</a:t>
            </a:r>
            <a:endParaRPr lang="ru-RU" sz="32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457200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32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грамотность;</a:t>
            </a:r>
            <a:endParaRPr lang="ru-RU" sz="32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457200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32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Естественно-научная </a:t>
            </a:r>
            <a:r>
              <a:rPr lang="ru-RU" sz="32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  <a:endParaRPr lang="ru-RU" sz="32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9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1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Математическая </a:t>
            </a:r>
            <a:r>
              <a:rPr lang="ru-RU" sz="2800" b="1" i="1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грамотность в ДОУ</a:t>
            </a:r>
            <a:endParaRPr lang="ru-RU" sz="2800" b="1" i="1" dirty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20" y="2708920"/>
            <a:ext cx="5120222" cy="37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Полякова Елена\Desktop\шмо 23.08\detsad-209260-14600482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16" y="980728"/>
            <a:ext cx="336760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40768"/>
            <a:ext cx="499121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44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1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Математическая </a:t>
            </a:r>
            <a:r>
              <a:rPr lang="ru-RU" sz="2800" b="1" i="1" dirty="0" smtClean="0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грамотность в ДОУ</a:t>
            </a:r>
            <a:endParaRPr lang="ru-RU" sz="2800" b="1" i="1" dirty="0">
              <a:solidFill>
                <a:prstClr val="black"/>
              </a:solidFill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345623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32040" y="1556792"/>
            <a:ext cx="3983102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24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Дидактическое пособие «Напольный танграм»</a:t>
            </a:r>
            <a:endParaRPr lang="ru-RU" sz="2400" dirty="0">
              <a:solidFill>
                <a:srgbClr val="0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endParaRPr lang="ru-RU" sz="2400" dirty="0">
              <a:solidFill>
                <a:srgbClr val="000000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547" y="2849241"/>
            <a:ext cx="3496736" cy="349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16906"/>
            <a:ext cx="3636404" cy="628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69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1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Математическая </a:t>
            </a:r>
            <a:r>
              <a:rPr lang="ru-RU" sz="2800" b="1" i="1" dirty="0" smtClean="0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грамотность в ДОУ</a:t>
            </a:r>
            <a:endParaRPr lang="ru-RU" sz="2800" b="1" i="1" dirty="0">
              <a:solidFill>
                <a:prstClr val="black"/>
              </a:solidFill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C:\Users\Полякова Елена\Desktop\шмо 23.08\216bdc200223aae56bc94f6c0e4c36ec-720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3"/>
            <a:ext cx="4284476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якова Елена\Desktop\шмо 23.08\bee-bot-sin-fond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17851"/>
            <a:ext cx="4392488" cy="265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якова Елена\Desktop\шмо 23.08\b7abef8f58b70824ef7ad5d0cb5848b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409836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3720" y="2260034"/>
            <a:ext cx="4022665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24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</a:t>
            </a:r>
            <a:r>
              <a:rPr lang="ru-RU" sz="24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развития ориентирования </a:t>
            </a:r>
            <a:r>
              <a:rPr lang="ru-RU" sz="24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пространстве</a:t>
            </a:r>
          </a:p>
          <a:p>
            <a:pPr lvl="0" algn="ctr">
              <a:lnSpc>
                <a:spcPct val="107000"/>
              </a:lnSpc>
            </a:pPr>
            <a:endParaRPr lang="ru-RU" sz="2400" dirty="0">
              <a:solidFill>
                <a:srgbClr val="0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49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6632"/>
            <a:ext cx="7303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Читательская грамотность в ДОУ</a:t>
            </a:r>
            <a:endParaRPr lang="ru-RU" sz="2800" b="1" i="1" dirty="0"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05064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«Теремки </a:t>
            </a:r>
            <a:r>
              <a:rPr lang="ru-RU" sz="2400" dirty="0" err="1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В.Воскобовича</a:t>
            </a:r>
            <a:r>
              <a:rPr lang="ru-RU" sz="24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Ларчик»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Пособие </a:t>
            </a:r>
            <a:r>
              <a:rPr lang="ru-RU" sz="24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знакомит ребёнка с графическим образом букв (гласными, согласными, ь и ъ), звуками им соответствующими; даёт возможность моделирования слогов и слов, готовит ребёнка к обучению грамоте, начальным навыкам чтения.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400" dirty="0">
              <a:latin typeface="Bookman Old Style" panose="02050604050505020204" pitchFamily="18" charset="0"/>
            </a:endParaRPr>
          </a:p>
        </p:txBody>
      </p:sp>
      <p:pic>
        <p:nvPicPr>
          <p:cNvPr id="3074" name="Picture 2" descr="C:\Users\Полякова Елена\Desktop\шмо 23.08\61615395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39852"/>
            <a:ext cx="5976664" cy="307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06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6632"/>
            <a:ext cx="7303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Читательская грамотность в ДОУ</a:t>
            </a:r>
            <a:endParaRPr lang="ru-RU" sz="2800" b="1" i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05064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«Теремки В</a:t>
            </a:r>
            <a:r>
              <a:rPr lang="ru-RU" sz="24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Воскобовича</a:t>
            </a:r>
            <a:r>
              <a:rPr lang="ru-RU" sz="24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Ларчик»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Возможные игры: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«Найди букву»               «Какая буква лишняя?»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«Какая буква?»              «Песенки гласных»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«Построй мостик»          «Бинокль»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«Буква потерялась» </a:t>
            </a:r>
            <a:endParaRPr lang="ru-RU" sz="2400" dirty="0">
              <a:solidFill>
                <a:srgbClr val="000000"/>
              </a:solidFill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4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74" name="Picture 2" descr="C:\Users\Полякова Елена\Desktop\шмо 23.08\61615395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39852"/>
            <a:ext cx="5976664" cy="307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33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3968</TotalTime>
  <Words>212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Презентация PowerPoint</vt:lpstr>
      <vt:lpstr>Секция: Потенциал дошкольного и начального общего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МБОУ СОШ №4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Полякова Елена</cp:lastModifiedBy>
  <cp:revision>132</cp:revision>
  <dcterms:created xsi:type="dcterms:W3CDTF">2016-08-22T14:54:37Z</dcterms:created>
  <dcterms:modified xsi:type="dcterms:W3CDTF">2024-08-22T17:18:44Z</dcterms:modified>
</cp:coreProperties>
</file>