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om.aromedu.ru/wp-content/uploads/2023/09/&#1050;&#1072;&#1083;&#1077;&#1085;&#1076;&#1072;&#1088;&#1085;&#1099;&#1081;-&#1087;&#1083;&#1072;&#1085;-&#1074;&#1086;&#1089;&#1087;&#1080;&#1090;&#1072;&#1090;&#1077;&#1083;&#1100;&#1085;&#1086;&#1081;-&#1088;&#1072;&#1073;&#1086;&#1090;&#1099;-&#1085;&#1072;-2023-2024-&#1091;&#1095;&#1077;&#1073;&#1085;&#1099;&#1081;-&#1075;&#1086;&#1076;.pdf" TargetMode="External"/><Relationship Id="rId2" Type="http://schemas.openxmlformats.org/officeDocument/2006/relationships/hyperlink" Target="http://www.arom.aromedu.ru/wp-content/uploads/2022/10/&#1056;&#1072;&#1073;&#1086;&#1095;&#1072;&#1103;-&#1087;&#1088;&#1086;&#1075;&#1088;&#1072;&#1084;&#1084;&#1072;-&#1074;&#1086;&#1089;&#1087;&#1080;&#1090;&#1072;&#1085;&#1080;&#1103;-&#1085;&#1072;-2021-2025&#1075;&#1075;.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13176"/>
            <a:ext cx="6400800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23.08.2024</a:t>
            </a:r>
          </a:p>
          <a:p>
            <a:r>
              <a:rPr lang="ru-RU" sz="2400" dirty="0" smtClean="0"/>
              <a:t>Вдович С. 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2856"/>
            <a:ext cx="7772400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МАОУ «Аромашевская СОШ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им</a:t>
            </a:r>
            <a:r>
              <a:rPr lang="ru-RU" sz="2000" dirty="0"/>
              <a:t>. В. Д. Кармацкого»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dirty="0"/>
              <a:t>ШМО классных руководителей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5342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7342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1) продолжить работу по гражданско-правовому  и половому воспитанию, учитывая возрастные особенности учащихся, включив в план работы школы и классов разнообразные виды и формы работы с учащимися (отв. – замдиректора по воспитательной работе, </a:t>
            </a:r>
            <a:r>
              <a:rPr lang="ru-RU" dirty="0" err="1"/>
              <a:t>кл.рук</a:t>
            </a:r>
            <a:r>
              <a:rPr lang="ru-RU" dirty="0"/>
              <a:t>);</a:t>
            </a:r>
          </a:p>
          <a:p>
            <a:pPr marL="0" indent="0" algn="just">
              <a:buNone/>
            </a:pPr>
            <a:r>
              <a:rPr lang="ru-RU" dirty="0"/>
              <a:t>2) осуществлять межведомственное сотрудничество, привлекая к воспитательной деятельности специалистов, профессиональная деятельность которых связана с профилактической, разъяснительной и просветительской работой (органы правопорядка, работники медучреждений и др.) (отв. - </a:t>
            </a:r>
            <a:r>
              <a:rPr lang="ru-RU" dirty="0" err="1"/>
              <a:t>кл.рук</a:t>
            </a:r>
            <a:r>
              <a:rPr lang="ru-RU" dirty="0"/>
              <a:t>., </a:t>
            </a:r>
            <a:r>
              <a:rPr lang="ru-RU" dirty="0" err="1"/>
              <a:t>соц.педагогам</a:t>
            </a:r>
            <a:r>
              <a:rPr lang="ru-RU" dirty="0"/>
              <a:t> – оказывать содействие);</a:t>
            </a:r>
          </a:p>
          <a:p>
            <a:pPr marL="0" indent="0" algn="just">
              <a:buNone/>
            </a:pPr>
            <a:r>
              <a:rPr lang="ru-RU" dirty="0"/>
              <a:t>3) внести в план работы с родителями мероприятия, связанные с правовым воспитанием учащихся (отв. - замдиректора по воспитательной работе, </a:t>
            </a:r>
            <a:r>
              <a:rPr lang="ru-RU" dirty="0" err="1"/>
              <a:t>кл.рук</a:t>
            </a:r>
            <a:r>
              <a:rPr lang="ru-RU" dirty="0"/>
              <a:t>);</a:t>
            </a:r>
          </a:p>
          <a:p>
            <a:pPr marL="0" indent="0" algn="just">
              <a:buNone/>
            </a:pPr>
            <a:r>
              <a:rPr lang="ru-RU" dirty="0"/>
              <a:t>4) принять к сведению и использовать информацию и материалы  </a:t>
            </a:r>
            <a:r>
              <a:rPr lang="ru-RU" dirty="0" smtClean="0"/>
              <a:t>семинаров-практикумов в </a:t>
            </a:r>
            <a:r>
              <a:rPr lang="ru-RU" dirty="0"/>
              <a:t>групповой и индивидуальной работе с учащимися и родителями.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 smtClean="0"/>
              <a:t>Предложения: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86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/>
              <a:t>Я сердце детям отдаю,</a:t>
            </a:r>
            <a:endParaRPr lang="ru-RU" dirty="0"/>
          </a:p>
          <a:p>
            <a:pPr marL="0" indent="0" algn="ctr">
              <a:buNone/>
            </a:pPr>
            <a:r>
              <a:rPr lang="ru-RU" i="1" dirty="0"/>
              <a:t>Как солнышко, его берите,</a:t>
            </a:r>
            <a:endParaRPr lang="ru-RU" dirty="0"/>
          </a:p>
          <a:p>
            <a:pPr marL="0" indent="0" algn="ctr">
              <a:buNone/>
            </a:pPr>
            <a:r>
              <a:rPr lang="ru-RU" i="1" dirty="0"/>
              <a:t>Поверьте в доброту мою</a:t>
            </a:r>
            <a:endParaRPr lang="ru-RU" dirty="0"/>
          </a:p>
          <a:p>
            <a:pPr marL="0" indent="0" algn="ctr">
              <a:buNone/>
            </a:pPr>
            <a:r>
              <a:rPr lang="ru-RU" i="1" dirty="0"/>
              <a:t>И всем по лучику дарите!</a:t>
            </a:r>
            <a:endParaRPr lang="ru-RU" dirty="0"/>
          </a:p>
          <a:p>
            <a:pPr marL="0" indent="0" algn="r">
              <a:buNone/>
            </a:pPr>
            <a:endParaRPr lang="ru-RU" sz="2800" dirty="0" smtClean="0"/>
          </a:p>
          <a:p>
            <a:pPr marL="0" indent="0" algn="r">
              <a:buNone/>
            </a:pPr>
            <a:r>
              <a:rPr lang="ru-RU" sz="2800" dirty="0" err="1" smtClean="0"/>
              <a:t>Гайнутдинова</a:t>
            </a:r>
            <a:r>
              <a:rPr lang="ru-RU" sz="2800" dirty="0" smtClean="0"/>
              <a:t> </a:t>
            </a:r>
            <a:r>
              <a:rPr lang="ru-RU" sz="2800" dirty="0"/>
              <a:t>Ю. А.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296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нашем коллективе практически каждый педагог является классным руководителем. В базовой школе в 2023-24 </a:t>
            </a:r>
            <a:r>
              <a:rPr lang="ru-RU" dirty="0" err="1"/>
              <a:t>уч.году</a:t>
            </a:r>
            <a:r>
              <a:rPr lang="ru-RU" dirty="0"/>
              <a:t> было назначено 33 классных руководителя, кроме того, в филиалах школы 50 педагогов являются классными руководителями. При этом на конкурс «Классный руководитель года» было заявлено только 3 кандидатуры.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Подготовка  к   конкурсам, участие в конкурсах профессионального 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40240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страх </a:t>
            </a:r>
            <a:r>
              <a:rPr lang="ru-RU" dirty="0"/>
              <a:t>провала или неудачи;</a:t>
            </a:r>
          </a:p>
          <a:p>
            <a:pPr lvl="0"/>
            <a:r>
              <a:rPr lang="ru-RU" dirty="0"/>
              <a:t>страх критики;</a:t>
            </a:r>
          </a:p>
          <a:p>
            <a:pPr lvl="0"/>
            <a:r>
              <a:rPr lang="ru-RU" dirty="0"/>
              <a:t>негативное отношение к конкуренции и стремлению быть лучше других;</a:t>
            </a:r>
          </a:p>
          <a:p>
            <a:pPr lvl="0"/>
            <a:r>
              <a:rPr lang="ru-RU" dirty="0"/>
              <a:t>проблема  временных рамок, неспособность отделиться от повседневных забот или недостаток  мотивации.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Факторы, влияющие </a:t>
            </a:r>
            <a:r>
              <a:rPr lang="ru-RU" sz="3100" dirty="0"/>
              <a:t>на нежелание участвовать в конкурсной деятельности</a:t>
            </a:r>
            <a:r>
              <a:rPr lang="ru-RU" sz="3600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08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sz="1800" dirty="0"/>
              <a:t>В 2023-2024 учебном году в конкурсе «Классный руководитель года» приняли </a:t>
            </a:r>
            <a:r>
              <a:rPr lang="ru-RU" sz="1800" dirty="0" smtClean="0"/>
              <a:t>участие:  </a:t>
            </a:r>
            <a:br>
              <a:rPr lang="ru-RU" sz="1800" dirty="0" smtClean="0"/>
            </a:br>
            <a:r>
              <a:rPr lang="ru-RU" sz="1800" dirty="0" smtClean="0"/>
              <a:t>Тараданова </a:t>
            </a:r>
            <a:r>
              <a:rPr lang="ru-RU" sz="1800" dirty="0"/>
              <a:t>И. В., </a:t>
            </a:r>
            <a:r>
              <a:rPr lang="ru-RU" sz="1800" dirty="0" err="1" smtClean="0"/>
              <a:t>Гогадзе</a:t>
            </a:r>
            <a:r>
              <a:rPr lang="ru-RU" sz="1800" dirty="0" smtClean="0"/>
              <a:t> </a:t>
            </a:r>
            <a:r>
              <a:rPr lang="ru-RU" sz="1800" dirty="0"/>
              <a:t>А. Г., </a:t>
            </a:r>
            <a:r>
              <a:rPr lang="ru-RU" sz="1800" dirty="0" smtClean="0"/>
              <a:t>Хабибуллина </a:t>
            </a:r>
            <a:r>
              <a:rPr lang="ru-RU" sz="1800" dirty="0"/>
              <a:t>Т. Х.  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 descr="C:\Users\User\Desktop\Педагог года\фото ПГ\IMG_3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9960" y="2422545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едагог года\фото ПГ\IMG_3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026" y="1628800"/>
            <a:ext cx="4804462" cy="40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едагог года\фото ПГ\IMG_3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52026"/>
            <a:ext cx="3333537" cy="217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4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на </a:t>
            </a:r>
            <a:r>
              <a:rPr lang="ru-RU" b="1" i="1" dirty="0"/>
              <a:t>муниципальном уровне </a:t>
            </a:r>
            <a:r>
              <a:rPr lang="ru-RU" b="1" dirty="0"/>
              <a:t> предложены следующие испытания:</a:t>
            </a:r>
            <a:endParaRPr lang="ru-RU" dirty="0"/>
          </a:p>
          <a:p>
            <a:pPr lvl="0"/>
            <a:r>
              <a:rPr lang="ru-RU" b="1" dirty="0" err="1"/>
              <a:t>видеоэссе</a:t>
            </a:r>
            <a:r>
              <a:rPr lang="ru-RU" b="1" dirty="0"/>
              <a:t> (видеовизитка) – заочный этап;</a:t>
            </a:r>
            <a:endParaRPr lang="ru-RU" dirty="0"/>
          </a:p>
          <a:p>
            <a:pPr lvl="0"/>
            <a:r>
              <a:rPr lang="ru-RU" b="1" dirty="0"/>
              <a:t>конкурсное испытание «Занятие внеурочной деятельности»;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на </a:t>
            </a:r>
            <a:r>
              <a:rPr lang="ru-RU" b="1" i="1" dirty="0"/>
              <a:t>региональном уровне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b="1" dirty="0" err="1"/>
              <a:t>видеоэссе</a:t>
            </a:r>
            <a:r>
              <a:rPr lang="ru-RU" b="1" dirty="0"/>
              <a:t> (видеовизитка) – заочный этап. </a:t>
            </a:r>
            <a:endParaRPr lang="ru-RU" dirty="0"/>
          </a:p>
          <a:p>
            <a:pPr lvl="0"/>
            <a:r>
              <a:rPr lang="ru-RU" b="1" dirty="0"/>
              <a:t>конкурсное испытание «Занятие внеурочной деятельности»</a:t>
            </a:r>
            <a:endParaRPr lang="ru-RU" dirty="0"/>
          </a:p>
          <a:p>
            <a:pPr lvl="0"/>
            <a:r>
              <a:rPr lang="ru-RU" b="1" dirty="0"/>
              <a:t>конкурсное испытание «Решение кейса «Воспитание от А до Я»;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i="1" dirty="0"/>
              <a:t>суперфинале</a:t>
            </a:r>
            <a:r>
              <a:rPr lang="ru-RU" b="1" dirty="0"/>
              <a:t>:</a:t>
            </a:r>
            <a:endParaRPr lang="ru-RU" dirty="0"/>
          </a:p>
          <a:p>
            <a:pPr lvl="0"/>
            <a:r>
              <a:rPr lang="ru-RU" b="1" dirty="0"/>
              <a:t>Конкурсное испытание «Воспитательное событие».</a:t>
            </a:r>
            <a:endParaRPr lang="ru-RU" dirty="0"/>
          </a:p>
          <a:p>
            <a:pPr lvl="0"/>
            <a:r>
              <a:rPr lang="ru-RU" b="1" dirty="0"/>
              <a:t>Конкурсное испытание «Онлайн дискуссия «Школьные трудности: вопрос от родителей»».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Классный руководитель года»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06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dirty="0"/>
              <a:t>провести  семинар-практикум для классных руководителей, мотивирующий их участие в профессиональном конкурсе «Классный руководитель года»;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для участия в муниципальном этапе конкурса каждому из филиалов представить не менее одной кандидатуры для участия в номинации «Классный руководитель года»;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dirty="0"/>
              <a:t>методической службе школы разработать </a:t>
            </a:r>
            <a:r>
              <a:rPr lang="ru-RU" dirty="0" smtClean="0"/>
              <a:t>Программу  </a:t>
            </a:r>
            <a:r>
              <a:rPr lang="ru-RU" dirty="0"/>
              <a:t>помощи классным руководителям, участвующим в конкурсном движении,  а также предусмотреть меры поддержки и материального стимулирования участников конкурса.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625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9620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ru-RU" dirty="0"/>
              <a:t>: удовлетворение образовательных потребностей педагогов в непрерывном росте и совершенствовании педагогического мастерства, повышении квалификации.</a:t>
            </a:r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/>
              <a:t>1) оказание помощи классному руководителю в совершенствовании форм и методов организации воспитательной работы;</a:t>
            </a:r>
          </a:p>
          <a:p>
            <a:pPr marL="0" indent="0">
              <a:buNone/>
            </a:pPr>
            <a:r>
              <a:rPr lang="ru-RU" dirty="0"/>
              <a:t>2) развитие творческих способностей педагогов, непрерывный профессиональный и творческий рост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*</a:t>
            </a:r>
            <a:r>
              <a:rPr lang="ru-RU" sz="2800" dirty="0" smtClean="0">
                <a:solidFill>
                  <a:srgbClr val="FF0000"/>
                </a:solidFill>
              </a:rPr>
              <a:t>План (примерный) в программках семинара. Предложения и поправки принимаются к рассмотрению сегодня и в ближайшие 3 дня (до 27 августа 2024 года в любой удобной для вас форме)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200" dirty="0"/>
              <a:t>Планирование работы на 2024-2025 учебный год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0636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Методические  рекомендации по организации воспитательного процесса в соответствии с обновленными ФГОС и ФОП. Единая система воспитания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2800" dirty="0" err="1" smtClean="0"/>
              <a:t>Валенцева</a:t>
            </a:r>
            <a:r>
              <a:rPr lang="ru-RU" sz="2800" dirty="0" smtClean="0"/>
              <a:t> Т. В. – </a:t>
            </a:r>
          </a:p>
          <a:p>
            <a:pPr marL="0" indent="0" algn="r">
              <a:buNone/>
            </a:pPr>
            <a:r>
              <a:rPr lang="ru-RU" sz="2800" dirty="0" smtClean="0"/>
              <a:t>ИО </a:t>
            </a:r>
            <a:r>
              <a:rPr lang="ru-RU" sz="2800" dirty="0" err="1" smtClean="0"/>
              <a:t>зам.директора</a:t>
            </a:r>
            <a:r>
              <a:rPr lang="ru-RU" sz="2800" dirty="0" smtClean="0"/>
              <a:t> </a:t>
            </a:r>
          </a:p>
          <a:p>
            <a:pPr marL="0" indent="0" algn="r">
              <a:buNone/>
            </a:pPr>
            <a:r>
              <a:rPr lang="ru-RU" sz="2800" dirty="0" smtClean="0"/>
              <a:t>по воспитательной работе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966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234821"/>
              </p:ext>
            </p:extLst>
          </p:nvPr>
        </p:nvGraphicFramePr>
        <p:xfrm>
          <a:off x="467544" y="2348880"/>
          <a:ext cx="8229600" cy="29041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7073"/>
                <a:gridCol w="2691646"/>
                <a:gridCol w="2840881"/>
              </a:tblGrid>
              <a:tr h="1151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Классные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руководители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начальных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классов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Классные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руководители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5-8 </a:t>
                      </a:r>
                      <a:r>
                        <a:rPr lang="en-US" sz="2000" dirty="0" err="1">
                          <a:effectLst/>
                        </a:rPr>
                        <a:t>классов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Классные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руководители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9-11 </a:t>
                      </a:r>
                      <a:r>
                        <a:rPr lang="en-US" sz="2000" dirty="0" err="1">
                          <a:effectLst/>
                        </a:rPr>
                        <a:t>классов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02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Богачкова О.Н.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Валенцева Т. 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Левенкова</a:t>
                      </a:r>
                      <a:r>
                        <a:rPr lang="ru-RU" sz="2000" dirty="0">
                          <a:effectLst/>
                        </a:rPr>
                        <a:t> Е. В.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Губайдулина</a:t>
                      </a:r>
                      <a:r>
                        <a:rPr lang="ru-RU" sz="2000" dirty="0">
                          <a:effectLst/>
                        </a:rPr>
                        <a:t> Л. Х.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Матюк</a:t>
                      </a:r>
                      <a:r>
                        <a:rPr lang="ru-RU" sz="2000" dirty="0">
                          <a:effectLst/>
                        </a:rPr>
                        <a:t> М. Ю.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Руппель</a:t>
                      </a:r>
                      <a:r>
                        <a:rPr lang="ru-RU" sz="2000" dirty="0">
                          <a:effectLst/>
                        </a:rPr>
                        <a:t> Ю. В.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Совершенствование  </a:t>
            </a:r>
            <a:r>
              <a:rPr lang="ru-RU" sz="3200" b="1" i="1" dirty="0"/>
              <a:t>работы по гражданско-правовому воспитанию учащихся.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Практикум. 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81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Анализ </a:t>
            </a:r>
            <a:r>
              <a:rPr lang="ru-RU" dirty="0"/>
              <a:t>деятельности ШМО классных руководителей за 2023 - 2024 учебный год</a:t>
            </a:r>
            <a:r>
              <a:rPr lang="ru-RU" dirty="0" smtClean="0"/>
              <a:t>. – </a:t>
            </a:r>
            <a:r>
              <a:rPr lang="ru-RU" dirty="0" err="1" smtClean="0"/>
              <a:t>Вдович</a:t>
            </a:r>
            <a:r>
              <a:rPr lang="ru-RU" dirty="0" smtClean="0"/>
              <a:t> С. А. (выступление)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Методические  рекомендации по организации воспитательного процесса в соответствии с обновленными ФГОС и ФОП. Единая система воспитания.-  </a:t>
            </a:r>
            <a:r>
              <a:rPr lang="ru-RU" dirty="0" err="1" smtClean="0"/>
              <a:t>Валенцева</a:t>
            </a:r>
            <a:r>
              <a:rPr lang="ru-RU" dirty="0" smtClean="0"/>
              <a:t> Т. В. </a:t>
            </a:r>
            <a:r>
              <a:rPr lang="ru-RU" dirty="0"/>
              <a:t>(выступление)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Подготовка  </a:t>
            </a:r>
            <a:r>
              <a:rPr lang="ru-RU" dirty="0"/>
              <a:t>к   конкурсам, участие в конкурсах профессионального </a:t>
            </a:r>
            <a:r>
              <a:rPr lang="ru-RU" dirty="0" smtClean="0"/>
              <a:t>мастерства.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Вдович</a:t>
            </a:r>
            <a:r>
              <a:rPr lang="ru-RU" dirty="0" smtClean="0"/>
              <a:t> </a:t>
            </a:r>
            <a:r>
              <a:rPr lang="ru-RU" dirty="0"/>
              <a:t>С. А. (выступление)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Совершенствование работы </a:t>
            </a:r>
            <a:r>
              <a:rPr lang="ru-RU" dirty="0"/>
              <a:t>по гражданско-правовому воспитанию учащихся. </a:t>
            </a:r>
            <a:r>
              <a:rPr lang="ru-RU" dirty="0" smtClean="0"/>
              <a:t>– </a:t>
            </a:r>
            <a:r>
              <a:rPr lang="ru-RU" dirty="0" err="1" smtClean="0"/>
              <a:t>Богачкова</a:t>
            </a:r>
            <a:r>
              <a:rPr lang="ru-RU" dirty="0" smtClean="0"/>
              <a:t> О.Н., </a:t>
            </a:r>
            <a:r>
              <a:rPr lang="ru-RU" dirty="0" err="1" smtClean="0"/>
              <a:t>Левенкова</a:t>
            </a:r>
            <a:r>
              <a:rPr lang="ru-RU" dirty="0" smtClean="0"/>
              <a:t> Е.В., </a:t>
            </a:r>
            <a:r>
              <a:rPr lang="ru-RU" dirty="0" err="1" smtClean="0"/>
              <a:t>Матюк</a:t>
            </a:r>
            <a:r>
              <a:rPr lang="ru-RU" dirty="0" smtClean="0"/>
              <a:t> М. Ю. – модераторы работы в группах.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Разное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Рефлексия (заполнение анкет)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Повестка: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39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Downloads\2024-08-20_13-33-07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1" t="25654" r="13142" b="11637"/>
          <a:stretch/>
        </p:blipFill>
        <p:spPr bwMode="auto">
          <a:xfrm>
            <a:off x="179512" y="0"/>
            <a:ext cx="8856984" cy="674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734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воспитательная </a:t>
            </a:r>
            <a:r>
              <a:rPr lang="ru-RU" dirty="0"/>
              <a:t>деятельность школы, семьи, правоохранительных органов, направленная на формирование правового сознания и навыков и привычек правомерного поведения </a:t>
            </a:r>
            <a:r>
              <a:rPr lang="ru-RU" dirty="0" smtClean="0"/>
              <a:t>школьников:</a:t>
            </a:r>
          </a:p>
          <a:p>
            <a:pPr>
              <a:buFontTx/>
              <a:buChar char="-"/>
            </a:pPr>
            <a:r>
              <a:rPr lang="ru-RU" b="1" dirty="0"/>
              <a:t>в</a:t>
            </a:r>
            <a:r>
              <a:rPr lang="ru-RU" b="1" dirty="0" smtClean="0"/>
              <a:t>ооружение </a:t>
            </a:r>
            <a:r>
              <a:rPr lang="ru-RU" b="1" dirty="0"/>
              <a:t>учащихся знаниями </a:t>
            </a:r>
            <a:r>
              <a:rPr lang="ru-RU" b="1" dirty="0" smtClean="0"/>
              <a:t>законов,</a:t>
            </a:r>
          </a:p>
          <a:p>
            <a:pPr>
              <a:buFontTx/>
              <a:buChar char="-"/>
            </a:pPr>
            <a:r>
              <a:rPr lang="ru-RU" b="1" dirty="0" smtClean="0"/>
              <a:t>формирование </a:t>
            </a:r>
            <a:r>
              <a:rPr lang="ru-RU" b="1" dirty="0"/>
              <a:t>у учащихся правового </a:t>
            </a:r>
            <a:r>
              <a:rPr lang="ru-RU" b="1" dirty="0" smtClean="0"/>
              <a:t>сознания,</a:t>
            </a:r>
          </a:p>
          <a:p>
            <a:pPr>
              <a:buFontTx/>
              <a:buChar char="-"/>
            </a:pPr>
            <a:r>
              <a:rPr lang="ru-RU" b="1" dirty="0" smtClean="0"/>
              <a:t>формирование </a:t>
            </a:r>
            <a:r>
              <a:rPr lang="ru-RU" b="1" dirty="0"/>
              <a:t>у учащихся уважения к государству и праву, понимание необходимости соблюдения требований </a:t>
            </a:r>
            <a:r>
              <a:rPr lang="ru-RU" b="1" dirty="0" smtClean="0"/>
              <a:t>законов,</a:t>
            </a:r>
          </a:p>
          <a:p>
            <a:pPr>
              <a:buFontTx/>
              <a:buChar char="-"/>
            </a:pPr>
            <a:r>
              <a:rPr lang="ru-RU" b="1" dirty="0" smtClean="0"/>
              <a:t>выработка </a:t>
            </a:r>
            <a:r>
              <a:rPr lang="ru-RU" b="1" dirty="0"/>
              <a:t>у учащихся навыков и умений правомерного </a:t>
            </a:r>
            <a:r>
              <a:rPr lang="ru-RU" b="1" dirty="0" smtClean="0"/>
              <a:t>поведения,</a:t>
            </a:r>
          </a:p>
          <a:p>
            <a:pPr>
              <a:buFontTx/>
              <a:buChar char="-"/>
            </a:pPr>
            <a:r>
              <a:rPr lang="ru-RU" b="1" dirty="0" smtClean="0"/>
              <a:t>формирование </a:t>
            </a:r>
            <a:r>
              <a:rPr lang="ru-RU" b="1" dirty="0"/>
              <a:t>у учащихся нетерпимого отношения к правонарушениям и преступности, стремление противодействовать этим негативным </a:t>
            </a:r>
            <a:r>
              <a:rPr lang="ru-RU" b="1" dirty="0" smtClean="0"/>
              <a:t>явлениям,</a:t>
            </a:r>
          </a:p>
          <a:p>
            <a:pPr>
              <a:buFontTx/>
              <a:buChar char="-"/>
            </a:pPr>
            <a:r>
              <a:rPr lang="ru-RU" b="1" dirty="0" smtClean="0"/>
              <a:t>преодоление </a:t>
            </a:r>
            <a:r>
              <a:rPr lang="ru-RU" b="1" dirty="0"/>
              <a:t>в правовом сознании ложных представлений, сложившихся под влиянием негативных явлений жизни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/>
              <a:t>Правовое воспитание </a:t>
            </a:r>
          </a:p>
        </p:txBody>
      </p:sp>
    </p:spTree>
    <p:extLst>
      <p:ext uri="{BB962C8B-B14F-4D97-AF65-F5344CB8AC3E}">
        <p14:creationId xmlns:p14="http://schemas.microsoft.com/office/powerpoint/2010/main" val="3902801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2894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sz="3600" dirty="0"/>
              <a:t>. На основе анализа работы ШМО классных руководителей за 2023-2024 год предлагаю:</a:t>
            </a:r>
          </a:p>
          <a:p>
            <a:pPr marL="0" indent="0">
              <a:buNone/>
            </a:pPr>
            <a:r>
              <a:rPr lang="ru-RU" sz="3600" dirty="0"/>
              <a:t>1.1) продолжить работу по гражданско-правовому  и половому воспитанию, учитывая возрастные особенности учащихся, включив в план работы школы и классов разнообразные виды и формы работы с учащимися (отв. – </a:t>
            </a:r>
            <a:r>
              <a:rPr lang="ru-RU" sz="3600" dirty="0" err="1"/>
              <a:t>зам.директора</a:t>
            </a:r>
            <a:r>
              <a:rPr lang="ru-RU" sz="3600" dirty="0"/>
              <a:t> по воспитательной работе, </a:t>
            </a:r>
            <a:r>
              <a:rPr lang="ru-RU" sz="3600" dirty="0" err="1"/>
              <a:t>кл.рук</a:t>
            </a:r>
            <a:r>
              <a:rPr lang="ru-RU" sz="3600" dirty="0"/>
              <a:t>);</a:t>
            </a:r>
          </a:p>
          <a:p>
            <a:pPr marL="0" indent="0">
              <a:buNone/>
            </a:pPr>
            <a:r>
              <a:rPr lang="ru-RU" sz="3600" dirty="0"/>
              <a:t>1.2) осуществлять межведомственное сотрудничество, привлекая к воспитательной деятельности специалистов, профессиональная деятельность которых связана с профилактической, разъяснительной и просветительской работой (органы правопорядка, работники медучреждений и др.) (отв. - </a:t>
            </a:r>
            <a:r>
              <a:rPr lang="ru-RU" sz="3600" dirty="0" err="1"/>
              <a:t>кл.рук</a:t>
            </a:r>
            <a:r>
              <a:rPr lang="ru-RU" sz="3600" dirty="0"/>
              <a:t>., </a:t>
            </a:r>
            <a:r>
              <a:rPr lang="ru-RU" sz="3600" dirty="0" err="1"/>
              <a:t>соц.педагогам</a:t>
            </a:r>
            <a:r>
              <a:rPr lang="ru-RU" sz="3600" dirty="0"/>
              <a:t> – оказывать содействие);</a:t>
            </a:r>
          </a:p>
          <a:p>
            <a:pPr marL="0" indent="0">
              <a:buNone/>
            </a:pPr>
            <a:r>
              <a:rPr lang="ru-RU" sz="3600" dirty="0"/>
              <a:t>1.3) внести в план работы с родителями мероприятия, связанные с правовым воспитанием учащихся (отв. - замдиректора по воспитательной работе, </a:t>
            </a:r>
            <a:r>
              <a:rPr lang="ru-RU" sz="3600" dirty="0" err="1"/>
              <a:t>кл.рук</a:t>
            </a:r>
            <a:r>
              <a:rPr lang="ru-RU" sz="3600" dirty="0"/>
              <a:t>);</a:t>
            </a:r>
          </a:p>
          <a:p>
            <a:pPr marL="0" indent="0">
              <a:buNone/>
            </a:pPr>
            <a:r>
              <a:rPr lang="ru-RU" sz="3600" dirty="0"/>
              <a:t>1.4) принять к сведению и использовать информацию и материалы  семинара-практикума по гражданско-правовому и половому воспитанию в групповой и индивидуальной работе с учащимися и родителями</a:t>
            </a:r>
            <a:r>
              <a:rPr lang="ru-RU" sz="3600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Проект </a:t>
            </a:r>
            <a:r>
              <a:rPr lang="ru-RU" b="1" dirty="0" smtClean="0"/>
              <a:t>решения: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907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 Для активизации участия классных руководителей  в конкурсах профессионального мастерства предлагаю</a:t>
            </a:r>
            <a:endParaRPr lang="ru-RU" sz="2400" dirty="0"/>
          </a:p>
          <a:p>
            <a:pPr marL="571500" indent="-514350">
              <a:buFont typeface="+mj-lt"/>
              <a:buAutoNum type="arabicParenR"/>
            </a:pPr>
            <a:r>
              <a:rPr lang="ru-RU" dirty="0"/>
              <a:t>провести  семинар-практикум для классных руководителей, мотивирующий их участие в профессиональном конкурсе «Классный руководитель года»;</a:t>
            </a:r>
            <a:endParaRPr lang="ru-RU" sz="2400" dirty="0"/>
          </a:p>
          <a:p>
            <a:pPr marL="571500" indent="-514350">
              <a:buFont typeface="+mj-lt"/>
              <a:buAutoNum type="arabicParenR"/>
            </a:pPr>
            <a:r>
              <a:rPr lang="ru-RU" dirty="0"/>
              <a:t>для участия в муниципальном этапе конкурса каждому из филиалов представить не менее одной кандидатуры для участия в номинации «Классный руководитель года»;</a:t>
            </a:r>
            <a:endParaRPr lang="ru-RU" sz="2400" dirty="0"/>
          </a:p>
          <a:p>
            <a:pPr marL="571500" indent="-514350">
              <a:buFont typeface="+mj-lt"/>
              <a:buAutoNum type="arabicParenR"/>
            </a:pPr>
            <a:r>
              <a:rPr lang="ru-RU" dirty="0"/>
              <a:t>методической службе школы разработать программу  помощи классным руководителям, участвующим в конкурсном движении,  а также предусмотреть меры поддержки и материального стимулирования участников конкурса. </a:t>
            </a:r>
            <a:endParaRPr lang="ru-RU" sz="2400" dirty="0"/>
          </a:p>
          <a:p>
            <a:pPr marL="0" lvl="0" indent="0">
              <a:buNone/>
            </a:pPr>
            <a:r>
              <a:rPr lang="ru-RU" dirty="0" smtClean="0"/>
              <a:t>3. Предложить </a:t>
            </a:r>
            <a:r>
              <a:rPr lang="ru-RU" dirty="0"/>
              <a:t>перспективный план работы ШМО классных руководителей участникам сегодняшнего семинара  для обсуждения и внесения предложений для его корректировки (в случае, если ШМО будет создано официально в соответствии с локальными актами и разработанным Положением об учреждении данной структурной единицы). </a:t>
            </a:r>
            <a:endParaRPr lang="ru-RU" dirty="0" smtClean="0"/>
          </a:p>
          <a:p>
            <a:pPr marL="0" lvl="0" indent="0">
              <a:buNone/>
            </a:pPr>
            <a:endParaRPr lang="ru-RU" sz="2400" dirty="0"/>
          </a:p>
          <a:p>
            <a:pPr marL="0" lvl="0" indent="0">
              <a:buNone/>
            </a:pPr>
            <a:r>
              <a:rPr lang="ru-RU" dirty="0" smtClean="0"/>
              <a:t>4. Работу </a:t>
            </a:r>
            <a:r>
              <a:rPr lang="ru-RU" dirty="0"/>
              <a:t>ШМО классных руководителей за 2023-2024 год признать удовлетворительной.  </a:t>
            </a:r>
            <a:endParaRPr lang="ru-RU" sz="2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b="1" dirty="0"/>
              <a:t>Проект решения</a:t>
            </a:r>
            <a:r>
              <a:rPr lang="ru-RU" b="1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38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b="1" i="1" dirty="0"/>
              <a:t>Учитель работает над самой ответственной задачей — он формирует человека.</a:t>
            </a:r>
            <a:endParaRPr lang="ru-RU" b="1" dirty="0"/>
          </a:p>
          <a:p>
            <a:pPr marL="0" indent="0" algn="r">
              <a:buNone/>
            </a:pPr>
            <a:r>
              <a:rPr lang="ru-RU" dirty="0"/>
              <a:t>Калинин М. И. </a:t>
            </a:r>
          </a:p>
          <a:p>
            <a:pPr marL="0" indent="0">
              <a:buNone/>
            </a:pPr>
            <a:r>
              <a:rPr lang="ru-RU" dirty="0"/>
              <a:t>      Учитель — это не только человек, обучающий наукам, но еще и носитель духовности и нравственного начала. Учителя выполняют особую гражданскую миссию — воспитание молодого поколения. Их знания и опыт, преемственность традиций и новаторство лежат в основе каждой школы.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Цель:</a:t>
            </a:r>
          </a:p>
          <a:p>
            <a:pPr marL="0" indent="0">
              <a:buNone/>
            </a:pPr>
            <a:r>
              <a:rPr lang="ru-RU" i="1" dirty="0" smtClean="0"/>
              <a:t>создание благоприятной образовательной среды, способствующей раскрытию индивидуальных особенностей обучающихся и воспитанников, обеспечивающих возможности их самореализации и самоопределения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Анализ деятельности ШМО классных руководителей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за </a:t>
            </a:r>
            <a:r>
              <a:rPr lang="ru-RU" sz="3200" dirty="0"/>
              <a:t>2023 - 2024 учебный год.</a:t>
            </a:r>
          </a:p>
        </p:txBody>
      </p:sp>
    </p:spTree>
    <p:extLst>
      <p:ext uri="{BB962C8B-B14F-4D97-AF65-F5344CB8AC3E}">
        <p14:creationId xmlns:p14="http://schemas.microsoft.com/office/powerpoint/2010/main" val="35970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b="1" i="1" dirty="0" smtClean="0"/>
              <a:t>содействовать повышению профессионального уровня и развитию ключевых компетенций педагогических работников через оказание помощи в развитии творческого потенциала и профессионально-личностного роста педагогов</a:t>
            </a:r>
            <a:r>
              <a:rPr lang="ru-RU" dirty="0" smtClean="0"/>
              <a:t>;</a:t>
            </a:r>
          </a:p>
          <a:p>
            <a:pPr marL="514350" indent="-514350">
              <a:buAutoNum type="arabicParenR"/>
            </a:pPr>
            <a:r>
              <a:rPr lang="ru-RU" dirty="0" smtClean="0"/>
              <a:t>систематизировать работу по организации дифференцированного и индивидуального обучения со слабоуспевающими обучающимися через подготовку к созданию и защите проектов, посещение консультаций, индивидуальной работе по ликвидации отставаний по предметам;</a:t>
            </a:r>
          </a:p>
          <a:p>
            <a:pPr marL="514350" indent="-514350">
              <a:buAutoNum type="arabicParenR"/>
            </a:pPr>
            <a:r>
              <a:rPr lang="ru-RU" b="1" i="1" dirty="0" smtClean="0"/>
              <a:t>продолжить работу по созданию условий для формирования у обучающихся гражданско-патриотического сознания, духовно-нравственных ценностей гражданина России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28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основан </a:t>
            </a:r>
            <a:r>
              <a:rPr lang="ru-RU" dirty="0"/>
              <a:t>на анализе </a:t>
            </a:r>
          </a:p>
          <a:p>
            <a:pPr lvl="0"/>
            <a:r>
              <a:rPr lang="ru-RU" dirty="0"/>
              <a:t>Рабочей программы воспитания школы на 2021-2025 годы (</a:t>
            </a:r>
            <a:r>
              <a:rPr lang="ru-RU" u="sng" dirty="0">
                <a:hlinkClick r:id="rId2"/>
              </a:rPr>
              <a:t>http://www.arom.aromedu.ru/wp-content/uploads/2022/10/Рабочая-программа-воспитания-на-2021-2025гг..pdf</a:t>
            </a:r>
            <a:r>
              <a:rPr lang="ru-RU" dirty="0"/>
              <a:t> ), </a:t>
            </a:r>
          </a:p>
          <a:p>
            <a:pPr lvl="0"/>
            <a:r>
              <a:rPr lang="ru-RU" dirty="0"/>
              <a:t>Календарном плане воспитательной работы на 2023-2024 учебный год (</a:t>
            </a:r>
            <a:r>
              <a:rPr lang="ru-RU" u="sng" dirty="0">
                <a:hlinkClick r:id="rId3"/>
              </a:rPr>
              <a:t>http://www.arom.aromedu.ru/wp-content/uploads/2023/09/Календарный-план-воспитательной-работы-на-2023-2024-учебный-год.pdf</a:t>
            </a:r>
            <a:r>
              <a:rPr lang="ru-RU" dirty="0"/>
              <a:t>), </a:t>
            </a:r>
          </a:p>
          <a:p>
            <a:r>
              <a:rPr lang="ru-RU" dirty="0"/>
              <a:t>а также  на основании запроса и пожеланий администрации </a:t>
            </a:r>
            <a:r>
              <a:rPr lang="ru-RU" dirty="0" smtClean="0"/>
              <a:t>школы.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План  работы ШМО на 2023-2024 учебный год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363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«Конкурсное движение как фактор </a:t>
            </a:r>
            <a:r>
              <a:rPr lang="ru-RU" dirty="0" smtClean="0"/>
              <a:t>педагогического </a:t>
            </a:r>
            <a:r>
              <a:rPr lang="ru-RU" dirty="0"/>
              <a:t>роста» (22.12.2023</a:t>
            </a:r>
            <a:r>
              <a:rPr lang="ru-RU" dirty="0" smtClean="0"/>
              <a:t>);</a:t>
            </a:r>
          </a:p>
          <a:p>
            <a:r>
              <a:rPr lang="ru-RU" dirty="0"/>
              <a:t>«Правовое воспитание как направление учебно-воспитательного процесса» (26.03.2024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семинары-практикумы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47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4-2025\ПЕДСОВЕТ -АВГУСТ\фото\1\IMG_4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124744"/>
            <a:ext cx="2783308" cy="3182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«Правовое воспитание как направление учебно-воспитательного процесса» (26.03.2024).</a:t>
            </a:r>
          </a:p>
        </p:txBody>
      </p:sp>
      <p:pic>
        <p:nvPicPr>
          <p:cNvPr id="1028" name="Picture 4" descr="C:\Users\User\Desktop\2024-2025\ПЕДСОВЕТ -АВГУСТ\фото\1\IMG_4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0"/>
          <a:stretch/>
        </p:blipFill>
        <p:spPr bwMode="auto">
          <a:xfrm>
            <a:off x="1259632" y="4149080"/>
            <a:ext cx="2528735" cy="2418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2024-2025\ПЕДСОВЕТ -АВГУСТ\фото\1\IMG_4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68276"/>
            <a:ext cx="2332299" cy="2361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User\Desktop\2024-2025\ПЕДСОВЕТ -АВГУСТ\фото\1\IMG_40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/>
          <a:stretch/>
        </p:blipFill>
        <p:spPr bwMode="auto">
          <a:xfrm>
            <a:off x="6012160" y="1302432"/>
            <a:ext cx="2722272" cy="3286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User\Desktop\2024-2025\ПЕДСОВЕТ -АВГУСТ\фото\1\IMG_41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43450"/>
            <a:ext cx="4112617" cy="2344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044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340250"/>
              </p:ext>
            </p:extLst>
          </p:nvPr>
        </p:nvGraphicFramePr>
        <p:xfrm>
          <a:off x="539552" y="1052736"/>
          <a:ext cx="8229600" cy="502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851104"/>
              </a:tblGrid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Ноябрь 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Составление плана работы МО классных руководителей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 Положения конкурса «Педагог года – 2024» в номинации   «Классный руководитель».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4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  образцов целевых характеристик для работы классного руководителя.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4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Январь 2024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Февраль 2024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Сопровождение участников конкурса «Педагог года – 2024» в номинации   «Классный руководитель года» (консультирование, рекомендации)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и проведение заочного этапа конкурса «Педагог года – 2024» в номинации   «Классный руководитель» (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медиавизтка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); организация работы жюри.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и проведение очного этапа конкурса «Педагог года – 2024» в номинации   «Классный руководитель» (консультирование, рекомендации по занятию внеурочной деятельности).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Работа жюри конкурса «Педагог года – 2024» в номинации   «Классный руководитель»; подведение итогов конкурса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/>
              <a:t>Работа между заседаниями</a:t>
            </a:r>
          </a:p>
        </p:txBody>
      </p:sp>
    </p:spTree>
    <p:extLst>
      <p:ext uri="{BB962C8B-B14F-4D97-AF65-F5344CB8AC3E}">
        <p14:creationId xmlns:p14="http://schemas.microsoft.com/office/powerpoint/2010/main" val="292148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734737"/>
              </p:ext>
            </p:extLst>
          </p:nvPr>
        </p:nvGraphicFramePr>
        <p:xfrm>
          <a:off x="457200" y="1196752"/>
          <a:ext cx="8229600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851104"/>
              </a:tblGrid>
              <a:tr h="1806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Март 2024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Анализ мероприятий конкурса «Педагог года – 2024» в номинации   «Классный руководитель»; выработка рекомендаций для участников последующих конкурсов.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Подготовка  к семинару 26.03.2024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36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Апрель 2024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Анкетирование классных руководителей по результатам воспитательной работы с обучающимися.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60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Май 2024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Анкетирование обучающихся  по эффективности проводимых воспитательных мероприятий (по возрастным категориям: 1-4, 5-8, 9-11 классы).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 Положения и критериев оценивания конкурса «Класс года – 2024»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итогов конкурса классных коллективов «Класс года – 2024».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между заседаниями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092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932</TotalTime>
  <Words>1484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Сетка</vt:lpstr>
      <vt:lpstr>МАОУ «Аромашевская СОШ  им. В. Д. Кармацкого»      ШМО классных руководителей    </vt:lpstr>
      <vt:lpstr>Повестка:</vt:lpstr>
      <vt:lpstr>Анализ деятельности ШМО классных руководителей  за 2023 - 2024 учебный год.</vt:lpstr>
      <vt:lpstr>Задачи:</vt:lpstr>
      <vt:lpstr>План  работы ШМО на 2023-2024 учебный год </vt:lpstr>
      <vt:lpstr>Методические семинары-практикумы</vt:lpstr>
      <vt:lpstr>«Правовое воспитание как направление учебно-воспитательного процесса» (26.03.2024).</vt:lpstr>
      <vt:lpstr>Работа между заседаниями</vt:lpstr>
      <vt:lpstr>Работа между заседаниями</vt:lpstr>
      <vt:lpstr>Предложения:</vt:lpstr>
      <vt:lpstr>Презентация PowerPoint</vt:lpstr>
      <vt:lpstr>Подготовка  к   конкурсам, участие в конкурсах профессионального мастерства</vt:lpstr>
      <vt:lpstr>Факторы, влияющие на нежелание участвовать в конкурсной деятельности:</vt:lpstr>
      <vt:lpstr>В 2023-2024 учебном году в конкурсе «Классный руководитель года» приняли участие:   Тараданова И. В., Гогадзе А. Г., Хабибуллина Т. Х.   </vt:lpstr>
      <vt:lpstr>«Классный руководитель года»  </vt:lpstr>
      <vt:lpstr>Предложения:</vt:lpstr>
      <vt:lpstr>Планирование работы на 2024-2025 учебный год </vt:lpstr>
      <vt:lpstr> </vt:lpstr>
      <vt:lpstr> Совершенствование  работы по гражданско-правовому воспитанию учащихся.  Практикум.  </vt:lpstr>
      <vt:lpstr>Презентация PowerPoint</vt:lpstr>
      <vt:lpstr>Правовое воспитание </vt:lpstr>
      <vt:lpstr>Проект решения:</vt:lpstr>
      <vt:lpstr>Проект решения: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«Аромашевская СОШ им. В. Д. Кармацкого»    Анализ работы ШМО классных руководителей  за 2023-2024 уч. год</dc:title>
  <dc:creator>User</dc:creator>
  <cp:lastModifiedBy>User</cp:lastModifiedBy>
  <cp:revision>20</cp:revision>
  <dcterms:created xsi:type="dcterms:W3CDTF">2024-08-20T07:25:23Z</dcterms:created>
  <dcterms:modified xsi:type="dcterms:W3CDTF">2024-11-07T07:13:05Z</dcterms:modified>
</cp:coreProperties>
</file>