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70" r:id="rId4"/>
    <p:sldId id="271" r:id="rId5"/>
    <p:sldId id="273" r:id="rId6"/>
    <p:sldId id="261" r:id="rId7"/>
    <p:sldId id="274" r:id="rId8"/>
    <p:sldId id="275" r:id="rId9"/>
    <p:sldId id="276" r:id="rId10"/>
    <p:sldId id="266" r:id="rId11"/>
    <p:sldId id="277" r:id="rId12"/>
    <p:sldId id="264" r:id="rId13"/>
    <p:sldId id="265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A5C54-9503-47C6-ADFF-CB677881FC7D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348381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МАОУ «</a:t>
            </a:r>
            <a:r>
              <a:rPr lang="ru-RU" sz="2800" dirty="0" err="1" smtClean="0"/>
              <a:t>Аромашевская</a:t>
            </a:r>
            <a:r>
              <a:rPr lang="ru-RU" sz="2800" dirty="0" smtClean="0"/>
              <a:t> СОШ </a:t>
            </a:r>
            <a:r>
              <a:rPr lang="ru-RU" sz="2800" dirty="0" err="1" smtClean="0"/>
              <a:t>им.В.Д.Кармацкого</a:t>
            </a:r>
            <a:r>
              <a:rPr lang="ru-RU" sz="2800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Критериальное</a:t>
            </a:r>
            <a:r>
              <a:rPr lang="ru-RU" dirty="0" smtClean="0"/>
              <a:t> </a:t>
            </a:r>
            <a:r>
              <a:rPr lang="ru-RU" dirty="0"/>
              <a:t>оценивание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err="1"/>
              <a:t>самооценивание</a:t>
            </a:r>
            <a:r>
              <a:rPr lang="ru-RU" dirty="0"/>
              <a:t> в начальных классах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717032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ru-RU" sz="1800" dirty="0" smtClean="0">
              <a:solidFill>
                <a:schemeClr val="tx1"/>
              </a:solidFill>
            </a:endParaRPr>
          </a:p>
          <a:p>
            <a:pPr algn="r"/>
            <a:endParaRPr lang="ru-RU" sz="1800" dirty="0">
              <a:solidFill>
                <a:schemeClr val="tx1"/>
              </a:solidFill>
            </a:endParaRPr>
          </a:p>
          <a:p>
            <a:pPr algn="r"/>
            <a:endParaRPr lang="ru-RU" sz="1800" dirty="0" smtClean="0">
              <a:solidFill>
                <a:schemeClr val="tx1"/>
              </a:solidFill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Дёмина Елена Александровна,</a:t>
            </a:r>
          </a:p>
          <a:p>
            <a:pPr algn="r"/>
            <a:r>
              <a:rPr lang="ru-RU" sz="1800" dirty="0">
                <a:solidFill>
                  <a:schemeClr val="tx1"/>
                </a:solidFill>
              </a:rPr>
              <a:t>р</a:t>
            </a:r>
            <a:r>
              <a:rPr lang="ru-RU" sz="1800" dirty="0" smtClean="0">
                <a:solidFill>
                  <a:schemeClr val="tx1"/>
                </a:solidFill>
              </a:rPr>
              <a:t>уководитель ШМО учителей начальных классов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622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75772_html_m69c636f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404" y="4095397"/>
            <a:ext cx="5104762" cy="1504762"/>
          </a:xfrm>
          <a:prstGeom prst="rect">
            <a:avLst/>
          </a:prstGeom>
        </p:spPr>
      </p:pic>
      <p:pic>
        <p:nvPicPr>
          <p:cNvPr id="5" name="Рисунок 4" descr="540f17f1ca6c66f69cfd13697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619" y="145658"/>
            <a:ext cx="2843808" cy="2132856"/>
          </a:xfrm>
          <a:prstGeom prst="rect">
            <a:avLst/>
          </a:prstGeom>
        </p:spPr>
      </p:pic>
      <p:pic>
        <p:nvPicPr>
          <p:cNvPr id="4" name="Содержимое 3" descr="23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6084168" y="116632"/>
            <a:ext cx="2976330" cy="2232248"/>
          </a:xfrm>
        </p:spPr>
      </p:pic>
      <p:pic>
        <p:nvPicPr>
          <p:cNvPr id="9" name="Рисунок 8" descr="32688805e5b27eaaf2e5cf8a3207a3d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30192" y="1633274"/>
            <a:ext cx="3436096" cy="22920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Критериальное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самооценивание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/>
              <a:t>Алгоритм самооценки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496" y="1124744"/>
            <a:ext cx="9001000" cy="5001419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ru-RU" sz="9600" b="1" dirty="0"/>
              <a:t>1.</a:t>
            </a:r>
            <a:r>
              <a:rPr lang="ru-RU" sz="9600" dirty="0"/>
              <a:t>Что нужно было сделать в задаче (задании)? Какова была цель, что нужно было получить в результате? </a:t>
            </a:r>
            <a:endParaRPr lang="ru-RU" sz="9600" dirty="0" smtClean="0"/>
          </a:p>
          <a:p>
            <a:pPr marL="457200" lvl="1" indent="0">
              <a:buNone/>
            </a:pPr>
            <a:r>
              <a:rPr lang="ru-RU" sz="9600" b="1" dirty="0" smtClean="0"/>
              <a:t>2.</a:t>
            </a:r>
            <a:r>
              <a:rPr lang="ru-RU" sz="9600" dirty="0" smtClean="0"/>
              <a:t>Удалось </a:t>
            </a:r>
            <a:r>
              <a:rPr lang="ru-RU" sz="9600" dirty="0"/>
              <a:t>получить результат? Найдено решение, ответ?</a:t>
            </a:r>
          </a:p>
          <a:p>
            <a:pPr marL="457200" lvl="1" indent="0">
              <a:buNone/>
            </a:pPr>
            <a:r>
              <a:rPr lang="ru-RU" sz="9600" b="1" dirty="0"/>
              <a:t>3</a:t>
            </a:r>
            <a:r>
              <a:rPr lang="ru-RU" sz="9600" b="1" dirty="0" smtClean="0"/>
              <a:t>.</a:t>
            </a:r>
            <a:r>
              <a:rPr lang="ru-RU" sz="9600" dirty="0" smtClean="0"/>
              <a:t>Справился </a:t>
            </a:r>
            <a:r>
              <a:rPr lang="ru-RU" sz="9600" dirty="0"/>
              <a:t>полностью правильно или с ошибкой? Какой ошибкой, в чем?</a:t>
            </a:r>
          </a:p>
          <a:p>
            <a:pPr marL="0" indent="0">
              <a:buNone/>
            </a:pPr>
            <a:r>
              <a:rPr lang="ru-RU" sz="9600" dirty="0"/>
              <a:t>Для ответа на этот вопрос ученику нужно либо получить эталон пра­вильного решения задачи и сравнить с ним свое решение, либо руково­дствоваться реакцией учителя и класса на собственное решение — исправ­ляли ли какие-то его шаги, приняли ли его конечный ответ.</a:t>
            </a:r>
          </a:p>
          <a:p>
            <a:pPr marL="457200" lvl="1" indent="0">
              <a:buNone/>
            </a:pPr>
            <a:r>
              <a:rPr lang="ru-RU" sz="9600" b="1" dirty="0" smtClean="0"/>
              <a:t>4.</a:t>
            </a:r>
            <a:r>
              <a:rPr lang="ru-RU" sz="9600" dirty="0" smtClean="0"/>
              <a:t>Справился </a:t>
            </a:r>
            <a:r>
              <a:rPr lang="ru-RU" sz="9600" dirty="0"/>
              <a:t>полностью самостоятельно или с чьей-либо помощью (кто по­могал, в чем)?</a:t>
            </a:r>
          </a:p>
          <a:p>
            <a:pPr marL="0" indent="0">
              <a:buNone/>
            </a:pPr>
            <a:r>
              <a:rPr lang="ru-RU" sz="9600" dirty="0"/>
              <a:t>Как ученик определит свою отметку</a:t>
            </a:r>
            <a:r>
              <a:rPr lang="ru-RU" sz="9600" dirty="0" smtClean="0"/>
              <a:t>?</a:t>
            </a:r>
          </a:p>
          <a:p>
            <a:pPr marL="0" indent="0">
              <a:buNone/>
            </a:pPr>
            <a:r>
              <a:rPr lang="ru-RU" sz="9600" dirty="0"/>
              <a:t>К указанному выше «Алгоритму самооценки» можно добавлять дру­гие вопросы, в том числе про отметку, которую ставит себе ученик. Начи­ная со 2-3-го класса, после обучения детей использованию таблиц.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84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Критериальное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взаимооценивание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Место в структуре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1.</a:t>
            </a:r>
            <a:r>
              <a:rPr lang="ru-RU" dirty="0" smtClean="0"/>
              <a:t> </a:t>
            </a:r>
            <a:r>
              <a:rPr lang="ru-RU" dirty="0"/>
              <a:t>О</a:t>
            </a:r>
            <a:r>
              <a:rPr lang="ru-RU" dirty="0" smtClean="0"/>
              <a:t>бсуждение сути задания: оценить работы товарищей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2. </a:t>
            </a:r>
            <a:r>
              <a:rPr lang="ru-RU" dirty="0"/>
              <a:t>О</a:t>
            </a:r>
            <a:r>
              <a:rPr lang="ru-RU" dirty="0" smtClean="0"/>
              <a:t>бсуждение и фиксация критериев (что будет оцениваться и зачем)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3. </a:t>
            </a:r>
            <a:r>
              <a:rPr lang="ru-RU" dirty="0"/>
              <a:t>П</a:t>
            </a:r>
            <a:r>
              <a:rPr lang="ru-RU" dirty="0" smtClean="0"/>
              <a:t>редставление работ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4. </a:t>
            </a:r>
            <a:r>
              <a:rPr lang="ru-RU" dirty="0"/>
              <a:t>О</a:t>
            </a:r>
            <a:r>
              <a:rPr lang="ru-RU" dirty="0" smtClean="0"/>
              <a:t>ценка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Важно:</a:t>
            </a:r>
            <a:r>
              <a:rPr lang="ru-RU" dirty="0" smtClean="0"/>
              <a:t> не только конструктивная критика, но и предложения по улучшению работы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5</a:t>
            </a:r>
            <a:r>
              <a:rPr lang="ru-RU" dirty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/>
              <a:t>О</a:t>
            </a:r>
            <a:r>
              <a:rPr lang="ru-RU" dirty="0" smtClean="0"/>
              <a:t>ценка учителя + рекомендации по доработке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Затруднения и профессиональные потребности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Затруднения</a:t>
            </a:r>
            <a:endParaRPr lang="ru-RU" dirty="0" smtClean="0"/>
          </a:p>
          <a:p>
            <a:r>
              <a:rPr lang="ru-RU" dirty="0" smtClean="0"/>
              <a:t>Формирование навыков самооценки и рефлексии у учащихся</a:t>
            </a:r>
          </a:p>
          <a:p>
            <a:r>
              <a:rPr lang="ru-RU" dirty="0" smtClean="0"/>
              <a:t>Формирование адекватной самооценки у обучающихся</a:t>
            </a:r>
          </a:p>
          <a:p>
            <a:r>
              <a:rPr lang="ru-RU" dirty="0" smtClean="0"/>
              <a:t>Внедрение новых технологий требует много сил и времени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Потребности</a:t>
            </a:r>
          </a:p>
          <a:p>
            <a:r>
              <a:rPr lang="ru-RU" dirty="0" smtClean="0"/>
              <a:t>Теория = практика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Ошибки и риски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331236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Введение готового перечня критериев без предварительного обсуждения. Отсутствие консенсуса, достигнутого в ходе обсуждения, значительно снижает мотивацию учащихся и, что немаловажно, негативно сказывается на степени и глубине понимания введенных критериев</a:t>
            </a:r>
          </a:p>
          <a:p>
            <a:r>
              <a:rPr lang="ru-RU" dirty="0" smtClean="0"/>
              <a:t>Несоответствие выбранных критериев характеру работ, подлежащих оцениванию (для каждого вида деятельности свои критерии).</a:t>
            </a:r>
          </a:p>
          <a:p>
            <a:r>
              <a:rPr lang="ru-RU" dirty="0" smtClean="0"/>
              <a:t>Критерии должны быть заданы очень конкретно, так чтобы показатели их достижения не вызывали разночтений</a:t>
            </a:r>
          </a:p>
          <a:p>
            <a:endParaRPr lang="ru-RU" dirty="0"/>
          </a:p>
        </p:txBody>
      </p:sp>
      <p:pic>
        <p:nvPicPr>
          <p:cNvPr id="4" name="Рисунок 3" descr="Down-House.ru_1286261915_1325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077072"/>
            <a:ext cx="3384376" cy="251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4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dirty="0"/>
              <a:t>Контроль и оценивание достижений учащихся в процессе обучения играют очень важную роль. На современном этапе развития, при оценке образовательных достижений, выделяют </a:t>
            </a:r>
            <a:r>
              <a:rPr lang="ru-RU" b="1" dirty="0"/>
              <a:t>три основные задачи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1) получение информации о состоянии учебных достижений учащихся;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выявление тенденций изменения состояния учебных достижений;</a:t>
            </a:r>
          </a:p>
          <a:p>
            <a:pPr marL="0" indent="0">
              <a:buNone/>
            </a:pPr>
            <a:r>
              <a:rPr lang="ru-RU" dirty="0"/>
              <a:t>3) выявление факторов, оказывающих влияние на уровень учебных достижений.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   </a:t>
            </a:r>
            <a:r>
              <a:rPr lang="ru-RU" b="1" i="1" dirty="0" err="1" smtClean="0"/>
              <a:t>Критериальное</a:t>
            </a:r>
            <a:r>
              <a:rPr lang="ru-RU" b="1" i="1" dirty="0" smtClean="0"/>
              <a:t> </a:t>
            </a:r>
            <a:r>
              <a:rPr lang="ru-RU" b="1" i="1" dirty="0"/>
              <a:t>оценивание </a:t>
            </a:r>
            <a:r>
              <a:rPr lang="ru-RU" i="1" dirty="0"/>
              <a:t>– это </a:t>
            </a:r>
            <a:r>
              <a:rPr lang="ru-RU" i="1" dirty="0" smtClean="0"/>
              <a:t>        оценивание</a:t>
            </a:r>
            <a:r>
              <a:rPr lang="ru-RU" i="1" dirty="0"/>
              <a:t>, при котором оценка </a:t>
            </a:r>
            <a:r>
              <a:rPr lang="ru-RU" i="1" dirty="0" smtClean="0"/>
              <a:t> складывается </a:t>
            </a:r>
            <a:r>
              <a:rPr lang="ru-RU" i="1" dirty="0"/>
              <a:t>из составляющих (критериев), отражающих достижения учащихся по разным направлениям развития их учебно-познавательной компетентности.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Использование </a:t>
            </a:r>
            <a:r>
              <a:rPr lang="ru-RU" dirty="0"/>
              <a:t>учителем технологий </a:t>
            </a:r>
            <a:r>
              <a:rPr lang="ru-RU" dirty="0" err="1"/>
              <a:t>критериального</a:t>
            </a:r>
            <a:r>
              <a:rPr lang="ru-RU" dirty="0"/>
              <a:t> оценивания предполагает постоянную, системную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60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При </a:t>
            </a:r>
            <a:r>
              <a:rPr lang="ru-RU" dirty="0" err="1"/>
              <a:t>критериальном</a:t>
            </a:r>
            <a:r>
              <a:rPr lang="ru-RU" dirty="0"/>
              <a:t> оценивании нет условий для сравнения себя с другими.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Ты </a:t>
            </a:r>
            <a:r>
              <a:rPr lang="ru-RU" dirty="0"/>
              <a:t>успешен по одному критерию, а я – по другому.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Критериальное</a:t>
            </a:r>
            <a:r>
              <a:rPr lang="ru-RU" dirty="0" smtClean="0"/>
              <a:t> </a:t>
            </a:r>
            <a:r>
              <a:rPr lang="ru-RU" dirty="0"/>
              <a:t>оценивание выполняет функцию обратной связи, когда ученик получает информацию о своих успехах и неудачах. При этом даже самые неудовлетворительные результаты промежуточной работы воспринимаются учеником лишь как рекомендации для улучшения собственных </a:t>
            </a:r>
            <a:r>
              <a:rPr lang="ru-RU" dirty="0" smtClean="0"/>
              <a:t>результатов.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39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КРИТЕРИАЛЬНАЯ СИСТЕМА ОЦЕНИВАНИЯ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  <p:pic>
        <p:nvPicPr>
          <p:cNvPr id="4" name="drawingObject1"/>
          <p:cNvPicPr/>
          <p:nvPr/>
        </p:nvPicPr>
        <p:blipFill>
          <a:blip r:embed="rId2"/>
          <a:stretch/>
        </p:blipFill>
        <p:spPr>
          <a:xfrm>
            <a:off x="0" y="1412776"/>
            <a:ext cx="9144000" cy="4608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670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Критериальное</a:t>
            </a:r>
            <a:r>
              <a:rPr lang="ru-RU" dirty="0" smtClean="0">
                <a:solidFill>
                  <a:srgbClr val="FF0000"/>
                </a:solidFill>
              </a:rPr>
              <a:t> оценивание </a:t>
            </a:r>
            <a:r>
              <a:rPr lang="ru-RU" dirty="0" smtClean="0"/>
              <a:t>решает следующие </a:t>
            </a:r>
            <a:r>
              <a:rPr lang="ru-RU" b="1" dirty="0" smtClean="0"/>
              <a:t>задачи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    Делает оценку более объективной и прозрачной как для ученика, так и для учителя;</a:t>
            </a:r>
          </a:p>
          <a:p>
            <a:pPr marL="0" indent="0">
              <a:buNone/>
            </a:pPr>
            <a:r>
              <a:rPr lang="ru-RU" dirty="0" smtClean="0"/>
              <a:t>     Позволяет ученику точно оценить границы своего знания;</a:t>
            </a:r>
          </a:p>
          <a:p>
            <a:pPr marL="0" indent="0">
              <a:buNone/>
            </a:pPr>
            <a:r>
              <a:rPr lang="ru-RU" dirty="0" smtClean="0"/>
              <a:t>     Обеспечивает как ученику, так и учителю объективную и поддерживающую обратную связь.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Задачи </a:t>
            </a:r>
            <a:r>
              <a:rPr lang="ru-RU" dirty="0" err="1" smtClean="0">
                <a:solidFill>
                  <a:srgbClr val="FF0000"/>
                </a:solidFill>
              </a:rPr>
              <a:t>критериального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оценивания: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64098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4193267"/>
            <a:ext cx="4859695" cy="266473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</a:t>
            </a:r>
            <a:br>
              <a:rPr lang="ru-RU" dirty="0" smtClean="0"/>
            </a:br>
            <a:r>
              <a:rPr lang="ru-RU" sz="3100" b="1" dirty="0" smtClean="0"/>
              <a:t>Практическая </a:t>
            </a:r>
            <a:r>
              <a:rPr lang="ru-RU" sz="3100" b="1" dirty="0"/>
              <a:t>значимость </a:t>
            </a:r>
            <a:r>
              <a:rPr lang="ru-RU" sz="3100" b="1" dirty="0" err="1"/>
              <a:t>критериального</a:t>
            </a:r>
            <a:r>
              <a:rPr lang="ru-RU" sz="3100" b="1" dirty="0"/>
              <a:t> оценивания касается всех участников </a:t>
            </a:r>
            <a:r>
              <a:rPr lang="ru-RU" sz="3100" b="1" dirty="0" smtClean="0"/>
              <a:t>образовательного процесса.</a:t>
            </a:r>
            <a:br>
              <a:rPr lang="ru-RU" sz="3100" b="1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err="1"/>
              <a:t>Критериальность</a:t>
            </a:r>
            <a:r>
              <a:rPr lang="ru-RU" sz="3100" dirty="0"/>
              <a:t> необходима для полноценного оценивания уровня знаний и </a:t>
            </a:r>
            <a:r>
              <a:rPr lang="ru-RU" sz="3100" dirty="0" err="1"/>
              <a:t>сформированности</a:t>
            </a:r>
            <a:r>
              <a:rPr lang="ru-RU" sz="3100" dirty="0"/>
              <a:t> навыков. Система </a:t>
            </a:r>
            <a:r>
              <a:rPr lang="ru-RU" sz="3100" dirty="0" err="1"/>
              <a:t>критериального</a:t>
            </a:r>
            <a:r>
              <a:rPr lang="ru-RU" sz="3100" dirty="0"/>
              <a:t> оценивания, строящаяся на </a:t>
            </a:r>
            <a:r>
              <a:rPr lang="ru-RU" sz="3100" dirty="0" smtClean="0"/>
              <a:t>принципах </a:t>
            </a:r>
            <a:r>
              <a:rPr lang="ru-RU" sz="3100" dirty="0" err="1" smtClean="0"/>
              <a:t>критериального</a:t>
            </a:r>
            <a:r>
              <a:rPr lang="ru-RU" sz="3100" dirty="0" smtClean="0"/>
              <a:t> и формирующего оценивания</a:t>
            </a:r>
            <a:r>
              <a:rPr lang="ru-RU" sz="3100" dirty="0"/>
              <a:t>, дает возможность учителю определить успешность освоения материала, </a:t>
            </a:r>
            <a:r>
              <a:rPr lang="ru-RU" sz="3100" dirty="0" err="1"/>
              <a:t>сформированности</a:t>
            </a:r>
            <a:r>
              <a:rPr lang="ru-RU" sz="3100" dirty="0"/>
              <a:t> практических </a:t>
            </a:r>
            <a:r>
              <a:rPr lang="ru-RU" sz="3100" dirty="0" smtClean="0"/>
              <a:t>навыков обучающихся.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213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/>
              <a:t>Особенности использования технологии </a:t>
            </a:r>
            <a:r>
              <a:rPr lang="ru-RU" b="1" dirty="0" err="1"/>
              <a:t>критериального</a:t>
            </a:r>
            <a:r>
              <a:rPr lang="ru-RU" b="1" dirty="0"/>
              <a:t> оценивания </a:t>
            </a:r>
            <a:r>
              <a:rPr lang="ru-RU" b="1" dirty="0" smtClean="0"/>
              <a:t>учителем</a:t>
            </a:r>
          </a:p>
          <a:p>
            <a:pPr marL="0" indent="0">
              <a:buNone/>
            </a:pPr>
            <a:r>
              <a:rPr lang="ru-RU" dirty="0" smtClean="0"/>
              <a:t>      Учитель </a:t>
            </a:r>
            <a:r>
              <a:rPr lang="ru-RU" dirty="0"/>
              <a:t>совместно с учениками определяет, по каким критериям будет оцениваться их работа.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В </a:t>
            </a:r>
            <a:r>
              <a:rPr lang="ru-RU" dirty="0"/>
              <a:t>начале </a:t>
            </a:r>
            <a:r>
              <a:rPr lang="ru-RU" dirty="0" smtClean="0"/>
              <a:t>изучения темы или перед выполнением какого-либо  упражнения учитель </a:t>
            </a:r>
            <a:r>
              <a:rPr lang="ru-RU" dirty="0"/>
              <a:t>обсуждает с </a:t>
            </a:r>
            <a:r>
              <a:rPr lang="ru-RU" dirty="0" smtClean="0"/>
              <a:t>учениками </a:t>
            </a:r>
            <a:r>
              <a:rPr lang="ru-RU" dirty="0"/>
              <a:t>по каким критериям они будут оцениваться.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/>
              <a:t>Каждая работа оценивается на основе конкретного ряда критериев.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/>
              <a:t>Важно, чтобы содержание критериев было известно и понятно учащимся и их родителям: критерии оценки необходимо заранее довести до их сведения. Критерии помогают учащимся более объективно оценивать качество собственной работы. Умение оценивать свою деятельность на основе критериев остается с человеком на всю жизнь.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2056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i="1" dirty="0" smtClean="0"/>
              <a:t> Для </a:t>
            </a:r>
            <a:r>
              <a:rPr lang="ru-RU" b="1" i="1" dirty="0"/>
              <a:t>того, чтобы сделать процесс оценивания эффективным, учителю рекомендуется: 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/>
              <a:t>четко сформулировать критерии оценивания в соответствии с целями обучения;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составить </a:t>
            </a:r>
            <a:r>
              <a:rPr lang="ru-RU" dirty="0"/>
              <a:t>задания в соответствии с целями обучения и критериями оценивания;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обеспечить </a:t>
            </a:r>
            <a:r>
              <a:rPr lang="ru-RU" dirty="0"/>
              <a:t>обучающихся эффективной обратной связью.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b="1" dirty="0" smtClean="0"/>
              <a:t>Таким </a:t>
            </a:r>
            <a:r>
              <a:rPr lang="ru-RU" b="1" dirty="0"/>
              <a:t>образом</a:t>
            </a:r>
            <a:r>
              <a:rPr lang="ru-RU" dirty="0"/>
              <a:t>, при </a:t>
            </a:r>
            <a:r>
              <a:rPr lang="ru-RU" dirty="0" err="1"/>
              <a:t>критериальном</a:t>
            </a:r>
            <a:r>
              <a:rPr lang="ru-RU" dirty="0"/>
              <a:t> оценивании меняются установки для учителя: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оценке подлежит только работа учащегося, а не его личность;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работа </a:t>
            </a:r>
            <a:r>
              <a:rPr lang="ru-RU" dirty="0"/>
              <a:t>учащегося сравнивается с заранее определённым и известным ему заранее эталоном, а не с отлично выполненными работами других учеников;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используются </a:t>
            </a:r>
            <a:r>
              <a:rPr lang="ru-RU" dirty="0"/>
              <a:t>различные формы конкретных заданий, имеются чёткие и ясные описания идеально выполненных заданий;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разрабатывается чёткий алгоритм выведения отметки;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33018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398</TotalTime>
  <Words>822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   МАОУ «Аромашевская СОШ им.В.Д.Кармацкого»   Критериальное оценивание  и самооценивание в начальных классах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критериального  оценивания:</vt:lpstr>
      <vt:lpstr>                Практическая значимость критериального оценивания касается всех участников образовательного процесса.  Критериальность необходима для полноценного оценивания уровня знаний и сформированности навыков. Система критериального оценивания, строящаяся на принципах критериального и формирующего оценивания, дает возможность учителю определить успешность освоения материала, сформированности практических навыков обучающихся.   </vt:lpstr>
      <vt:lpstr>Презентация PowerPoint</vt:lpstr>
      <vt:lpstr>Презентация PowerPoint</vt:lpstr>
      <vt:lpstr>Презентация PowerPoint</vt:lpstr>
      <vt:lpstr> Критериальное самооценивание Алгоритм самооценки   </vt:lpstr>
      <vt:lpstr>Критериальное взаимооценивание Место в структуре урока</vt:lpstr>
      <vt:lpstr>Затруднения и профессиональные потребности педагога</vt:lpstr>
      <vt:lpstr>Ошибки и риски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vivobook</cp:lastModifiedBy>
  <cp:revision>24</cp:revision>
  <dcterms:created xsi:type="dcterms:W3CDTF">2015-11-17T14:22:12Z</dcterms:created>
  <dcterms:modified xsi:type="dcterms:W3CDTF">2024-11-01T04:02:20Z</dcterms:modified>
</cp:coreProperties>
</file>