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7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68837-F6D3-4283-850E-FF3D0DA328A7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D2444-9A63-4BBF-AC55-7AB5EAA8D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97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D2444-9A63-4BBF-AC55-7AB5EAA8DD3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63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11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15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82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78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24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19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23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00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50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4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43955-0723-4067-9724-2F43222BB5DD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8207C-233F-4616-A213-92E3286E5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98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kp-rao.ru/frc-ovz3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qrcoder.ru/code/?https%3A%2F%2Fdrive.google.com%2Fdrive%2Ffolders%2F1mfEfprpIwlXm73iAuIYRlLNo2YZDF6Or%3Fusp%3Ddrive_link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307" y="1957387"/>
            <a:ext cx="3481386" cy="348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5" y="475456"/>
            <a:ext cx="10582275" cy="1104900"/>
          </a:xfrm>
          <a:prstGeom prst="rect">
            <a:avLst/>
          </a:prstGeom>
        </p:spPr>
      </p:pic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7" t="79397" r="72792" b="5133"/>
          <a:stretch/>
        </p:blipFill>
        <p:spPr bwMode="auto">
          <a:xfrm rot="20976681">
            <a:off x="1302005" y="3371899"/>
            <a:ext cx="3000605" cy="157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171450" y="4861699"/>
            <a:ext cx="48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Muller Narrow ExtraBold" panose="00000900000000000000" pitchFamily="50" charset="-52"/>
              </a:rPr>
              <a:t>Документы на начало учебного </a:t>
            </a:r>
            <a:r>
              <a:rPr lang="ru-RU" sz="2800" dirty="0" smtClean="0">
                <a:latin typeface="Muller Narrow ExtraBold" panose="00000900000000000000" pitchFamily="50" charset="-52"/>
              </a:rPr>
              <a:t>года для обучающихся  по АООП</a:t>
            </a:r>
            <a:endParaRPr lang="ru-RU" sz="2800" dirty="0">
              <a:latin typeface="Muller Narrow ExtraBold" panose="00000900000000000000" pitchFamily="50" charset="-52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8175" y="1748354"/>
            <a:ext cx="3095625" cy="24098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8175" y="4600575"/>
            <a:ext cx="3190875" cy="22574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791575" y="4231243"/>
            <a:ext cx="131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Muller Narrow ExtraBold" panose="00000900000000000000" pitchFamily="50" charset="-52"/>
              </a:rPr>
              <a:t>Надомник</a:t>
            </a:r>
            <a:endParaRPr lang="ru-RU" dirty="0"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63703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b="34961"/>
          <a:stretch/>
        </p:blipFill>
        <p:spPr>
          <a:xfrm>
            <a:off x="0" y="73025"/>
            <a:ext cx="12166510" cy="29178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91876" y="5692259"/>
            <a:ext cx="53059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hlinkClick r:id="rId3"/>
              </a:rPr>
              <a:t>https://ikp-rao.ru/frc-ovz3/</a:t>
            </a:r>
            <a:endParaRPr lang="ru-RU" sz="3600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/>
          <a:srcRect l="9011" t="10525"/>
          <a:stretch/>
        </p:blipFill>
        <p:spPr>
          <a:xfrm>
            <a:off x="2463801" y="1950373"/>
            <a:ext cx="8912172" cy="3741886"/>
          </a:xfrm>
          <a:prstGeom prst="rect">
            <a:avLst/>
          </a:prstGeom>
        </p:spPr>
      </p:pic>
      <p:pic>
        <p:nvPicPr>
          <p:cNvPr id="1026" name="Picture 2" descr="http://qrcoder.ru/code/?https%3A%2F%2Fikp-rao.ru%2Ffrc-ovz3%2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1450" y="5003284"/>
            <a:ext cx="1860550" cy="186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0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2813"/>
          <a:stretch/>
        </p:blipFill>
        <p:spPr>
          <a:xfrm>
            <a:off x="5605667" y="76201"/>
            <a:ext cx="5975906" cy="47707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66544" r="4651" b="55469"/>
          <a:stretch/>
        </p:blipFill>
        <p:spPr>
          <a:xfrm>
            <a:off x="369611" y="5093096"/>
            <a:ext cx="4242352" cy="112837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l="32466" r="42664" b="61642"/>
          <a:stretch/>
        </p:blipFill>
        <p:spPr>
          <a:xfrm>
            <a:off x="416820" y="3142030"/>
            <a:ext cx="3662985" cy="97197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95298" y="401179"/>
            <a:ext cx="399097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Министерства Российской Федерации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>
                <a:latin typeface="Muller Narrow ExtraBold" panose="00000900000000000000" pitchFamily="50" charset="-52"/>
                <a:cs typeface="Times New Roman" panose="02020603050405020304" pitchFamily="18" charset="0"/>
              </a:rPr>
              <a:t>17.07.2024. № 495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начального общего и основного общего образования» </a:t>
            </a:r>
            <a:r>
              <a:rPr lang="ru-RU" sz="1600" b="1" dirty="0">
                <a:latin typeface="Muller Narrow ExtraBold" panose="00000900000000000000" pitchFamily="50" charset="-52"/>
                <a:cs typeface="Times New Roman" panose="02020603050405020304" pitchFamily="18" charset="0"/>
              </a:rPr>
              <a:t>с 01.09.2024г.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изучается учебный предмет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Muller Narrow ExtraBold" panose="00000900000000000000" pitchFamily="50" charset="-52"/>
                <a:cs typeface="Times New Roman" panose="02020603050405020304" pitchFamily="18" charset="0"/>
              </a:rPr>
              <a:t>«Труд (технология)».</a:t>
            </a:r>
          </a:p>
        </p:txBody>
      </p:sp>
      <p:sp>
        <p:nvSpPr>
          <p:cNvPr id="8" name="Стрелка вправо 7"/>
          <p:cNvSpPr/>
          <p:nvPr/>
        </p:nvSpPr>
        <p:spPr>
          <a:xfrm rot="5400000">
            <a:off x="1738310" y="4012706"/>
            <a:ext cx="1504952" cy="119062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1357" y="4846969"/>
            <a:ext cx="5850216" cy="194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2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975" y="658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Muller Narrow ExtraBold" panose="00000900000000000000" pitchFamily="50" charset="-52"/>
                <a:cs typeface="Times New Roman" panose="02020603050405020304" pitchFamily="18" charset="0"/>
              </a:rPr>
              <a:t>Коррекционные занятия </a:t>
            </a:r>
            <a:endParaRPr lang="ru-RU" sz="5400" dirty="0">
              <a:latin typeface="Muller Narrow ExtraBold" panose="00000900000000000000" pitchFamily="50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567435"/>
              </p:ext>
            </p:extLst>
          </p:nvPr>
        </p:nvGraphicFramePr>
        <p:xfrm>
          <a:off x="1828799" y="2026285"/>
          <a:ext cx="825817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088">
                  <a:extLst>
                    <a:ext uri="{9D8B030D-6E8A-4147-A177-3AD203B41FA5}">
                      <a16:colId xmlns:a16="http://schemas.microsoft.com/office/drawing/2014/main" val="499569927"/>
                    </a:ext>
                  </a:extLst>
                </a:gridCol>
                <a:gridCol w="4129088">
                  <a:extLst>
                    <a:ext uri="{9D8B030D-6E8A-4147-A177-3AD203B41FA5}">
                      <a16:colId xmlns:a16="http://schemas.microsoft.com/office/drawing/2014/main" val="1524780161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  <a:latin typeface="Muller Narrow ExtraBold" panose="00000900000000000000" pitchFamily="50" charset="-52"/>
                        </a:rPr>
                        <a:t>7.1</a:t>
                      </a:r>
                      <a:endParaRPr lang="ru-RU" sz="4000" dirty="0">
                        <a:solidFill>
                          <a:schemeClr val="tx1"/>
                        </a:solidFill>
                        <a:latin typeface="Muller Narrow ExtraBold" panose="000009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  <a:latin typeface="Muller Narrow ExtraBold" panose="00000900000000000000" pitchFamily="50" charset="-52"/>
                        </a:rPr>
                        <a:t>7.2</a:t>
                      </a:r>
                      <a:endParaRPr lang="ru-RU" sz="4000" dirty="0">
                        <a:solidFill>
                          <a:schemeClr val="tx1"/>
                        </a:solidFill>
                        <a:latin typeface="Muller Narrow ExtraBold" panose="00000900000000000000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234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217652"/>
              </p:ext>
            </p:extLst>
          </p:nvPr>
        </p:nvGraphicFramePr>
        <p:xfrm>
          <a:off x="5957887" y="2727325"/>
          <a:ext cx="4129088" cy="1872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4638">
                  <a:extLst>
                    <a:ext uri="{9D8B030D-6E8A-4147-A177-3AD203B41FA5}">
                      <a16:colId xmlns:a16="http://schemas.microsoft.com/office/drawing/2014/main" val="185880401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25403463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Muller Narrow ExtraBold" panose="00000900000000000000" pitchFamily="50" charset="-52"/>
                        </a:rPr>
                        <a:t>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Muller Narrow ExtraBold" panose="000009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509361682"/>
                  </a:ext>
                </a:extLst>
              </a:tr>
              <a:tr h="637117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Muller Narrow ExtraBold" panose="00000900000000000000" pitchFamily="50" charset="-52"/>
                        </a:rPr>
                        <a:t>коррекционно-развивающие занятия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Muller Narrow ExtraBold" panose="000009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Muller Narrow ExtraBold" panose="00000900000000000000" pitchFamily="50" charset="-52"/>
                        </a:rPr>
                        <a:t>6</a:t>
                      </a:r>
                      <a:endParaRPr lang="ru-RU" sz="2400" dirty="0">
                        <a:effectLst/>
                        <a:latin typeface="Muller Narrow ExtraBold" panose="000009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983737858"/>
                  </a:ext>
                </a:extLst>
              </a:tr>
              <a:tr h="637117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Muller Narrow ExtraBold" panose="00000900000000000000" pitchFamily="50" charset="-52"/>
                        </a:rPr>
                        <a:t>ритмика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Muller Narrow ExtraBold" panose="000009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Muller Narrow ExtraBold" panose="00000900000000000000" pitchFamily="50" charset="-52"/>
                        </a:rPr>
                        <a:t>1</a:t>
                      </a:r>
                      <a:endParaRPr lang="ru-RU" sz="2400" dirty="0">
                        <a:effectLst/>
                        <a:latin typeface="Muller Narrow ExtraBold" panose="000009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4088894168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086456"/>
              </p:ext>
            </p:extLst>
          </p:nvPr>
        </p:nvGraphicFramePr>
        <p:xfrm>
          <a:off x="1828799" y="2720975"/>
          <a:ext cx="4129088" cy="701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14676">
                  <a:extLst>
                    <a:ext uri="{9D8B030D-6E8A-4147-A177-3AD203B41FA5}">
                      <a16:colId xmlns:a16="http://schemas.microsoft.com/office/drawing/2014/main" val="4188252606"/>
                    </a:ext>
                  </a:extLst>
                </a:gridCol>
                <a:gridCol w="1014412">
                  <a:extLst>
                    <a:ext uri="{9D8B030D-6E8A-4147-A177-3AD203B41FA5}">
                      <a16:colId xmlns:a16="http://schemas.microsoft.com/office/drawing/2014/main" val="3330529050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Muller Narrow ExtraBold" panose="00000900000000000000" pitchFamily="50" charset="-52"/>
                        </a:rPr>
                        <a:t>коррекционно-развивающая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Muller Narrow ExtraBold" panose="00000900000000000000" pitchFamily="50" charset="-52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Muller Narrow ExtraBold" panose="00000900000000000000" pitchFamily="50" charset="-52"/>
                        </a:rPr>
                        <a:t>область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Muller Narrow ExtraBold" panose="000009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Muller Narrow ExtraBold" panose="00000900000000000000" pitchFamily="50" charset="-52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Muller Narrow ExtraBold" panose="00000900000000000000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4728110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942975" y="91027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400" dirty="0" smtClean="0">
                <a:latin typeface="Muller Narrow ExtraBold" panose="00000900000000000000" pitchFamily="50" charset="-52"/>
                <a:cs typeface="Times New Roman" panose="02020603050405020304" pitchFamily="18" charset="0"/>
              </a:rPr>
              <a:t>ЗПР</a:t>
            </a:r>
            <a:endParaRPr lang="ru-RU" sz="5400" dirty="0">
              <a:latin typeface="Muller Narrow ExtraBold" panose="00000900000000000000" pitchFamily="50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7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80</Words>
  <Application>Microsoft Office PowerPoint</Application>
  <PresentationFormat>Широкоэкранный</PresentationFormat>
  <Paragraphs>16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Muller Narrow ExtraBold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Коррекционные занятия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vivobook</cp:lastModifiedBy>
  <cp:revision>13</cp:revision>
  <dcterms:created xsi:type="dcterms:W3CDTF">2024-08-22T18:40:51Z</dcterms:created>
  <dcterms:modified xsi:type="dcterms:W3CDTF">2024-11-03T06:41:24Z</dcterms:modified>
</cp:coreProperties>
</file>