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68" r:id="rId3"/>
    <p:sldId id="258" r:id="rId4"/>
    <p:sldId id="277" r:id="rId5"/>
    <p:sldId id="259" r:id="rId6"/>
    <p:sldId id="274" r:id="rId7"/>
    <p:sldId id="273" r:id="rId8"/>
    <p:sldId id="262" r:id="rId9"/>
    <p:sldId id="275" r:id="rId10"/>
    <p:sldId id="276" r:id="rId11"/>
    <p:sldId id="281" r:id="rId12"/>
    <p:sldId id="270" r:id="rId13"/>
    <p:sldId id="269" r:id="rId14"/>
    <p:sldId id="278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94"/>
    <a:srgbClr val="007063"/>
    <a:srgbClr val="1DFFE4"/>
    <a:srgbClr val="F2F7FC"/>
    <a:srgbClr val="4E570F"/>
    <a:srgbClr val="7461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 autoAdjust="0"/>
    <p:restoredTop sz="94660"/>
  </p:normalViewPr>
  <p:slideViewPr>
    <p:cSldViewPr snapToGrid="0">
      <p:cViewPr>
        <p:scale>
          <a:sx n="76" d="100"/>
          <a:sy n="76" d="100"/>
        </p:scale>
        <p:origin x="-46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notesViewPr>
    <p:cSldViewPr snapToGrid="0">
      <p:cViewPr varScale="1">
        <p:scale>
          <a:sx n="83" d="100"/>
          <a:sy n="83" d="100"/>
        </p:scale>
        <p:origin x="29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F30BF3-B657-4371-8017-B02F421AE9AA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5F7E0B39-91E2-480C-8FA3-7EE2206D0603}">
      <dgm:prSet phldrT="[Текст]" phldr="1"/>
      <dgm:spPr/>
      <dgm:t>
        <a:bodyPr/>
        <a:lstStyle/>
        <a:p>
          <a:endParaRPr lang="ru-RU" dirty="0"/>
        </a:p>
      </dgm:t>
    </dgm:pt>
    <dgm:pt modelId="{19840056-70A4-45E0-B61A-BDC5502B2E87}" type="parTrans" cxnId="{A7B3159A-41FD-484D-B8B0-57E04C95FEB9}">
      <dgm:prSet/>
      <dgm:spPr/>
      <dgm:t>
        <a:bodyPr/>
        <a:lstStyle/>
        <a:p>
          <a:endParaRPr lang="ru-RU"/>
        </a:p>
      </dgm:t>
    </dgm:pt>
    <dgm:pt modelId="{FCF8744E-C637-4302-8208-B7C01AEAB322}" type="sibTrans" cxnId="{A7B3159A-41FD-484D-B8B0-57E04C95FEB9}">
      <dgm:prSet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C:\Users\Полякова Елена\Desktop\портфолио\24-25 портфолио\photo_2024-09-29_11-20-04.jpg"/>
        </a:ext>
      </dgm:extLst>
    </dgm:pt>
    <dgm:pt modelId="{32BBFD28-8A65-432B-ADC6-685FE195C70A}" type="pres">
      <dgm:prSet presAssocID="{ACF30BF3-B657-4371-8017-B02F421AE9AA}" presName="Name0" presStyleCnt="0">
        <dgm:presLayoutVars>
          <dgm:dir/>
        </dgm:presLayoutVars>
      </dgm:prSet>
      <dgm:spPr/>
    </dgm:pt>
    <dgm:pt modelId="{C0971C24-4C78-4BEE-9588-ED6955213F00}" type="pres">
      <dgm:prSet presAssocID="{FCF8744E-C637-4302-8208-B7C01AEAB322}" presName="picture_1" presStyleLbl="bgImgPlace1" presStyleIdx="0" presStyleCnt="1" custScaleX="93823" custLinFactNeighborX="11908" custLinFactNeighborY="1600"/>
      <dgm:spPr/>
      <dgm:t>
        <a:bodyPr/>
        <a:lstStyle/>
        <a:p>
          <a:endParaRPr lang="ru-RU"/>
        </a:p>
      </dgm:t>
    </dgm:pt>
    <dgm:pt modelId="{2C1FE62C-A633-48C1-8C17-3127D9E67DB1}" type="pres">
      <dgm:prSet presAssocID="{5F7E0B39-91E2-480C-8FA3-7EE2206D0603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E34823-1CE6-4CCE-952E-8AA922200F33}" type="pres">
      <dgm:prSet presAssocID="{ACF30BF3-B657-4371-8017-B02F421AE9AA}" presName="maxNode" presStyleCnt="0"/>
      <dgm:spPr/>
    </dgm:pt>
    <dgm:pt modelId="{4D771F7A-BEC0-4ACC-99D1-08FF6EEAC8EF}" type="pres">
      <dgm:prSet presAssocID="{ACF30BF3-B657-4371-8017-B02F421AE9AA}" presName="Name33" presStyleCnt="0"/>
      <dgm:spPr/>
    </dgm:pt>
  </dgm:ptLst>
  <dgm:cxnLst>
    <dgm:cxn modelId="{A7B3159A-41FD-484D-B8B0-57E04C95FEB9}" srcId="{ACF30BF3-B657-4371-8017-B02F421AE9AA}" destId="{5F7E0B39-91E2-480C-8FA3-7EE2206D0603}" srcOrd="0" destOrd="0" parTransId="{19840056-70A4-45E0-B61A-BDC5502B2E87}" sibTransId="{FCF8744E-C637-4302-8208-B7C01AEAB322}"/>
    <dgm:cxn modelId="{428F1E52-ABD0-4252-BCFE-CF5E6126AB64}" type="presOf" srcId="{ACF30BF3-B657-4371-8017-B02F421AE9AA}" destId="{32BBFD28-8A65-432B-ADC6-685FE195C70A}" srcOrd="0" destOrd="0" presId="urn:microsoft.com/office/officeart/2008/layout/AccentedPicture"/>
    <dgm:cxn modelId="{993FE328-6724-4DA5-9F28-85095621D554}" type="presOf" srcId="{FCF8744E-C637-4302-8208-B7C01AEAB322}" destId="{C0971C24-4C78-4BEE-9588-ED6955213F00}" srcOrd="0" destOrd="0" presId="urn:microsoft.com/office/officeart/2008/layout/AccentedPicture"/>
    <dgm:cxn modelId="{BAE98AAE-B021-4B1E-B63C-4CAA93029E0C}" type="presOf" srcId="{5F7E0B39-91E2-480C-8FA3-7EE2206D0603}" destId="{2C1FE62C-A633-48C1-8C17-3127D9E67DB1}" srcOrd="0" destOrd="0" presId="urn:microsoft.com/office/officeart/2008/layout/AccentedPicture"/>
    <dgm:cxn modelId="{8E65FE83-D91C-43A2-837B-3E8DAC0C149B}" type="presParOf" srcId="{32BBFD28-8A65-432B-ADC6-685FE195C70A}" destId="{C0971C24-4C78-4BEE-9588-ED6955213F00}" srcOrd="0" destOrd="0" presId="urn:microsoft.com/office/officeart/2008/layout/AccentedPicture"/>
    <dgm:cxn modelId="{77762D39-E846-4495-9718-C0FF9D8D7B2D}" type="presParOf" srcId="{32BBFD28-8A65-432B-ADC6-685FE195C70A}" destId="{2C1FE62C-A633-48C1-8C17-3127D9E67DB1}" srcOrd="1" destOrd="0" presId="urn:microsoft.com/office/officeart/2008/layout/AccentedPicture"/>
    <dgm:cxn modelId="{8A7F8022-2B8D-46C0-9DC6-0F521BAE878B}" type="presParOf" srcId="{32BBFD28-8A65-432B-ADC6-685FE195C70A}" destId="{40E34823-1CE6-4CCE-952E-8AA922200F33}" srcOrd="2" destOrd="0" presId="urn:microsoft.com/office/officeart/2008/layout/AccentedPicture"/>
    <dgm:cxn modelId="{A58AD114-CB7A-42DC-9FBF-1E122FA55754}" type="presParOf" srcId="{40E34823-1CE6-4CCE-952E-8AA922200F33}" destId="{4D771F7A-BEC0-4ACC-99D1-08FF6EEAC8EF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971C24-4C78-4BEE-9588-ED6955213F00}">
      <dsp:nvSpPr>
        <dsp:cNvPr id="0" name=""/>
        <dsp:cNvSpPr/>
      </dsp:nvSpPr>
      <dsp:spPr>
        <a:xfrm>
          <a:off x="491468" y="0"/>
          <a:ext cx="3454230" cy="4695976"/>
        </a:xfrm>
        <a:prstGeom prst="round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1FE62C-A633-48C1-8C17-3127D9E67DB1}">
      <dsp:nvSpPr>
        <dsp:cNvPr id="0" name=""/>
        <dsp:cNvSpPr/>
      </dsp:nvSpPr>
      <dsp:spPr>
        <a:xfrm>
          <a:off x="279292" y="1878390"/>
          <a:ext cx="2834867" cy="281758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b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279292" y="1878390"/>
        <a:ext cx="2834867" cy="2817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62A89617-674F-3E7C-4BEB-DF95FC5E01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6C4AD4C-87CC-BB2A-5215-532C841D37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7B7CE-5A4D-4EE0-A307-8D717638A799}" type="datetimeFigureOut">
              <a:rPr lang="en-ID" smtClean="0"/>
              <a:t>10/16/2024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12BF381-C0E6-AEB0-F22F-809B7B9B68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00C0096-D0C1-0A55-9BCA-A1AF7616EE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F1EF6-6FF2-4258-AB2F-88BBDC1A21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83454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3E52E-27C1-4D78-A3D1-4D71EAD2C158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6DFC6-B7E8-4515-8EE1-5F3F9BC596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304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6DFC6-B7E8-4515-8EE1-5F3F9BC59633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459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6DFC6-B7E8-4515-8EE1-5F3F9BC5963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459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6572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8">
            <a:extLst>
              <a:ext uri="{FF2B5EF4-FFF2-40B4-BE49-F238E27FC236}">
                <a16:creationId xmlns:a16="http://schemas.microsoft.com/office/drawing/2014/main" xmlns="" id="{5D3B3561-14D8-309C-3339-E3EB69379C1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91138" y="1158531"/>
            <a:ext cx="4291263" cy="4925950"/>
          </a:xfrm>
          <a:prstGeom prst="round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E73FA935-EFD6-6FF4-BB31-B86E731D14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326602"/>
            <a:ext cx="2261937" cy="6204796"/>
          </a:xfrm>
          <a:custGeom>
            <a:avLst/>
            <a:gdLst>
              <a:gd name="connsiteX0" fmla="*/ 0 w 1820780"/>
              <a:gd name="connsiteY0" fmla="*/ 0 h 6204796"/>
              <a:gd name="connsiteX1" fmla="*/ 1105555 w 1820780"/>
              <a:gd name="connsiteY1" fmla="*/ 0 h 6204796"/>
              <a:gd name="connsiteX2" fmla="*/ 1820780 w 1820780"/>
              <a:gd name="connsiteY2" fmla="*/ 715225 h 6204796"/>
              <a:gd name="connsiteX3" fmla="*/ 1820780 w 1820780"/>
              <a:gd name="connsiteY3" fmla="*/ 5489571 h 6204796"/>
              <a:gd name="connsiteX4" fmla="*/ 1105555 w 1820780"/>
              <a:gd name="connsiteY4" fmla="*/ 6204796 h 6204796"/>
              <a:gd name="connsiteX5" fmla="*/ 0 w 1820780"/>
              <a:gd name="connsiteY5" fmla="*/ 6204796 h 620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0780" h="6204796">
                <a:moveTo>
                  <a:pt x="0" y="0"/>
                </a:moveTo>
                <a:lnTo>
                  <a:pt x="1105555" y="0"/>
                </a:lnTo>
                <a:cubicBezTo>
                  <a:pt x="1500563" y="0"/>
                  <a:pt x="1820780" y="320217"/>
                  <a:pt x="1820780" y="715225"/>
                </a:cubicBezTo>
                <a:lnTo>
                  <a:pt x="1820780" y="5489571"/>
                </a:lnTo>
                <a:cubicBezTo>
                  <a:pt x="1820780" y="5884579"/>
                  <a:pt x="1500563" y="6204796"/>
                  <a:pt x="1105555" y="6204796"/>
                </a:cubicBezTo>
                <a:lnTo>
                  <a:pt x="0" y="6204796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84061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7F737EDD-A072-0AC7-1BFB-0AE75182A55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73180" y="0"/>
            <a:ext cx="2528340" cy="5807413"/>
          </a:xfrm>
          <a:custGeom>
            <a:avLst/>
            <a:gdLst>
              <a:gd name="connsiteX0" fmla="*/ 750 w 2528340"/>
              <a:gd name="connsiteY0" fmla="*/ 0 h 5807413"/>
              <a:gd name="connsiteX1" fmla="*/ 2527591 w 2528340"/>
              <a:gd name="connsiteY1" fmla="*/ 0 h 5807413"/>
              <a:gd name="connsiteX2" fmla="*/ 2528340 w 2528340"/>
              <a:gd name="connsiteY2" fmla="*/ 14839 h 5807413"/>
              <a:gd name="connsiteX3" fmla="*/ 2528339 w 2528340"/>
              <a:gd name="connsiteY3" fmla="*/ 4543243 h 5807413"/>
              <a:gd name="connsiteX4" fmla="*/ 1264169 w 2528340"/>
              <a:gd name="connsiteY4" fmla="*/ 5807413 h 5807413"/>
              <a:gd name="connsiteX5" fmla="*/ 1264170 w 2528340"/>
              <a:gd name="connsiteY5" fmla="*/ 5807412 h 5807413"/>
              <a:gd name="connsiteX6" fmla="*/ 0 w 2528340"/>
              <a:gd name="connsiteY6" fmla="*/ 4543242 h 5807413"/>
              <a:gd name="connsiteX7" fmla="*/ 0 w 2528340"/>
              <a:gd name="connsiteY7" fmla="*/ 14839 h 580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8340" h="5807413">
                <a:moveTo>
                  <a:pt x="750" y="0"/>
                </a:moveTo>
                <a:lnTo>
                  <a:pt x="2527591" y="0"/>
                </a:lnTo>
                <a:lnTo>
                  <a:pt x="2528340" y="14839"/>
                </a:lnTo>
                <a:cubicBezTo>
                  <a:pt x="2528340" y="1524307"/>
                  <a:pt x="2528339" y="3033775"/>
                  <a:pt x="2528339" y="4543243"/>
                </a:cubicBezTo>
                <a:cubicBezTo>
                  <a:pt x="2528339" y="5241425"/>
                  <a:pt x="1962351" y="5807413"/>
                  <a:pt x="1264169" y="5807413"/>
                </a:cubicBezTo>
                <a:lnTo>
                  <a:pt x="1264170" y="5807412"/>
                </a:lnTo>
                <a:cubicBezTo>
                  <a:pt x="565988" y="5807412"/>
                  <a:pt x="0" y="5241424"/>
                  <a:pt x="0" y="4543242"/>
                </a:cubicBezTo>
                <a:lnTo>
                  <a:pt x="0" y="1483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55722EC0-3E87-10A5-17EB-594353B8A6E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7948" y="1214868"/>
            <a:ext cx="2528340" cy="5643132"/>
          </a:xfrm>
          <a:custGeom>
            <a:avLst/>
            <a:gdLst>
              <a:gd name="connsiteX0" fmla="*/ 1264170 w 2528340"/>
              <a:gd name="connsiteY0" fmla="*/ 0 h 5643132"/>
              <a:gd name="connsiteX1" fmla="*/ 2528340 w 2528340"/>
              <a:gd name="connsiteY1" fmla="*/ 1264170 h 5643132"/>
              <a:gd name="connsiteX2" fmla="*/ 2528339 w 2528340"/>
              <a:gd name="connsiteY2" fmla="*/ 5643132 h 5643132"/>
              <a:gd name="connsiteX3" fmla="*/ 0 w 2528340"/>
              <a:gd name="connsiteY3" fmla="*/ 5643132 h 5643132"/>
              <a:gd name="connsiteX4" fmla="*/ 0 w 2528340"/>
              <a:gd name="connsiteY4" fmla="*/ 1264170 h 5643132"/>
              <a:gd name="connsiteX5" fmla="*/ 1264170 w 2528340"/>
              <a:gd name="connsiteY5" fmla="*/ 0 h 5643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8340" h="5643132">
                <a:moveTo>
                  <a:pt x="1264170" y="0"/>
                </a:moveTo>
                <a:cubicBezTo>
                  <a:pt x="1962352" y="0"/>
                  <a:pt x="2528340" y="565988"/>
                  <a:pt x="2528340" y="1264170"/>
                </a:cubicBezTo>
                <a:lnTo>
                  <a:pt x="2528339" y="5643132"/>
                </a:lnTo>
                <a:lnTo>
                  <a:pt x="0" y="5643132"/>
                </a:lnTo>
                <a:lnTo>
                  <a:pt x="0" y="1264170"/>
                </a:lnTo>
                <a:cubicBezTo>
                  <a:pt x="0" y="565988"/>
                  <a:pt x="565988" y="0"/>
                  <a:pt x="1264170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91408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EC270961-0DCB-E204-C98B-B7DEF80222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59119" y="0"/>
            <a:ext cx="4132881" cy="685800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A14AE18C-C03E-59B4-C37A-22DAE64DBE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08169" y="2751137"/>
            <a:ext cx="2501900" cy="3497262"/>
          </a:xfrm>
          <a:prstGeom prst="round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16271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C8F52F3A-EEC9-AE8A-9A60-29A67F5CF5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9030" y="3429000"/>
            <a:ext cx="10373940" cy="3429000"/>
          </a:xfrm>
          <a:custGeom>
            <a:avLst/>
            <a:gdLst>
              <a:gd name="connsiteX0" fmla="*/ 735292 w 10373940"/>
              <a:gd name="connsiteY0" fmla="*/ 0 h 3429000"/>
              <a:gd name="connsiteX1" fmla="*/ 9638648 w 10373940"/>
              <a:gd name="connsiteY1" fmla="*/ 0 h 3429000"/>
              <a:gd name="connsiteX2" fmla="*/ 10373940 w 10373940"/>
              <a:gd name="connsiteY2" fmla="*/ 735292 h 3429000"/>
              <a:gd name="connsiteX3" fmla="*/ 10373940 w 10373940"/>
              <a:gd name="connsiteY3" fmla="*/ 3429000 h 3429000"/>
              <a:gd name="connsiteX4" fmla="*/ 0 w 10373940"/>
              <a:gd name="connsiteY4" fmla="*/ 3429000 h 3429000"/>
              <a:gd name="connsiteX5" fmla="*/ 0 w 10373940"/>
              <a:gd name="connsiteY5" fmla="*/ 735292 h 3429000"/>
              <a:gd name="connsiteX6" fmla="*/ 735292 w 10373940"/>
              <a:gd name="connsiteY6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73940" h="3429000">
                <a:moveTo>
                  <a:pt x="735292" y="0"/>
                </a:moveTo>
                <a:lnTo>
                  <a:pt x="9638648" y="0"/>
                </a:lnTo>
                <a:cubicBezTo>
                  <a:pt x="10044739" y="0"/>
                  <a:pt x="10373940" y="329201"/>
                  <a:pt x="10373940" y="735292"/>
                </a:cubicBezTo>
                <a:lnTo>
                  <a:pt x="10373940" y="3429000"/>
                </a:lnTo>
                <a:lnTo>
                  <a:pt x="0" y="3429000"/>
                </a:lnTo>
                <a:lnTo>
                  <a:pt x="0" y="735292"/>
                </a:lnTo>
                <a:cubicBezTo>
                  <a:pt x="0" y="329201"/>
                  <a:pt x="329201" y="0"/>
                  <a:pt x="735292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65674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8">
            <a:extLst>
              <a:ext uri="{FF2B5EF4-FFF2-40B4-BE49-F238E27FC236}">
                <a16:creationId xmlns:a16="http://schemas.microsoft.com/office/drawing/2014/main" xmlns="" id="{AEE7B70D-FBD8-693E-8947-198BB6554C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7998" y="366656"/>
            <a:ext cx="4164630" cy="6124688"/>
          </a:xfrm>
          <a:prstGeom prst="round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20883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8">
            <a:extLst>
              <a:ext uri="{FF2B5EF4-FFF2-40B4-BE49-F238E27FC236}">
                <a16:creationId xmlns:a16="http://schemas.microsoft.com/office/drawing/2014/main" xmlns="" id="{BD87C9C4-F78D-AF3F-CF1B-8549610888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75354" y="3429001"/>
            <a:ext cx="3392905" cy="3043988"/>
          </a:xfrm>
          <a:prstGeom prst="round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  <p:sp>
        <p:nvSpPr>
          <p:cNvPr id="4" name="Picture Placeholder 18">
            <a:extLst>
              <a:ext uri="{FF2B5EF4-FFF2-40B4-BE49-F238E27FC236}">
                <a16:creationId xmlns:a16="http://schemas.microsoft.com/office/drawing/2014/main" xmlns="" id="{D678B44B-AFDF-B786-7087-B1854CB3C0B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74632" y="385011"/>
            <a:ext cx="3392905" cy="2739273"/>
          </a:xfrm>
          <a:prstGeom prst="round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22887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8">
            <a:extLst>
              <a:ext uri="{FF2B5EF4-FFF2-40B4-BE49-F238E27FC236}">
                <a16:creationId xmlns:a16="http://schemas.microsoft.com/office/drawing/2014/main" xmlns="" id="{109A718F-DC03-FE4E-F64F-03301EAF826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85748" y="385010"/>
            <a:ext cx="3392905" cy="5358063"/>
          </a:xfrm>
          <a:prstGeom prst="round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 dirty="0"/>
          </a:p>
        </p:txBody>
      </p:sp>
      <p:sp>
        <p:nvSpPr>
          <p:cNvPr id="4" name="Picture Placeholder 18">
            <a:extLst>
              <a:ext uri="{FF2B5EF4-FFF2-40B4-BE49-F238E27FC236}">
                <a16:creationId xmlns:a16="http://schemas.microsoft.com/office/drawing/2014/main" xmlns="" id="{E41DF430-2966-9579-3D76-92ECBA22B3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2232" y="1548064"/>
            <a:ext cx="3392905" cy="4924926"/>
          </a:xfrm>
          <a:prstGeom prst="round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1215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8">
            <a:extLst>
              <a:ext uri="{FF2B5EF4-FFF2-40B4-BE49-F238E27FC236}">
                <a16:creationId xmlns:a16="http://schemas.microsoft.com/office/drawing/2014/main" xmlns="" id="{384C6EE0-0342-583E-B196-360FC77757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0505" y="783751"/>
            <a:ext cx="6360106" cy="3355112"/>
          </a:xfrm>
          <a:prstGeom prst="round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05083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F2CA4817-DD52-C03A-4135-43051AC4D6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26370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168B8157-7977-9E97-E7A0-FA287690EEB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4463" y="613610"/>
            <a:ext cx="4499220" cy="5630780"/>
          </a:xfrm>
          <a:custGeom>
            <a:avLst/>
            <a:gdLst>
              <a:gd name="connsiteX0" fmla="*/ 3633241 w 4499220"/>
              <a:gd name="connsiteY0" fmla="*/ 617621 h 5630780"/>
              <a:gd name="connsiteX1" fmla="*/ 4499220 w 4499220"/>
              <a:gd name="connsiteY1" fmla="*/ 1483600 h 5630780"/>
              <a:gd name="connsiteX2" fmla="*/ 4499219 w 4499220"/>
              <a:gd name="connsiteY2" fmla="*/ 4147181 h 5630780"/>
              <a:gd name="connsiteX3" fmla="*/ 3633240 w 4499220"/>
              <a:gd name="connsiteY3" fmla="*/ 5013160 h 5630780"/>
              <a:gd name="connsiteX4" fmla="*/ 3633241 w 4499220"/>
              <a:gd name="connsiteY4" fmla="*/ 5013159 h 5630780"/>
              <a:gd name="connsiteX5" fmla="*/ 2767262 w 4499220"/>
              <a:gd name="connsiteY5" fmla="*/ 4147180 h 5630780"/>
              <a:gd name="connsiteX6" fmla="*/ 2767262 w 4499220"/>
              <a:gd name="connsiteY6" fmla="*/ 1483600 h 5630780"/>
              <a:gd name="connsiteX7" fmla="*/ 3633241 w 4499220"/>
              <a:gd name="connsiteY7" fmla="*/ 617621 h 5630780"/>
              <a:gd name="connsiteX8" fmla="*/ 1166768 w 4499220"/>
              <a:gd name="connsiteY8" fmla="*/ 0 h 5630780"/>
              <a:gd name="connsiteX9" fmla="*/ 2333536 w 4499220"/>
              <a:gd name="connsiteY9" fmla="*/ 1166768 h 5630780"/>
              <a:gd name="connsiteX10" fmla="*/ 2333536 w 4499220"/>
              <a:gd name="connsiteY10" fmla="*/ 4464012 h 5630780"/>
              <a:gd name="connsiteX11" fmla="*/ 1166768 w 4499220"/>
              <a:gd name="connsiteY11" fmla="*/ 5630780 h 5630780"/>
              <a:gd name="connsiteX12" fmla="*/ 0 w 4499220"/>
              <a:gd name="connsiteY12" fmla="*/ 4464012 h 5630780"/>
              <a:gd name="connsiteX13" fmla="*/ 0 w 4499220"/>
              <a:gd name="connsiteY13" fmla="*/ 1166768 h 5630780"/>
              <a:gd name="connsiteX14" fmla="*/ 1166768 w 4499220"/>
              <a:gd name="connsiteY14" fmla="*/ 0 h 563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99220" h="5630780">
                <a:moveTo>
                  <a:pt x="3633241" y="617621"/>
                </a:moveTo>
                <a:cubicBezTo>
                  <a:pt x="4111508" y="617621"/>
                  <a:pt x="4499220" y="1005333"/>
                  <a:pt x="4499220" y="1483600"/>
                </a:cubicBezTo>
                <a:cubicBezTo>
                  <a:pt x="4499220" y="2371460"/>
                  <a:pt x="4499219" y="3259321"/>
                  <a:pt x="4499219" y="4147181"/>
                </a:cubicBezTo>
                <a:cubicBezTo>
                  <a:pt x="4499219" y="4625448"/>
                  <a:pt x="4111507" y="5013160"/>
                  <a:pt x="3633240" y="5013160"/>
                </a:cubicBezTo>
                <a:lnTo>
                  <a:pt x="3633241" y="5013159"/>
                </a:lnTo>
                <a:cubicBezTo>
                  <a:pt x="3154974" y="5013159"/>
                  <a:pt x="2767262" y="4625447"/>
                  <a:pt x="2767262" y="4147180"/>
                </a:cubicBezTo>
                <a:lnTo>
                  <a:pt x="2767262" y="1483600"/>
                </a:lnTo>
                <a:cubicBezTo>
                  <a:pt x="2767262" y="1005333"/>
                  <a:pt x="3154974" y="617621"/>
                  <a:pt x="3633241" y="617621"/>
                </a:cubicBezTo>
                <a:close/>
                <a:moveTo>
                  <a:pt x="1166768" y="0"/>
                </a:moveTo>
                <a:cubicBezTo>
                  <a:pt x="1811156" y="0"/>
                  <a:pt x="2333536" y="522380"/>
                  <a:pt x="2333536" y="1166768"/>
                </a:cubicBezTo>
                <a:lnTo>
                  <a:pt x="2333536" y="4464012"/>
                </a:lnTo>
                <a:cubicBezTo>
                  <a:pt x="2333536" y="5108400"/>
                  <a:pt x="1811156" y="5630780"/>
                  <a:pt x="1166768" y="5630780"/>
                </a:cubicBezTo>
                <a:cubicBezTo>
                  <a:pt x="522380" y="5630780"/>
                  <a:pt x="0" y="5108400"/>
                  <a:pt x="0" y="4464012"/>
                </a:cubicBezTo>
                <a:lnTo>
                  <a:pt x="0" y="1166768"/>
                </a:lnTo>
                <a:cubicBezTo>
                  <a:pt x="0" y="522380"/>
                  <a:pt x="522380" y="0"/>
                  <a:pt x="1166768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63748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652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6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Rectangle 209">
            <a:extLst>
              <a:ext uri="{FF2B5EF4-FFF2-40B4-BE49-F238E27FC236}">
                <a16:creationId xmlns:a16="http://schemas.microsoft.com/office/drawing/2014/main" xmlns="" id="{0B88675C-65BA-4186-972F-3087D0C590F9}"/>
              </a:ext>
            </a:extLst>
          </p:cNvPr>
          <p:cNvSpPr/>
          <p:nvPr/>
        </p:nvSpPr>
        <p:spPr>
          <a:xfrm>
            <a:off x="0" y="4385962"/>
            <a:ext cx="10386646" cy="2113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xmlns="" id="{A24D6BC5-CFE6-45C7-86E6-F09D6D4BBFF7}"/>
              </a:ext>
            </a:extLst>
          </p:cNvPr>
          <p:cNvSpPr/>
          <p:nvPr/>
        </p:nvSpPr>
        <p:spPr>
          <a:xfrm>
            <a:off x="6577939" y="2499760"/>
            <a:ext cx="2962979" cy="4000018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E0D8D06-5A52-BF66-D1B6-5E27ABFF69BD}"/>
              </a:ext>
            </a:extLst>
          </p:cNvPr>
          <p:cNvSpPr txBox="1"/>
          <p:nvPr/>
        </p:nvSpPr>
        <p:spPr>
          <a:xfrm>
            <a:off x="362996" y="190038"/>
            <a:ext cx="581497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i="0" dirty="0" smtClean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Школьное </a:t>
            </a:r>
            <a:r>
              <a:rPr lang="ru-RU" sz="4400" b="1" i="0" dirty="0" smtClean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наставничество</a:t>
            </a:r>
            <a:r>
              <a:rPr lang="ru-RU" sz="4800" b="1" i="0" dirty="0" smtClean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«Педагог-педагог»</a:t>
            </a:r>
            <a:endParaRPr lang="en-ID" sz="4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xmlns="" id="{3DA9A8C7-32EF-BBCE-8D23-74272B8940C0}"/>
              </a:ext>
            </a:extLst>
          </p:cNvPr>
          <p:cNvSpPr txBox="1"/>
          <p:nvPr/>
        </p:nvSpPr>
        <p:spPr>
          <a:xfrm>
            <a:off x="603750" y="5385807"/>
            <a:ext cx="52275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i="1" dirty="0" smtClean="0">
                <a:latin typeface="Open Sans" panose="020B0606030504020204" pitchFamily="34" charset="0"/>
              </a:rPr>
              <a:t>Учитель  МАОУ «</a:t>
            </a:r>
            <a:r>
              <a:rPr lang="ru-RU" sz="1600" i="1" dirty="0" err="1" smtClean="0">
                <a:latin typeface="Open Sans" panose="020B0606030504020204" pitchFamily="34" charset="0"/>
              </a:rPr>
              <a:t>Аромашевская</a:t>
            </a:r>
            <a:r>
              <a:rPr lang="ru-RU" sz="1600" i="1" dirty="0" smtClean="0">
                <a:latin typeface="Open Sans" panose="020B0606030504020204" pitchFamily="34" charset="0"/>
              </a:rPr>
              <a:t>  СОШ </a:t>
            </a:r>
            <a:r>
              <a:rPr lang="ru-RU" sz="1600" i="1" dirty="0" err="1" smtClean="0">
                <a:latin typeface="Open Sans" panose="020B0606030504020204" pitchFamily="34" charset="0"/>
              </a:rPr>
              <a:t>им.В.Д.Кармацкого</a:t>
            </a:r>
            <a:r>
              <a:rPr lang="ru-RU" sz="1600" i="1" dirty="0" smtClean="0">
                <a:latin typeface="Open Sans" panose="020B0606030504020204" pitchFamily="34" charset="0"/>
              </a:rPr>
              <a:t>»</a:t>
            </a:r>
            <a:endParaRPr lang="en-ID" sz="1600" i="1" dirty="0">
              <a:latin typeface="Roboto"/>
            </a:endParaRP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xmlns="" id="{BA3632C8-0F1A-70AB-5681-19EE1CC4C568}"/>
              </a:ext>
            </a:extLst>
          </p:cNvPr>
          <p:cNvSpPr txBox="1"/>
          <p:nvPr/>
        </p:nvSpPr>
        <p:spPr>
          <a:xfrm>
            <a:off x="603749" y="5027067"/>
            <a:ext cx="44066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Roboto" panose="02000000000000000000" pitchFamily="2" charset="0"/>
                <a:ea typeface="Roboto" panose="02000000000000000000" pitchFamily="2" charset="0"/>
              </a:rPr>
              <a:t>Полякова Елена </a:t>
            </a:r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</a:rPr>
              <a:t>Анатольевна</a:t>
            </a:r>
            <a:r>
              <a:rPr lang="ru-RU" b="1" dirty="0" smtClean="0">
                <a:latin typeface="Roboto" panose="02000000000000000000" pitchFamily="2" charset="0"/>
                <a:ea typeface="Roboto" panose="02000000000000000000" pitchFamily="2" charset="0"/>
              </a:rPr>
              <a:t>,</a:t>
            </a:r>
            <a:r>
              <a:rPr lang="id-ID" sz="1600" b="1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en-ID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12" name="Rectangle: Rounded Corners 211">
            <a:extLst>
              <a:ext uri="{FF2B5EF4-FFF2-40B4-BE49-F238E27FC236}">
                <a16:creationId xmlns:a16="http://schemas.microsoft.com/office/drawing/2014/main" xmlns="" id="{3B66A6C9-EF41-F434-C1D3-2F270EDB05FD}"/>
              </a:ext>
            </a:extLst>
          </p:cNvPr>
          <p:cNvSpPr/>
          <p:nvPr/>
        </p:nvSpPr>
        <p:spPr>
          <a:xfrm>
            <a:off x="721539" y="2721822"/>
            <a:ext cx="2548942" cy="5876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A694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7" r="27427"/>
          <a:stretch>
            <a:fillRect/>
          </a:stretch>
        </p:blipFill>
        <p:spPr bwMode="auto">
          <a:xfrm>
            <a:off x="8517699" y="701458"/>
            <a:ext cx="3782860" cy="5267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" r="23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2792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E30A535-0D34-F9B3-56F4-0439807F1C89}"/>
              </a:ext>
            </a:extLst>
          </p:cNvPr>
          <p:cNvSpPr txBox="1"/>
          <p:nvPr/>
        </p:nvSpPr>
        <p:spPr>
          <a:xfrm>
            <a:off x="162838" y="684596"/>
            <a:ext cx="1184962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A69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 этапе работы наставника с молодым педагогом запланированы следующие мероприятия:</a:t>
            </a:r>
            <a:endParaRPr lang="en-ID" sz="4400" dirty="0">
              <a:solidFill>
                <a:srgbClr val="00A69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A881D94D-B2C2-C811-1998-B01E4605A41A}"/>
              </a:ext>
            </a:extLst>
          </p:cNvPr>
          <p:cNvSpPr/>
          <p:nvPr/>
        </p:nvSpPr>
        <p:spPr>
          <a:xfrm>
            <a:off x="1292692" y="2626678"/>
            <a:ext cx="3896097" cy="4998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A694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4959" y="2918718"/>
            <a:ext cx="981437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Open Sans"/>
              </a:rPr>
              <a:t>6) </a:t>
            </a:r>
            <a:r>
              <a:rPr lang="ru-RU" sz="2000" dirty="0" smtClean="0">
                <a:latin typeface="Open Sans"/>
              </a:rPr>
              <a:t>Разработка </a:t>
            </a:r>
            <a:r>
              <a:rPr lang="ru-RU" sz="2000" dirty="0">
                <a:latin typeface="Open Sans"/>
              </a:rPr>
              <a:t>методических рекомендаций для организации урочной и внеурочной деятельности;</a:t>
            </a:r>
          </a:p>
          <a:p>
            <a:r>
              <a:rPr lang="ru-RU" sz="2000" dirty="0">
                <a:latin typeface="Open Sans"/>
              </a:rPr>
              <a:t>7) </a:t>
            </a:r>
            <a:r>
              <a:rPr lang="ru-RU" sz="2000" dirty="0" smtClean="0">
                <a:latin typeface="Open Sans"/>
              </a:rPr>
              <a:t>Осуществление </a:t>
            </a:r>
            <a:r>
              <a:rPr lang="ru-RU" sz="2000" dirty="0">
                <a:latin typeface="Open Sans"/>
              </a:rPr>
              <a:t>наблюдения, методической помощи на протяжении всего периода профессиональной адаптации педагога и разработка рекомендаций по дальнейшей работе;</a:t>
            </a:r>
          </a:p>
          <a:p>
            <a:r>
              <a:rPr lang="ru-RU" sz="2000" dirty="0">
                <a:latin typeface="Open Sans"/>
              </a:rPr>
              <a:t>8) </a:t>
            </a:r>
            <a:r>
              <a:rPr lang="ru-RU" sz="2000" dirty="0" smtClean="0">
                <a:latin typeface="Open Sans"/>
              </a:rPr>
              <a:t>Проведение </a:t>
            </a:r>
            <a:r>
              <a:rPr lang="ru-RU" sz="2000" dirty="0">
                <a:latin typeface="Open Sans"/>
              </a:rPr>
              <a:t>анкетирования наставляемого в конце учебного года для корректировки плана работы в следующем году; </a:t>
            </a:r>
          </a:p>
          <a:p>
            <a:r>
              <a:rPr lang="ru-RU" sz="2000" dirty="0">
                <a:latin typeface="Open Sans"/>
              </a:rPr>
              <a:t>9) </a:t>
            </a:r>
            <a:r>
              <a:rPr lang="ru-RU" sz="2000" dirty="0" smtClean="0">
                <a:latin typeface="Open Sans"/>
              </a:rPr>
              <a:t>Анализ </a:t>
            </a:r>
            <a:r>
              <a:rPr lang="ru-RU" sz="2000" dirty="0">
                <a:latin typeface="Open Sans"/>
              </a:rPr>
              <a:t>результатов работы по наставничеству за </a:t>
            </a:r>
            <a:r>
              <a:rPr lang="ru-RU" sz="2000" dirty="0" smtClean="0">
                <a:latin typeface="Open Sans"/>
              </a:rPr>
              <a:t>год;</a:t>
            </a:r>
            <a:br>
              <a:rPr lang="ru-RU" sz="2000" dirty="0" smtClean="0">
                <a:latin typeface="Open Sans"/>
              </a:rPr>
            </a:br>
            <a:r>
              <a:rPr lang="ru-RU" sz="2000" dirty="0" smtClean="0">
                <a:latin typeface="Open Sans"/>
              </a:rPr>
              <a:t>10</a:t>
            </a:r>
            <a:r>
              <a:rPr lang="ru-RU" sz="2000" dirty="0">
                <a:latin typeface="Open Sans"/>
              </a:rPr>
              <a:t>) </a:t>
            </a:r>
            <a:r>
              <a:rPr lang="ru-RU" sz="2000" dirty="0" smtClean="0">
                <a:latin typeface="Open Sans"/>
              </a:rPr>
              <a:t>Совместное </a:t>
            </a:r>
            <a:r>
              <a:rPr lang="ru-RU" sz="2000" dirty="0">
                <a:latin typeface="Open Sans"/>
              </a:rPr>
              <a:t>составление (корректировка) плана работы наставника с молодым специалистом на следующий учебный год.</a:t>
            </a:r>
          </a:p>
        </p:txBody>
      </p:sp>
    </p:spTree>
    <p:extLst>
      <p:ext uri="{BB962C8B-B14F-4D97-AF65-F5344CB8AC3E}">
        <p14:creationId xmlns:p14="http://schemas.microsoft.com/office/powerpoint/2010/main" val="280794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186ACC8-06B1-A7AE-84F4-A7526E979284}"/>
              </a:ext>
            </a:extLst>
          </p:cNvPr>
          <p:cNvSpPr txBox="1"/>
          <p:nvPr/>
        </p:nvSpPr>
        <p:spPr>
          <a:xfrm>
            <a:off x="278949" y="289898"/>
            <a:ext cx="1175021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A69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При сотрудничестве наставника </a:t>
            </a:r>
            <a:r>
              <a:rPr lang="ru-RU" sz="4400" b="1" dirty="0">
                <a:solidFill>
                  <a:srgbClr val="00A69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 наставляемого повышается профессиональная квалификация обоих педагогов </a:t>
            </a:r>
            <a:r>
              <a:rPr lang="id-ID" sz="4400" b="1" dirty="0" smtClean="0">
                <a:solidFill>
                  <a:srgbClr val="00A69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</a:t>
            </a:r>
            <a:endParaRPr lang="en-ID" sz="4400" dirty="0">
              <a:solidFill>
                <a:srgbClr val="00A69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67600DC0-AEB8-5C10-8A21-8320F6C2CB6C}"/>
              </a:ext>
            </a:extLst>
          </p:cNvPr>
          <p:cNvSpPr/>
          <p:nvPr/>
        </p:nvSpPr>
        <p:spPr>
          <a:xfrm>
            <a:off x="441788" y="2837652"/>
            <a:ext cx="3896097" cy="524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A694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prstClr val="black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12229D8-3075-26D7-3AE0-31958D387660}"/>
              </a:ext>
            </a:extLst>
          </p:cNvPr>
          <p:cNvSpPr txBox="1"/>
          <p:nvPr/>
        </p:nvSpPr>
        <p:spPr>
          <a:xfrm>
            <a:off x="278949" y="3090665"/>
            <a:ext cx="877736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1) Семинар </a:t>
            </a:r>
            <a:r>
              <a:rPr lang="ru-RU" sz="2000" dirty="0">
                <a:solidFill>
                  <a:srgbClr val="000000"/>
                </a:solidFill>
                <a:latin typeface="Open Sans" panose="020B0606030504020204" pitchFamily="34" charset="0"/>
              </a:rPr>
              <a:t>«Технологии наставничества в образовательной организации», ГАОУ ТО ДПО «ТОГИРРО» ЦНППМ педагогических работников г. Ишим;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2) Семинар </a:t>
            </a:r>
            <a:r>
              <a:rPr lang="ru-RU" sz="2000" dirty="0">
                <a:solidFill>
                  <a:srgbClr val="000000"/>
                </a:solidFill>
                <a:latin typeface="Open Sans" panose="020B0606030504020204" pitchFamily="34" charset="0"/>
              </a:rPr>
              <a:t>«Все пеликаны в гости к нам!», ГАОУ ТО ДПО «ТОГИРРО»;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3) Семинар-практикум </a:t>
            </a:r>
            <a:r>
              <a:rPr lang="ru-RU" sz="2000" dirty="0">
                <a:solidFill>
                  <a:srgbClr val="000000"/>
                </a:solidFill>
                <a:latin typeface="Open Sans" panose="020B0606030504020204" pitchFamily="34" charset="0"/>
              </a:rPr>
              <a:t>для наставников и молодых и вновь назначенных специалистов;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4) Онлайн-семинар </a:t>
            </a:r>
            <a:r>
              <a:rPr lang="ru-RU" sz="2000" dirty="0">
                <a:solidFill>
                  <a:srgbClr val="000000"/>
                </a:solidFill>
                <a:latin typeface="Open Sans" panose="020B0606030504020204" pitchFamily="34" charset="0"/>
              </a:rPr>
              <a:t>«Пути к вершинам мастерства», ГАОУ ТО ДПО «ТОГИРРО» ЦНППМ педагогических работников г. </a:t>
            </a:r>
            <a:r>
              <a:rPr lang="ru-RU" sz="20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Ишим</a:t>
            </a:r>
            <a:r>
              <a:rPr lang="en-US" sz="20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. </a:t>
            </a:r>
            <a:endParaRPr lang="en-ID" sz="2000" dirty="0">
              <a:solidFill>
                <a:prstClr val="black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F4FB24C-A5E8-1144-016E-783C2DDB49C7}"/>
              </a:ext>
            </a:extLst>
          </p:cNvPr>
          <p:cNvSpPr txBox="1"/>
          <p:nvPr/>
        </p:nvSpPr>
        <p:spPr>
          <a:xfrm>
            <a:off x="6870004" y="2407095"/>
            <a:ext cx="21863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A69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Наставник:</a:t>
            </a:r>
            <a:endParaRPr lang="en-ID" sz="2000" dirty="0">
              <a:solidFill>
                <a:srgbClr val="00A69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4" r="26244"/>
          <a:stretch>
            <a:fillRect/>
          </a:stretch>
        </p:blipFill>
        <p:spPr>
          <a:xfrm>
            <a:off x="9056317" y="2390944"/>
            <a:ext cx="2947792" cy="4467056"/>
          </a:xfrm>
        </p:spPr>
      </p:pic>
    </p:spTree>
    <p:extLst>
      <p:ext uri="{BB962C8B-B14F-4D97-AF65-F5344CB8AC3E}">
        <p14:creationId xmlns:p14="http://schemas.microsoft.com/office/powerpoint/2010/main" val="129120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186ACC8-06B1-A7AE-84F4-A7526E979284}"/>
              </a:ext>
            </a:extLst>
          </p:cNvPr>
          <p:cNvSpPr txBox="1"/>
          <p:nvPr/>
        </p:nvSpPr>
        <p:spPr>
          <a:xfrm>
            <a:off x="200416" y="449994"/>
            <a:ext cx="1175021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A69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При сотрудничестве наставника </a:t>
            </a:r>
            <a:r>
              <a:rPr lang="ru-RU" sz="4400" b="1" dirty="0">
                <a:solidFill>
                  <a:srgbClr val="00A69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 наставляемого повышается профессиональная квалификация обоих педагогов </a:t>
            </a:r>
            <a:r>
              <a:rPr lang="id-ID" sz="4400" b="1" i="0" dirty="0" smtClean="0">
                <a:solidFill>
                  <a:srgbClr val="00A69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 </a:t>
            </a:r>
            <a:endParaRPr lang="en-ID" sz="4400" dirty="0">
              <a:solidFill>
                <a:srgbClr val="00A69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67600DC0-AEB8-5C10-8A21-8320F6C2CB6C}"/>
              </a:ext>
            </a:extLst>
          </p:cNvPr>
          <p:cNvSpPr/>
          <p:nvPr/>
        </p:nvSpPr>
        <p:spPr>
          <a:xfrm>
            <a:off x="200416" y="3179985"/>
            <a:ext cx="3896097" cy="524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A694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F4FB24C-A5E8-1144-016E-783C2DDB49C7}"/>
              </a:ext>
            </a:extLst>
          </p:cNvPr>
          <p:cNvSpPr txBox="1"/>
          <p:nvPr/>
        </p:nvSpPr>
        <p:spPr>
          <a:xfrm>
            <a:off x="5661763" y="2693567"/>
            <a:ext cx="21670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rgbClr val="00A69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Наставляемый:</a:t>
            </a:r>
            <a:endParaRPr lang="en-ID" sz="2000" dirty="0">
              <a:solidFill>
                <a:srgbClr val="00A69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B31CCD9-21F2-CED5-08E7-F591969B57E0}"/>
              </a:ext>
            </a:extLst>
          </p:cNvPr>
          <p:cNvSpPr txBox="1"/>
          <p:nvPr/>
        </p:nvSpPr>
        <p:spPr>
          <a:xfrm>
            <a:off x="200416" y="3411530"/>
            <a:ext cx="883084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1) Областной </a:t>
            </a:r>
            <a:r>
              <a:rPr lang="ru-RU" sz="2000" dirty="0">
                <a:solidFill>
                  <a:srgbClr val="000000"/>
                </a:solidFill>
                <a:latin typeface="Open Sans" panose="020B0606030504020204" pitchFamily="34" charset="0"/>
              </a:rPr>
              <a:t>конкурс </a:t>
            </a:r>
            <a:r>
              <a:rPr lang="ru-RU" sz="20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«</a:t>
            </a:r>
            <a:r>
              <a:rPr lang="ru-RU" sz="2000" dirty="0">
                <a:solidFill>
                  <a:srgbClr val="000000"/>
                </a:solidFill>
                <a:latin typeface="Open Sans" panose="020B0606030504020204" pitchFamily="34" charset="0"/>
              </a:rPr>
              <a:t>Лучшая образовательная программа по коррекционному сопровождению </a:t>
            </a:r>
            <a:r>
              <a:rPr lang="ru-RU" sz="20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детей с </a:t>
            </a:r>
            <a:r>
              <a:rPr lang="ru-RU" sz="2000" dirty="0">
                <a:solidFill>
                  <a:srgbClr val="000000"/>
                </a:solidFill>
                <a:latin typeface="Open Sans" panose="020B0606030504020204" pitchFamily="34" charset="0"/>
              </a:rPr>
              <a:t>ограниченными возможностями здоровья</a:t>
            </a:r>
            <a:r>
              <a:rPr lang="ru-RU" sz="20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»; </a:t>
            </a:r>
            <a:endParaRPr lang="ru-RU" sz="200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2) Конкурс </a:t>
            </a:r>
            <a:r>
              <a:rPr lang="ru-RU" sz="2000" dirty="0">
                <a:solidFill>
                  <a:srgbClr val="000000"/>
                </a:solidFill>
                <a:latin typeface="Open Sans" panose="020B0606030504020204" pitchFamily="34" charset="0"/>
              </a:rPr>
              <a:t>профессионального мастерства «Звёздный час» в номинации «Две звезды</a:t>
            </a:r>
            <a:r>
              <a:rPr lang="ru-RU" sz="20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»; </a:t>
            </a:r>
            <a:endParaRPr lang="ru-RU" sz="200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3) Межрегиональный </a:t>
            </a:r>
            <a:r>
              <a:rPr lang="ru-RU" sz="2000" dirty="0">
                <a:solidFill>
                  <a:srgbClr val="000000"/>
                </a:solidFill>
                <a:latin typeface="Open Sans" panose="020B0606030504020204" pitchFamily="34" charset="0"/>
              </a:rPr>
              <a:t>конкурс для молодых педагогов на лучшее эссе «Мой наставник</a:t>
            </a:r>
            <a:r>
              <a:rPr lang="ru-RU" sz="20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»;</a:t>
            </a:r>
            <a:br>
              <a:rPr lang="ru-RU" sz="2000" dirty="0" smtClean="0">
                <a:solidFill>
                  <a:srgbClr val="000000"/>
                </a:solidFill>
                <a:latin typeface="Open Sans" panose="020B0606030504020204" pitchFamily="34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4) Межрегиональный </a:t>
            </a:r>
            <a:r>
              <a:rPr lang="ru-RU" sz="2000" dirty="0">
                <a:solidFill>
                  <a:srgbClr val="000000"/>
                </a:solidFill>
                <a:latin typeface="Open Sans" panose="020B0606030504020204" pitchFamily="34" charset="0"/>
              </a:rPr>
              <a:t>конкурс «Команда молодых</a:t>
            </a:r>
            <a:r>
              <a:rPr lang="ru-RU" sz="20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».</a:t>
            </a:r>
            <a:endParaRPr lang="en-ID" sz="1000" dirty="0"/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3" r="4073"/>
          <a:stretch>
            <a:fillRect/>
          </a:stretch>
        </p:blipFill>
        <p:spPr>
          <a:xfrm>
            <a:off x="8906006" y="2677865"/>
            <a:ext cx="2682107" cy="4021873"/>
          </a:xfrm>
        </p:spPr>
      </p:pic>
    </p:spTree>
    <p:extLst>
      <p:ext uri="{BB962C8B-B14F-4D97-AF65-F5344CB8AC3E}">
        <p14:creationId xmlns:p14="http://schemas.microsoft.com/office/powerpoint/2010/main" val="112986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30" b="19730"/>
          <a:stretch>
            <a:fillRect/>
          </a:stretch>
        </p:blipFill>
        <p:spPr>
          <a:xfrm>
            <a:off x="8445575" y="1199514"/>
            <a:ext cx="3392905" cy="273927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DF1E240-4C67-A7BA-3024-DAF9951D978E}"/>
              </a:ext>
            </a:extLst>
          </p:cNvPr>
          <p:cNvSpPr txBox="1"/>
          <p:nvPr/>
        </p:nvSpPr>
        <p:spPr>
          <a:xfrm>
            <a:off x="-32836" y="562651"/>
            <a:ext cx="886561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A69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Результаты педагогической деятельности </a:t>
            </a:r>
            <a:r>
              <a:rPr lang="ru-RU" sz="4400" b="1" dirty="0" smtClean="0">
                <a:solidFill>
                  <a:srgbClr val="00A69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наставляемого</a:t>
            </a:r>
            <a:r>
              <a:rPr lang="ru-RU" sz="4400" b="1" dirty="0">
                <a:solidFill>
                  <a:srgbClr val="00A69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FD2E2DD4-3B02-33AE-3B6B-603833FBFB0E}"/>
              </a:ext>
            </a:extLst>
          </p:cNvPr>
          <p:cNvSpPr/>
          <p:nvPr/>
        </p:nvSpPr>
        <p:spPr>
          <a:xfrm>
            <a:off x="950386" y="1811772"/>
            <a:ext cx="3896097" cy="524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A694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490579C-3AAB-5073-80AD-A15F0E848DDF}"/>
              </a:ext>
            </a:extLst>
          </p:cNvPr>
          <p:cNvSpPr txBox="1"/>
          <p:nvPr/>
        </p:nvSpPr>
        <p:spPr>
          <a:xfrm>
            <a:off x="343376" y="4224682"/>
            <a:ext cx="776096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Конкурс </a:t>
            </a:r>
            <a:r>
              <a:rPr lang="ru-RU" sz="2000" dirty="0">
                <a:solidFill>
                  <a:srgbClr val="000000"/>
                </a:solidFill>
                <a:latin typeface="Open Sans" panose="020B0606030504020204" pitchFamily="34" charset="0"/>
              </a:rPr>
              <a:t>«Педагог </a:t>
            </a:r>
            <a:r>
              <a:rPr lang="ru-RU" sz="20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года-202</a:t>
            </a:r>
            <a:r>
              <a:rPr lang="en-US" sz="20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4</a:t>
            </a:r>
            <a:r>
              <a:rPr lang="ru-RU" sz="20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» </a:t>
            </a:r>
            <a:r>
              <a:rPr lang="ru-RU" sz="2000" dirty="0">
                <a:solidFill>
                  <a:srgbClr val="000000"/>
                </a:solidFill>
                <a:latin typeface="Open Sans" panose="020B0606030504020204" pitchFamily="34" charset="0"/>
              </a:rPr>
              <a:t>номинация «Две звезды», призер. </a:t>
            </a:r>
          </a:p>
          <a:p>
            <a:r>
              <a:rPr lang="ru-RU" sz="2000" dirty="0">
                <a:solidFill>
                  <a:srgbClr val="000000"/>
                </a:solidFill>
                <a:latin typeface="Open Sans" panose="020B0606030504020204" pitchFamily="34" charset="0"/>
              </a:rPr>
              <a:t>Конкурс «Педагог </a:t>
            </a:r>
            <a:r>
              <a:rPr lang="ru-RU" sz="20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года-202</a:t>
            </a:r>
            <a:r>
              <a:rPr lang="en-US" sz="20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4</a:t>
            </a:r>
            <a:r>
              <a:rPr lang="ru-RU" sz="20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» </a:t>
            </a:r>
            <a:r>
              <a:rPr lang="ru-RU" sz="2000" dirty="0">
                <a:solidFill>
                  <a:srgbClr val="000000"/>
                </a:solidFill>
                <a:latin typeface="Open Sans" panose="020B0606030504020204" pitchFamily="34" charset="0"/>
              </a:rPr>
              <a:t>номинация «Классный руководитель», победитель </a:t>
            </a:r>
          </a:p>
          <a:p>
            <a:r>
              <a:rPr lang="ru-RU" sz="2000" dirty="0">
                <a:solidFill>
                  <a:srgbClr val="000000"/>
                </a:solidFill>
                <a:latin typeface="Open Sans" panose="020B0606030504020204" pitchFamily="34" charset="0"/>
              </a:rPr>
              <a:t>Конкурс «Педагог </a:t>
            </a:r>
            <a:r>
              <a:rPr lang="ru-RU" sz="20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года-202</a:t>
            </a:r>
            <a:r>
              <a:rPr lang="en-US" sz="20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4</a:t>
            </a:r>
            <a:r>
              <a:rPr lang="ru-RU" sz="20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» </a:t>
            </a:r>
            <a:r>
              <a:rPr lang="ru-RU" sz="2000" dirty="0">
                <a:solidFill>
                  <a:srgbClr val="000000"/>
                </a:solidFill>
                <a:latin typeface="Open Sans" panose="020B0606030504020204" pitchFamily="34" charset="0"/>
              </a:rPr>
              <a:t>номинация «Цифровой урок», участник</a:t>
            </a:r>
            <a:r>
              <a:rPr lang="ru-RU" sz="20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. </a:t>
            </a:r>
            <a:endParaRPr lang="ru-RU" sz="200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Дистанционная </a:t>
            </a:r>
            <a:r>
              <a:rPr lang="ru-RU" sz="2000" dirty="0">
                <a:solidFill>
                  <a:srgbClr val="000000"/>
                </a:solidFill>
                <a:latin typeface="Open Sans" panose="020B0606030504020204" pitchFamily="34" charset="0"/>
              </a:rPr>
              <a:t>выставка «Педагогический вернисаж» (использование учебной платформы «</a:t>
            </a:r>
            <a:r>
              <a:rPr lang="ru-RU" sz="2000" dirty="0" err="1">
                <a:solidFill>
                  <a:srgbClr val="000000"/>
                </a:solidFill>
                <a:latin typeface="Open Sans" panose="020B0606030504020204" pitchFamily="34" charset="0"/>
              </a:rPr>
              <a:t>Core</a:t>
            </a:r>
            <a:r>
              <a:rPr lang="ru-RU" sz="2000" dirty="0">
                <a:solidFill>
                  <a:srgbClr val="000000"/>
                </a:solidFill>
                <a:latin typeface="Open Sans" panose="020B0606030504020204" pitchFamily="34" charset="0"/>
              </a:rPr>
              <a:t>»», участник. 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endParaRPr lang="en-ID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ACD8318-B2F6-6001-3C3D-719C343B63B5}"/>
              </a:ext>
            </a:extLst>
          </p:cNvPr>
          <p:cNvSpPr txBox="1"/>
          <p:nvPr/>
        </p:nvSpPr>
        <p:spPr>
          <a:xfrm>
            <a:off x="579797" y="2009201"/>
            <a:ext cx="46372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A69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202</a:t>
            </a:r>
            <a:r>
              <a:rPr lang="en-US" sz="2000" dirty="0" smtClean="0">
                <a:solidFill>
                  <a:srgbClr val="00A69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  <a:r>
              <a:rPr lang="ru-RU" sz="2000" dirty="0" smtClean="0">
                <a:solidFill>
                  <a:srgbClr val="00A69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год</a:t>
            </a:r>
            <a:endParaRPr lang="en-ID" sz="2000" dirty="0">
              <a:solidFill>
                <a:srgbClr val="00A69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8D7D223-E774-7635-AAF8-6EF2C6E2AEBD}"/>
              </a:ext>
            </a:extLst>
          </p:cNvPr>
          <p:cNvSpPr txBox="1"/>
          <p:nvPr/>
        </p:nvSpPr>
        <p:spPr>
          <a:xfrm>
            <a:off x="3995396" y="1285926"/>
            <a:ext cx="17021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600" i="0" dirty="0" smtClean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2023 год</a:t>
            </a:r>
            <a:endParaRPr lang="en-ID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2E6BBD6-E392-AECC-C082-9E6010022C03}"/>
              </a:ext>
            </a:extLst>
          </p:cNvPr>
          <p:cNvSpPr txBox="1"/>
          <p:nvPr/>
        </p:nvSpPr>
        <p:spPr>
          <a:xfrm>
            <a:off x="343374" y="2209256"/>
            <a:ext cx="822442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Open Sans" panose="020B0606030504020204" pitchFamily="34" charset="0"/>
              </a:rPr>
              <a:t>Конкурс </a:t>
            </a:r>
            <a:r>
              <a:rPr lang="ru-RU" sz="2000" dirty="0">
                <a:latin typeface="Open Sans" panose="020B0606030504020204" pitchFamily="34" charset="0"/>
              </a:rPr>
              <a:t>«Педагог года-2023» номинация «Две звезды», победитель.</a:t>
            </a:r>
          </a:p>
          <a:p>
            <a:r>
              <a:rPr lang="ru-RU" sz="2000" dirty="0">
                <a:latin typeface="Open Sans" panose="020B0606030504020204" pitchFamily="34" charset="0"/>
              </a:rPr>
              <a:t>Конкурс «Педагог года-2023» </a:t>
            </a:r>
            <a:r>
              <a:rPr lang="ru-RU" sz="2000" dirty="0" smtClean="0">
                <a:latin typeface="Open Sans" panose="020B0606030504020204" pitchFamily="34" charset="0"/>
              </a:rPr>
              <a:t>номинация «Цифровой </a:t>
            </a:r>
            <a:r>
              <a:rPr lang="ru-RU" sz="2000" dirty="0">
                <a:latin typeface="Open Sans" panose="020B0606030504020204" pitchFamily="34" charset="0"/>
              </a:rPr>
              <a:t>урок», призер.</a:t>
            </a:r>
          </a:p>
          <a:p>
            <a:r>
              <a:rPr lang="ru-RU" sz="2000" dirty="0">
                <a:latin typeface="Open Sans" panose="020B0606030504020204" pitchFamily="34" charset="0"/>
              </a:rPr>
              <a:t>Областной конкурс «Лучшая образовательная программа по коррекционному сопровождению детей с </a:t>
            </a:r>
            <a:r>
              <a:rPr lang="ru-RU" sz="2000" dirty="0" smtClean="0">
                <a:latin typeface="Open Sans" panose="020B0606030504020204" pitchFamily="34" charset="0"/>
              </a:rPr>
              <a:t>ОВЗ», участник.</a:t>
            </a:r>
            <a:endParaRPr lang="en-ID" sz="2000" dirty="0"/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" r="1147"/>
          <a:stretch>
            <a:fillRect/>
          </a:stretch>
        </p:blipFill>
        <p:spPr>
          <a:xfrm>
            <a:off x="8104340" y="3602827"/>
            <a:ext cx="3392905" cy="3043988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ACD8318-B2F6-6001-3C3D-719C343B63B5}"/>
              </a:ext>
            </a:extLst>
          </p:cNvPr>
          <p:cNvSpPr txBox="1"/>
          <p:nvPr/>
        </p:nvSpPr>
        <p:spPr>
          <a:xfrm>
            <a:off x="343376" y="3920170"/>
            <a:ext cx="46372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A69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2024 год</a:t>
            </a:r>
            <a:endParaRPr lang="en-ID" sz="2000" dirty="0">
              <a:solidFill>
                <a:srgbClr val="00A69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51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6A27502-4C0B-63CF-7C11-EE6A93AE00FE}"/>
              </a:ext>
            </a:extLst>
          </p:cNvPr>
          <p:cNvSpPr txBox="1"/>
          <p:nvPr/>
        </p:nvSpPr>
        <p:spPr>
          <a:xfrm>
            <a:off x="175364" y="-212942"/>
            <a:ext cx="9519781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3600" b="1" dirty="0" smtClean="0">
              <a:solidFill>
                <a:srgbClr val="00A69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ru-RU" sz="3600" b="1" dirty="0">
              <a:solidFill>
                <a:srgbClr val="00A69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ru-RU" sz="4400" b="1" dirty="0">
                <a:solidFill>
                  <a:srgbClr val="00A69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Эффективность практики: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A6B2B0F-5D84-C3C0-4D21-6EE8A7FB11C5}"/>
              </a:ext>
            </a:extLst>
          </p:cNvPr>
          <p:cNvSpPr txBox="1"/>
          <p:nvPr/>
        </p:nvSpPr>
        <p:spPr>
          <a:xfrm>
            <a:off x="1002082" y="1852752"/>
            <a:ext cx="95047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Open Sans"/>
              </a:rPr>
              <a:t>Сократилось время на адаптацию молодых педагогов в новой для них профессиональной среде, снизилась текучесть кадров, что способствует стабильности работы организации.</a:t>
            </a:r>
          </a:p>
          <a:p>
            <a:endParaRPr lang="ru-RU" sz="20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9068043-4B35-D723-701F-FB4B3CA66FE6}"/>
              </a:ext>
            </a:extLst>
          </p:cNvPr>
          <p:cNvSpPr/>
          <p:nvPr/>
        </p:nvSpPr>
        <p:spPr>
          <a:xfrm>
            <a:off x="0" y="4052559"/>
            <a:ext cx="5585552" cy="1108164"/>
          </a:xfrm>
          <a:prstGeom prst="rect">
            <a:avLst/>
          </a:prstGeom>
          <a:solidFill>
            <a:srgbClr val="00A6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5825C03-DF81-C621-04E8-D8131939FF8D}"/>
              </a:ext>
            </a:extLst>
          </p:cNvPr>
          <p:cNvSpPr txBox="1"/>
          <p:nvPr/>
        </p:nvSpPr>
        <p:spPr>
          <a:xfrm>
            <a:off x="603749" y="4693663"/>
            <a:ext cx="42062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Эффективность практики</a:t>
            </a:r>
            <a:endParaRPr lang="en-ID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93E8232D-72F4-49B5-5768-342F3C2F139A}"/>
              </a:ext>
            </a:extLst>
          </p:cNvPr>
          <p:cNvSpPr/>
          <p:nvPr/>
        </p:nvSpPr>
        <p:spPr>
          <a:xfrm>
            <a:off x="3214667" y="1635111"/>
            <a:ext cx="2548942" cy="5876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A694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" r="16289"/>
          <a:stretch/>
        </p:blipFill>
        <p:spPr bwMode="auto">
          <a:xfrm>
            <a:off x="5763609" y="2787933"/>
            <a:ext cx="5511451" cy="3988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46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6036"/>
            <a:ext cx="12192000" cy="7024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6A27502-4C0B-63CF-7C11-EE6A93AE00FE}"/>
              </a:ext>
            </a:extLst>
          </p:cNvPr>
          <p:cNvSpPr txBox="1"/>
          <p:nvPr/>
        </p:nvSpPr>
        <p:spPr>
          <a:xfrm>
            <a:off x="100209" y="-300624"/>
            <a:ext cx="64008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3600" b="1" dirty="0" smtClean="0">
              <a:solidFill>
                <a:srgbClr val="00A69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ru-RU" sz="3600" b="1" dirty="0">
                <a:solidFill>
                  <a:srgbClr val="1DFFE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Эффективность практики:</a:t>
            </a:r>
          </a:p>
          <a:p>
            <a:endParaRPr lang="ru-RU" sz="36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93E8232D-72F4-49B5-5768-342F3C2F139A}"/>
              </a:ext>
            </a:extLst>
          </p:cNvPr>
          <p:cNvSpPr/>
          <p:nvPr/>
        </p:nvSpPr>
        <p:spPr>
          <a:xfrm>
            <a:off x="905444" y="968890"/>
            <a:ext cx="2548942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A694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2505" y="4919008"/>
            <a:ext cx="117869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Open Sans"/>
              </a:rPr>
              <a:t>Данная практика показала свою эффективность. Все мои наставляемые остались работать в нашей сельской школе, решили получить высшее педагогическое образование. Двое наставляемых закончили педагогические институты, и двое продолжают обучение в институте. Они систематически участвуют в конкурсах профессионального мастерства различных уровней. А самое главное, школа получила молодых заинтересованных в профессиональном развитии педагогов.</a:t>
            </a:r>
            <a:endParaRPr lang="ru-RU" sz="2000" dirty="0">
              <a:solidFill>
                <a:schemeClr val="bg1"/>
              </a:solidFill>
              <a:latin typeface="Open San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070" y="3871314"/>
            <a:ext cx="620077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908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AC3A47-7468-DC60-E62B-134A6CFABD46}"/>
              </a:ext>
            </a:extLst>
          </p:cNvPr>
          <p:cNvSpPr txBox="1"/>
          <p:nvPr/>
        </p:nvSpPr>
        <p:spPr>
          <a:xfrm>
            <a:off x="150312" y="415965"/>
            <a:ext cx="801665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A69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«Школьное наставничество «</a:t>
            </a:r>
            <a:r>
              <a:rPr lang="ru-RU" sz="4400" b="1" dirty="0" smtClean="0">
                <a:solidFill>
                  <a:srgbClr val="00A69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Педагог-педагог»</a:t>
            </a:r>
            <a:endParaRPr lang="en-ID" sz="4400" dirty="0">
              <a:solidFill>
                <a:srgbClr val="00A69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264F5378-BC0E-3B21-A09A-0E2937D3CB60}"/>
              </a:ext>
            </a:extLst>
          </p:cNvPr>
          <p:cNvSpPr/>
          <p:nvPr/>
        </p:nvSpPr>
        <p:spPr>
          <a:xfrm>
            <a:off x="1632750" y="1812530"/>
            <a:ext cx="3896097" cy="4998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A694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55CB61-FABC-CC9E-F32E-3FB335F17A9D}"/>
              </a:ext>
            </a:extLst>
          </p:cNvPr>
          <p:cNvSpPr txBox="1"/>
          <p:nvPr/>
        </p:nvSpPr>
        <p:spPr>
          <a:xfrm>
            <a:off x="4328631" y="4431130"/>
            <a:ext cx="5030895" cy="298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000" i="0" dirty="0" smtClean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. </a:t>
            </a:r>
            <a:endParaRPr lang="en-ID" sz="10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AE522C1-0611-6C4F-D64A-0E8BDBF661AB}"/>
              </a:ext>
            </a:extLst>
          </p:cNvPr>
          <p:cNvSpPr txBox="1"/>
          <p:nvPr/>
        </p:nvSpPr>
        <p:spPr>
          <a:xfrm>
            <a:off x="375780" y="2311647"/>
            <a:ext cx="692689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Наставничество – это поддержка молодого специалиста, способствующая более эффективному распределению личностных ресурсов, самоопределению и развитию в профессиональном и культурном отношениях, формированию гражданской позиции. 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1" r="3346" b="14354"/>
          <a:stretch/>
        </p:blipFill>
        <p:spPr>
          <a:xfrm>
            <a:off x="7665929" y="779220"/>
            <a:ext cx="3732755" cy="4932649"/>
          </a:xfrm>
        </p:spPr>
      </p:pic>
    </p:spTree>
    <p:extLst>
      <p:ext uri="{BB962C8B-B14F-4D97-AF65-F5344CB8AC3E}">
        <p14:creationId xmlns:p14="http://schemas.microsoft.com/office/powerpoint/2010/main" val="416083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6A27502-4C0B-63CF-7C11-EE6A93AE00FE}"/>
              </a:ext>
            </a:extLst>
          </p:cNvPr>
          <p:cNvSpPr txBox="1"/>
          <p:nvPr/>
        </p:nvSpPr>
        <p:spPr>
          <a:xfrm>
            <a:off x="501041" y="200417"/>
            <a:ext cx="1078491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A69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Цель </a:t>
            </a:r>
            <a:r>
              <a:rPr lang="ru-RU" sz="4400" b="1" dirty="0">
                <a:solidFill>
                  <a:srgbClr val="00A69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школьного наставничества – оказание помощи молодым учителям в их профессиональном </a:t>
            </a:r>
            <a:r>
              <a:rPr lang="ru-RU" sz="4400" b="1" dirty="0" smtClean="0">
                <a:solidFill>
                  <a:srgbClr val="00A69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становлении</a:t>
            </a:r>
            <a:endParaRPr lang="en-ID" sz="4400" dirty="0">
              <a:solidFill>
                <a:srgbClr val="00A69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A6B2B0F-5D84-C3C0-4D21-6EE8A7FB11C5}"/>
              </a:ext>
            </a:extLst>
          </p:cNvPr>
          <p:cNvSpPr txBox="1"/>
          <p:nvPr/>
        </p:nvSpPr>
        <p:spPr>
          <a:xfrm>
            <a:off x="4722313" y="2140850"/>
            <a:ext cx="7202466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Задачи наставничества следующие: </a:t>
            </a:r>
          </a:p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1)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Удовлетворять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потребности молодого педагога в непрерывном образовании; </a:t>
            </a:r>
          </a:p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2)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Осуществлять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методическое сопровождение молодого педагога в его профессиональном становлении;</a:t>
            </a:r>
          </a:p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3)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Способствовать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успешной самореализации молодого педагога, освоению им эффективных методик обучения и воспитания, развитию профессиональных компетенций;</a:t>
            </a:r>
          </a:p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4)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Создавать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комфортные условия для представления молодым педагогом собственного опыта в рамках методических и конкурсных мероприятий.</a:t>
            </a:r>
          </a:p>
          <a:p>
            <a:endParaRPr lang="en-ID" dirty="0">
              <a:solidFill>
                <a:srgbClr val="00A69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9068043-4B35-D723-701F-FB4B3CA66FE6}"/>
              </a:ext>
            </a:extLst>
          </p:cNvPr>
          <p:cNvSpPr/>
          <p:nvPr/>
        </p:nvSpPr>
        <p:spPr>
          <a:xfrm>
            <a:off x="0" y="4321479"/>
            <a:ext cx="4722312" cy="901874"/>
          </a:xfrm>
          <a:prstGeom prst="rect">
            <a:avLst/>
          </a:prstGeom>
          <a:solidFill>
            <a:srgbClr val="00A6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5825C03-DF81-C621-04E8-D8131939FF8D}"/>
              </a:ext>
            </a:extLst>
          </p:cNvPr>
          <p:cNvSpPr txBox="1"/>
          <p:nvPr/>
        </p:nvSpPr>
        <p:spPr>
          <a:xfrm>
            <a:off x="603749" y="4693663"/>
            <a:ext cx="42062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Срок реализации: 2-3 учебных года.</a:t>
            </a:r>
            <a:endParaRPr lang="en-ID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93E8232D-72F4-49B5-5768-342F3C2F139A}"/>
              </a:ext>
            </a:extLst>
          </p:cNvPr>
          <p:cNvSpPr/>
          <p:nvPr/>
        </p:nvSpPr>
        <p:spPr>
          <a:xfrm>
            <a:off x="922404" y="2140850"/>
            <a:ext cx="2548942" cy="5876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A694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47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7A4272E-F9AC-8987-1FF5-7A2ED15F9F87}"/>
              </a:ext>
            </a:extLst>
          </p:cNvPr>
          <p:cNvSpPr txBox="1"/>
          <p:nvPr/>
        </p:nvSpPr>
        <p:spPr>
          <a:xfrm>
            <a:off x="922403" y="1129352"/>
            <a:ext cx="903578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A69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Предмет</a:t>
            </a:r>
            <a:r>
              <a:rPr lang="ru-RU" sz="4000" b="1" dirty="0">
                <a:solidFill>
                  <a:srgbClr val="00A69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4400" b="1" dirty="0" smtClean="0">
                <a:solidFill>
                  <a:srgbClr val="00A69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наставничества</a:t>
            </a:r>
            <a:r>
              <a:rPr lang="ru-RU" sz="4400" b="1" dirty="0">
                <a:solidFill>
                  <a:srgbClr val="00A69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  <a:r>
              <a:rPr lang="id-ID" sz="4400" b="1" dirty="0" smtClean="0">
                <a:solidFill>
                  <a:srgbClr val="00A69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en-ID" sz="4400" dirty="0">
              <a:solidFill>
                <a:srgbClr val="00A69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CE7E501-6057-BAB6-802F-95DC7BA6ED6F}"/>
              </a:ext>
            </a:extLst>
          </p:cNvPr>
          <p:cNvSpPr txBox="1"/>
          <p:nvPr/>
        </p:nvSpPr>
        <p:spPr>
          <a:xfrm>
            <a:off x="1678489" y="2068803"/>
            <a:ext cx="875569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Open Sans" panose="020B0606030504020204" pitchFamily="34" charset="0"/>
              </a:rPr>
              <a:t>1) Реализация </a:t>
            </a:r>
            <a:r>
              <a:rPr lang="ru-RU" sz="2000" dirty="0">
                <a:solidFill>
                  <a:prstClr val="black"/>
                </a:solidFill>
                <a:latin typeface="Open Sans" panose="020B0606030504020204" pitchFamily="34" charset="0"/>
              </a:rPr>
              <a:t>включения молодого   специалиста в общественную жизнь </a:t>
            </a:r>
            <a:r>
              <a:rPr lang="ru-RU" sz="2000" dirty="0" smtClean="0">
                <a:solidFill>
                  <a:prstClr val="black"/>
                </a:solidFill>
                <a:latin typeface="Open Sans" panose="020B0606030504020204" pitchFamily="34" charset="0"/>
              </a:rPr>
              <a:t>коллектива;</a:t>
            </a:r>
            <a:endParaRPr lang="ru-RU" sz="2000" dirty="0">
              <a:solidFill>
                <a:prstClr val="black"/>
              </a:solidFill>
              <a:latin typeface="Open Sans" panose="020B0606030504020204" pitchFamily="34" charset="0"/>
            </a:endParaRPr>
          </a:p>
          <a:p>
            <a:r>
              <a:rPr lang="ru-RU" sz="2000" dirty="0" smtClean="0">
                <a:solidFill>
                  <a:prstClr val="black"/>
                </a:solidFill>
                <a:latin typeface="Open Sans" panose="020B0606030504020204" pitchFamily="34" charset="0"/>
              </a:rPr>
              <a:t>2) Содействие </a:t>
            </a:r>
            <a:r>
              <a:rPr lang="ru-RU" sz="2000" dirty="0">
                <a:solidFill>
                  <a:prstClr val="black"/>
                </a:solidFill>
                <a:latin typeface="Open Sans" panose="020B0606030504020204" pitchFamily="34" charset="0"/>
              </a:rPr>
              <a:t>расширению общекультурного и профессионального кругозора в том числе и наличном </a:t>
            </a:r>
            <a:r>
              <a:rPr lang="ru-RU" sz="2000" dirty="0" smtClean="0">
                <a:solidFill>
                  <a:prstClr val="black"/>
                </a:solidFill>
                <a:latin typeface="Open Sans" panose="020B0606030504020204" pitchFamily="34" charset="0"/>
              </a:rPr>
              <a:t>примере;</a:t>
            </a:r>
            <a:endParaRPr lang="ru-RU" sz="2000" dirty="0">
              <a:solidFill>
                <a:prstClr val="black"/>
              </a:solidFill>
              <a:latin typeface="Open Sans" panose="020B0606030504020204" pitchFamily="34" charset="0"/>
            </a:endParaRPr>
          </a:p>
          <a:p>
            <a:r>
              <a:rPr lang="ru-RU" sz="2000" dirty="0" smtClean="0">
                <a:solidFill>
                  <a:prstClr val="black"/>
                </a:solidFill>
                <a:latin typeface="Open Sans" panose="020B0606030504020204" pitchFamily="34" charset="0"/>
              </a:rPr>
              <a:t>3) Методическая </a:t>
            </a:r>
            <a:r>
              <a:rPr lang="ru-RU" sz="2000" dirty="0">
                <a:solidFill>
                  <a:prstClr val="black"/>
                </a:solidFill>
                <a:latin typeface="Open Sans" panose="020B0606030504020204" pitchFamily="34" charset="0"/>
              </a:rPr>
              <a:t>помощь молодому педагогу и совместное участие в мероприятиях для педагогов различных уровней (профессиональные конкурсы, конференции, форумы и др.)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9CB51FE-7DA8-4EDC-4858-726E32164384}"/>
              </a:ext>
            </a:extLst>
          </p:cNvPr>
          <p:cNvSpPr/>
          <p:nvPr/>
        </p:nvSpPr>
        <p:spPr>
          <a:xfrm>
            <a:off x="3818281" y="1778471"/>
            <a:ext cx="2548942" cy="5876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A694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23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7A4272E-F9AC-8987-1FF5-7A2ED15F9F87}"/>
              </a:ext>
            </a:extLst>
          </p:cNvPr>
          <p:cNvSpPr txBox="1"/>
          <p:nvPr/>
        </p:nvSpPr>
        <p:spPr>
          <a:xfrm>
            <a:off x="922403" y="1129352"/>
            <a:ext cx="410053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A69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Ожидаемый эффект и результаты от реализации </a:t>
            </a:r>
            <a:r>
              <a:rPr lang="ru-RU" sz="4400" b="1" dirty="0" smtClean="0">
                <a:solidFill>
                  <a:srgbClr val="00A69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практики:</a:t>
            </a:r>
            <a:r>
              <a:rPr lang="id-ID" sz="4400" b="1" i="0" dirty="0" smtClean="0">
                <a:solidFill>
                  <a:srgbClr val="00A69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en-ID" sz="4400" dirty="0">
              <a:solidFill>
                <a:srgbClr val="00A69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CE7E501-6057-BAB6-802F-95DC7BA6ED6F}"/>
              </a:ext>
            </a:extLst>
          </p:cNvPr>
          <p:cNvSpPr txBox="1"/>
          <p:nvPr/>
        </p:nvSpPr>
        <p:spPr>
          <a:xfrm>
            <a:off x="4781229" y="1129352"/>
            <a:ext cx="680534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Open Sans" panose="020B0606030504020204" pitchFamily="34" charset="0"/>
              </a:rPr>
              <a:t>1) </a:t>
            </a:r>
            <a:r>
              <a:rPr lang="ru-RU" sz="2000" dirty="0" smtClean="0">
                <a:latin typeface="Open Sans" panose="020B0606030504020204" pitchFamily="34" charset="0"/>
              </a:rPr>
              <a:t>Создание </a:t>
            </a:r>
            <a:r>
              <a:rPr lang="ru-RU" sz="2000" dirty="0">
                <a:latin typeface="Open Sans" panose="020B0606030504020204" pitchFamily="34" charset="0"/>
              </a:rPr>
              <a:t>комфортных условий для успешной самореализации молодого педагога;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Open Sans" panose="020B0606030504020204" pitchFamily="34" charset="0"/>
              </a:rPr>
              <a:t>2) </a:t>
            </a:r>
            <a:r>
              <a:rPr lang="ru-RU" sz="2000" dirty="0" smtClean="0">
                <a:latin typeface="Open Sans" panose="020B0606030504020204" pitchFamily="34" charset="0"/>
              </a:rPr>
              <a:t>Создание </a:t>
            </a:r>
            <a:r>
              <a:rPr lang="ru-RU" sz="2000" dirty="0">
                <a:latin typeface="Open Sans" panose="020B0606030504020204" pitchFamily="34" charset="0"/>
              </a:rPr>
              <a:t>условий для освоения и применения эффективных методик обучения и воспитания обучающихся на дому наставляемым.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Open Sans" panose="020B0606030504020204" pitchFamily="34" charset="0"/>
              </a:rPr>
              <a:t>3) </a:t>
            </a:r>
            <a:r>
              <a:rPr lang="ru-RU" sz="2000" dirty="0" smtClean="0">
                <a:latin typeface="Open Sans" panose="020B0606030504020204" pitchFamily="34" charset="0"/>
              </a:rPr>
              <a:t>Подбор </a:t>
            </a:r>
            <a:r>
              <a:rPr lang="ru-RU" sz="2000" dirty="0">
                <a:latin typeface="Open Sans" panose="020B0606030504020204" pitchFamily="34" charset="0"/>
              </a:rPr>
              <a:t>и наработка молодым педагогом собственного результативного практического материала для использования на уроках;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Open Sans" panose="020B0606030504020204" pitchFamily="34" charset="0"/>
              </a:rPr>
              <a:t>4) </a:t>
            </a:r>
            <a:r>
              <a:rPr lang="ru-RU" sz="2000" dirty="0" smtClean="0">
                <a:latin typeface="Open Sans" panose="020B0606030504020204" pitchFamily="34" charset="0"/>
              </a:rPr>
              <a:t>Закрепление </a:t>
            </a:r>
            <a:r>
              <a:rPr lang="ru-RU" sz="2000" dirty="0">
                <a:latin typeface="Open Sans" panose="020B0606030504020204" pitchFamily="34" charset="0"/>
              </a:rPr>
              <a:t>молодых кадров в сельской школе.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9CB51FE-7DA8-4EDC-4858-726E32164384}"/>
              </a:ext>
            </a:extLst>
          </p:cNvPr>
          <p:cNvSpPr/>
          <p:nvPr/>
        </p:nvSpPr>
        <p:spPr>
          <a:xfrm>
            <a:off x="922403" y="4422869"/>
            <a:ext cx="2548942" cy="5876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A694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52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6A27502-4C0B-63CF-7C11-EE6A93AE00FE}"/>
              </a:ext>
            </a:extLst>
          </p:cNvPr>
          <p:cNvSpPr txBox="1"/>
          <p:nvPr/>
        </p:nvSpPr>
        <p:spPr>
          <a:xfrm>
            <a:off x="350728" y="-413695"/>
            <a:ext cx="767845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3600" b="1" dirty="0" smtClean="0">
              <a:solidFill>
                <a:srgbClr val="00A69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ru-RU" sz="3600" b="1" dirty="0">
              <a:solidFill>
                <a:srgbClr val="00A69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ru-RU" sz="4400" b="1" dirty="0" smtClean="0">
                <a:solidFill>
                  <a:srgbClr val="00A69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Внутренние </a:t>
            </a:r>
            <a:r>
              <a:rPr lang="ru-RU" sz="4400" b="1" dirty="0">
                <a:solidFill>
                  <a:srgbClr val="00A69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нормативные </a:t>
            </a:r>
            <a:r>
              <a:rPr lang="ru-RU" sz="4400" b="1" dirty="0" smtClean="0">
                <a:solidFill>
                  <a:srgbClr val="00A69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документы:</a:t>
            </a:r>
            <a:endParaRPr lang="ru-RU" sz="4400" b="1" dirty="0">
              <a:solidFill>
                <a:srgbClr val="00A69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A6B2B0F-5D84-C3C0-4D21-6EE8A7FB11C5}"/>
              </a:ext>
            </a:extLst>
          </p:cNvPr>
          <p:cNvSpPr txBox="1"/>
          <p:nvPr/>
        </p:nvSpPr>
        <p:spPr>
          <a:xfrm>
            <a:off x="5522922" y="2016975"/>
            <a:ext cx="620038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</a:t>
            </a:r>
            <a:r>
              <a:rPr lang="ru-RU" sz="20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 Приказ №398-2-од от 08.11.2021г. «Положение о Школе молодого учителя»;</a:t>
            </a:r>
          </a:p>
          <a:p>
            <a:r>
              <a:rPr lang="ru-RU" sz="20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2) Приказ №646-од от 22.12.2022 «Об утверждении системы наставничества педагогических работников МАОУ «</a:t>
            </a:r>
            <a:r>
              <a:rPr lang="ru-RU" sz="2000" dirty="0" err="1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Аромашевская</a:t>
            </a:r>
            <a:r>
              <a:rPr lang="ru-RU" sz="20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СОШ им. В.Д. </a:t>
            </a:r>
            <a:r>
              <a:rPr lang="ru-RU" sz="2000" dirty="0" err="1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Кармацкого</a:t>
            </a:r>
            <a:r>
              <a:rPr lang="ru-RU" sz="20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»;</a:t>
            </a:r>
          </a:p>
          <a:p>
            <a:r>
              <a:rPr lang="ru-RU" sz="20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3) Приказ директора МАОУ «</a:t>
            </a:r>
            <a:r>
              <a:rPr lang="ru-RU" sz="2000" dirty="0" err="1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Аромашевская</a:t>
            </a:r>
            <a:r>
              <a:rPr lang="ru-RU" sz="20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СОШ им. В.Д. </a:t>
            </a:r>
            <a:r>
              <a:rPr lang="ru-RU" sz="2000" dirty="0" err="1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Кармацкого</a:t>
            </a:r>
            <a:r>
              <a:rPr lang="ru-RU" sz="20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» о закреплении наставника;</a:t>
            </a:r>
          </a:p>
          <a:p>
            <a:r>
              <a:rPr lang="ru-RU" sz="20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4) План работы по </a:t>
            </a:r>
            <a:r>
              <a:rPr lang="ru-RU" sz="20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наставничеству.</a:t>
            </a:r>
            <a:endParaRPr lang="ru-RU" sz="20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9068043-4B35-D723-701F-FB4B3CA66FE6}"/>
              </a:ext>
            </a:extLst>
          </p:cNvPr>
          <p:cNvSpPr/>
          <p:nvPr/>
        </p:nvSpPr>
        <p:spPr>
          <a:xfrm>
            <a:off x="0" y="4052559"/>
            <a:ext cx="5585552" cy="1988126"/>
          </a:xfrm>
          <a:prstGeom prst="rect">
            <a:avLst/>
          </a:prstGeom>
          <a:solidFill>
            <a:srgbClr val="00A6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5825C03-DF81-C621-04E8-D8131939FF8D}"/>
              </a:ext>
            </a:extLst>
          </p:cNvPr>
          <p:cNvSpPr txBox="1"/>
          <p:nvPr/>
        </p:nvSpPr>
        <p:spPr>
          <a:xfrm>
            <a:off x="603749" y="4693663"/>
            <a:ext cx="42062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Внутренние нормативные документы</a:t>
            </a:r>
            <a:endParaRPr lang="en-ID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93E8232D-72F4-49B5-5768-342F3C2F139A}"/>
              </a:ext>
            </a:extLst>
          </p:cNvPr>
          <p:cNvSpPr/>
          <p:nvPr/>
        </p:nvSpPr>
        <p:spPr>
          <a:xfrm>
            <a:off x="922404" y="1958208"/>
            <a:ext cx="2548942" cy="5876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A694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31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6A27502-4C0B-63CF-7C11-EE6A93AE00FE}"/>
              </a:ext>
            </a:extLst>
          </p:cNvPr>
          <p:cNvSpPr txBox="1"/>
          <p:nvPr/>
        </p:nvSpPr>
        <p:spPr>
          <a:xfrm>
            <a:off x="646831" y="323691"/>
            <a:ext cx="719446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A69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Наставник </a:t>
            </a:r>
            <a:r>
              <a:rPr lang="ru-RU" sz="4400" b="1" dirty="0">
                <a:solidFill>
                  <a:srgbClr val="00A69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– это человек, который может повлиять на судьбу молодого </a:t>
            </a:r>
            <a:r>
              <a:rPr lang="ru-RU" sz="4400" b="1" dirty="0" smtClean="0">
                <a:solidFill>
                  <a:srgbClr val="00A69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специалиста</a:t>
            </a:r>
            <a:endParaRPr lang="en-ID" sz="4400" dirty="0">
              <a:solidFill>
                <a:srgbClr val="00A69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93E8232D-72F4-49B5-5768-342F3C2F139A}"/>
              </a:ext>
            </a:extLst>
          </p:cNvPr>
          <p:cNvSpPr/>
          <p:nvPr/>
        </p:nvSpPr>
        <p:spPr>
          <a:xfrm>
            <a:off x="922404" y="3230614"/>
            <a:ext cx="2548942" cy="5876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A694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316971212"/>
              </p:ext>
            </p:extLst>
          </p:nvPr>
        </p:nvGraphicFramePr>
        <p:xfrm>
          <a:off x="7841293" y="139070"/>
          <a:ext cx="3945699" cy="4695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A6B2B0F-5D84-C3C0-4D21-6EE8A7FB11C5}"/>
              </a:ext>
            </a:extLst>
          </p:cNvPr>
          <p:cNvSpPr txBox="1"/>
          <p:nvPr/>
        </p:nvSpPr>
        <p:spPr>
          <a:xfrm>
            <a:off x="117555" y="3709253"/>
            <a:ext cx="89888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Использую в своей работе классическое наставничество и считаю, что эта форма работы с наставляемым позволяет более качественно взаимодействовать, находить совместные решения в педагогических ситуациях.  Наставничество насыщается живым общением, которое помогает раскрыться молодому педагогу более полно. Главное, что эта методика создаёт ситуацию успеха у молодого специалиста, даёт импульс для дальнейшего профессионального развития.</a:t>
            </a:r>
            <a:endParaRPr lang="en-ID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79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E30A535-0D34-F9B3-56F4-0439807F1C89}"/>
              </a:ext>
            </a:extLst>
          </p:cNvPr>
          <p:cNvSpPr txBox="1"/>
          <p:nvPr/>
        </p:nvSpPr>
        <p:spPr>
          <a:xfrm>
            <a:off x="200416" y="123064"/>
            <a:ext cx="1146131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A69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 целью качественного осуществления обязанностей </a:t>
            </a:r>
            <a:r>
              <a:rPr lang="ru-RU" sz="4400" b="1" dirty="0" smtClean="0">
                <a:solidFill>
                  <a:srgbClr val="00A69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наставника </a:t>
            </a:r>
            <a:r>
              <a:rPr lang="ru-RU" sz="4400" b="1" dirty="0">
                <a:solidFill>
                  <a:srgbClr val="00A69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был разработан </a:t>
            </a:r>
            <a:r>
              <a:rPr lang="ru-RU" sz="4400" b="1" dirty="0" smtClean="0">
                <a:solidFill>
                  <a:srgbClr val="00A69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план, </a:t>
            </a:r>
            <a:r>
              <a:rPr lang="ru-RU" sz="4400" b="1" dirty="0">
                <a:solidFill>
                  <a:srgbClr val="00A69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который включает на этапе подготовки </a:t>
            </a:r>
            <a:r>
              <a:rPr lang="ru-RU" sz="4400" b="1" dirty="0" smtClean="0">
                <a:solidFill>
                  <a:srgbClr val="00A69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наставника следующие мероприятия:</a:t>
            </a:r>
            <a:endParaRPr lang="en-ID" sz="4400" dirty="0">
              <a:solidFill>
                <a:srgbClr val="00A69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A881D94D-B2C2-C811-1998-B01E4605A41A}"/>
              </a:ext>
            </a:extLst>
          </p:cNvPr>
          <p:cNvSpPr/>
          <p:nvPr/>
        </p:nvSpPr>
        <p:spPr>
          <a:xfrm>
            <a:off x="359504" y="3152768"/>
            <a:ext cx="3896097" cy="4998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A694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CEABCAA-012C-C89F-8501-B738ACB311CC}"/>
              </a:ext>
            </a:extLst>
          </p:cNvPr>
          <p:cNvSpPr txBox="1"/>
          <p:nvPr/>
        </p:nvSpPr>
        <p:spPr>
          <a:xfrm>
            <a:off x="0" y="3738023"/>
            <a:ext cx="8192022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1) обучение </a:t>
            </a:r>
            <a:r>
              <a:rPr lang="ru-RU" sz="2000" dirty="0">
                <a:solidFill>
                  <a:srgbClr val="000000"/>
                </a:solidFill>
                <a:latin typeface="Open Sans" panose="020B0606030504020204" pitchFamily="34" charset="0"/>
              </a:rPr>
              <a:t>на семинаре «Технология наставничества в образовательной организации» (ЦНПМПР г. Ишим), на котором подробно разбирают методику работы с молодыми и вновь назначенными </a:t>
            </a:r>
            <a:r>
              <a:rPr lang="ru-RU" sz="20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специалистами</a:t>
            </a:r>
            <a:r>
              <a:rPr lang="ru-RU" sz="2000" dirty="0">
                <a:solidFill>
                  <a:srgbClr val="000000"/>
                </a:solidFill>
                <a:latin typeface="Open Sans" panose="020B0606030504020204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2) сотрудничество</a:t>
            </a:r>
            <a:r>
              <a:rPr lang="ru-RU" sz="2000" dirty="0">
                <a:solidFill>
                  <a:srgbClr val="000000"/>
                </a:solidFill>
                <a:latin typeface="Open Sans" panose="020B0606030504020204" pitchFamily="34" charset="0"/>
              </a:rPr>
              <a:t>, обмен опытом с коллегами, которые уже имели опыт наставничества в рамках школьного проекта «Школа молодого учителя» (ШМУ).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7" r="25350" b="-353"/>
          <a:stretch/>
        </p:blipFill>
        <p:spPr>
          <a:xfrm>
            <a:off x="8004132" y="2728181"/>
            <a:ext cx="3657600" cy="4186862"/>
          </a:xfrm>
        </p:spPr>
      </p:pic>
    </p:spTree>
    <p:extLst>
      <p:ext uri="{BB962C8B-B14F-4D97-AF65-F5344CB8AC3E}">
        <p14:creationId xmlns:p14="http://schemas.microsoft.com/office/powerpoint/2010/main" val="201547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E30A535-0D34-F9B3-56F4-0439807F1C89}"/>
              </a:ext>
            </a:extLst>
          </p:cNvPr>
          <p:cNvSpPr txBox="1"/>
          <p:nvPr/>
        </p:nvSpPr>
        <p:spPr>
          <a:xfrm>
            <a:off x="895376" y="684596"/>
            <a:ext cx="1022773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A69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 этапе работы наставника с молодым педагогом запланированы следующие мероприятия:</a:t>
            </a:r>
            <a:endParaRPr lang="en-ID" sz="4400" dirty="0">
              <a:solidFill>
                <a:srgbClr val="00A69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A881D94D-B2C2-C811-1998-B01E4605A41A}"/>
              </a:ext>
            </a:extLst>
          </p:cNvPr>
          <p:cNvSpPr/>
          <p:nvPr/>
        </p:nvSpPr>
        <p:spPr>
          <a:xfrm>
            <a:off x="607280" y="2752221"/>
            <a:ext cx="3896097" cy="4998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A694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5376" y="2972730"/>
            <a:ext cx="1031541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Open Sans"/>
              </a:rPr>
              <a:t>1) </a:t>
            </a:r>
            <a:r>
              <a:rPr lang="ru-RU" sz="2000" dirty="0" smtClean="0">
                <a:latin typeface="Open Sans"/>
              </a:rPr>
              <a:t>Подборка </a:t>
            </a:r>
            <a:r>
              <a:rPr lang="ru-RU" sz="2000" dirty="0">
                <a:latin typeface="Open Sans"/>
              </a:rPr>
              <a:t>комплекта диагностических материалов для выявления профессиональных затруднений молодого специалиста;</a:t>
            </a:r>
          </a:p>
          <a:p>
            <a:r>
              <a:rPr lang="ru-RU" sz="2000" dirty="0">
                <a:latin typeface="Open Sans"/>
              </a:rPr>
              <a:t>2) </a:t>
            </a:r>
            <a:r>
              <a:rPr lang="ru-RU" sz="2000" dirty="0" smtClean="0">
                <a:latin typeface="Open Sans"/>
              </a:rPr>
              <a:t>Знакомство </a:t>
            </a:r>
            <a:r>
              <a:rPr lang="ru-RU" sz="2000" dirty="0">
                <a:latin typeface="Open Sans"/>
              </a:rPr>
              <a:t>с молодым педагогом (беседа, налаживание контакта, анкетирование);</a:t>
            </a:r>
          </a:p>
          <a:p>
            <a:r>
              <a:rPr lang="ru-RU" sz="2000" dirty="0">
                <a:latin typeface="Open Sans"/>
              </a:rPr>
              <a:t>3) </a:t>
            </a:r>
            <a:r>
              <a:rPr lang="ru-RU" sz="2000" dirty="0" smtClean="0">
                <a:latin typeface="Open Sans"/>
              </a:rPr>
              <a:t>Создание </a:t>
            </a:r>
            <a:r>
              <a:rPr lang="ru-RU" sz="2000" dirty="0">
                <a:latin typeface="Open Sans"/>
              </a:rPr>
              <a:t>индивидуальной карты достижений наставляемого (данные об </a:t>
            </a:r>
            <a:r>
              <a:rPr lang="ru-RU" sz="2000" dirty="0" smtClean="0">
                <a:latin typeface="Open Sans"/>
              </a:rPr>
              <a:t>образовании, </a:t>
            </a:r>
            <a:r>
              <a:rPr lang="ru-RU" sz="2000" dirty="0">
                <a:latin typeface="Open Sans"/>
              </a:rPr>
              <a:t>анкетирование, сведения об участии молодого учителя и его учеников в конкурсах, мероприятиях);</a:t>
            </a:r>
          </a:p>
          <a:p>
            <a:r>
              <a:rPr lang="ru-RU" sz="2000" dirty="0">
                <a:latin typeface="Open Sans"/>
              </a:rPr>
              <a:t>4) </a:t>
            </a:r>
            <a:r>
              <a:rPr lang="ru-RU" sz="2000" dirty="0" smtClean="0">
                <a:latin typeface="Open Sans"/>
              </a:rPr>
              <a:t>Совместное </a:t>
            </a:r>
            <a:r>
              <a:rPr lang="ru-RU" sz="2000" dirty="0">
                <a:latin typeface="Open Sans"/>
              </a:rPr>
              <a:t>составление (корректировка) плана работы наставника с молодым специалистом на учебный год; </a:t>
            </a:r>
          </a:p>
          <a:p>
            <a:r>
              <a:rPr lang="ru-RU" sz="2000" dirty="0">
                <a:latin typeface="Open Sans"/>
              </a:rPr>
              <a:t>5) </a:t>
            </a:r>
            <a:r>
              <a:rPr lang="ru-RU" sz="2000" dirty="0" smtClean="0">
                <a:latin typeface="Open Sans"/>
              </a:rPr>
              <a:t>Совместная </a:t>
            </a:r>
            <a:r>
              <a:rPr lang="ru-RU" sz="2000" dirty="0">
                <a:latin typeface="Open Sans"/>
              </a:rPr>
              <a:t>разработка индивидуального образовательного маршрута молодого специалиста;</a:t>
            </a:r>
          </a:p>
        </p:txBody>
      </p:sp>
    </p:spTree>
    <p:extLst>
      <p:ext uri="{BB962C8B-B14F-4D97-AF65-F5344CB8AC3E}">
        <p14:creationId xmlns:p14="http://schemas.microsoft.com/office/powerpoint/2010/main" val="191185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969</Words>
  <Application>Microsoft Office PowerPoint</Application>
  <PresentationFormat>Произвольный</PresentationFormat>
  <Paragraphs>78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Qr Design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imas asiatun ramadhani</dc:creator>
  <cp:lastModifiedBy>Полякова Елена</cp:lastModifiedBy>
  <cp:revision>154</cp:revision>
  <dcterms:created xsi:type="dcterms:W3CDTF">2024-07-15T03:57:46Z</dcterms:created>
  <dcterms:modified xsi:type="dcterms:W3CDTF">2024-10-16T10:44:01Z</dcterms:modified>
</cp:coreProperties>
</file>