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6" r:id="rId6"/>
    <p:sldId id="263" r:id="rId7"/>
    <p:sldId id="262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27" autoAdjust="0"/>
  </p:normalViewPr>
  <p:slideViewPr>
    <p:cSldViewPr snapToGrid="0">
      <p:cViewPr varScale="1">
        <p:scale>
          <a:sx n="90" d="100"/>
          <a:sy n="90" d="100"/>
        </p:scale>
        <p:origin x="-102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78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41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15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3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81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3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87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5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0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28F93-C0D3-4BC5-AA65-31DBE8BBEFAA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F4310-1123-49F3-A108-D7CAA98CAA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23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2550" y="1259461"/>
            <a:ext cx="9144000" cy="2387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Управленческий проект: «Методическое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профессионального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 педагога в условиях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малокомплектной школы»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2550" y="660401"/>
            <a:ext cx="9144000" cy="14616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МАОУ «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Аромашевская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им.В.Д.Кармацкого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Новоаптулинская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ООШ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201728" y="4246121"/>
            <a:ext cx="6702725" cy="593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Тимеркаева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Гузель Рафаиловна, заведующая филиалом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573187" y="5890891"/>
            <a:ext cx="6702725" cy="593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Новоаптула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7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проектом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5774" y="1997839"/>
            <a:ext cx="82382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этап – организационный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ситуации, имеющихся условий школы для реализации проекта, определение точек роста педагогов, определение мероприятий, создание модели методического сопровождения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этап- практический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организационно-управленческих, научно- методических, материально-технических условий, реализация проекта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этап-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аналитический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Оценка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результативности проекта.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5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91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ситуации.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факторы: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09669"/>
            <a:ext cx="9144000" cy="3833932"/>
          </a:xfrm>
        </p:spPr>
        <p:txBody>
          <a:bodyPr>
            <a:noAutofit/>
          </a:bodyPr>
          <a:lstStyle/>
          <a:p>
            <a:pPr lvl="0"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-профессиональные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быстро устаревают, что приводит к снижению квалификации специалистов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ведут кроме предметов по своей специальности, предметы с переподготовкой.</a:t>
            </a:r>
          </a:p>
          <a:p>
            <a:pPr lvl="0"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-происходят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стремительные технологические изменения, которые требуют овладения новыми знаниями, умениями и навыками;</a:t>
            </a:r>
          </a:p>
          <a:p>
            <a:pPr lvl="0"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749" y="1163950"/>
            <a:ext cx="11186405" cy="601322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: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 методического сопровождения учителей, направленной  на развитие профессиональной компетентности педагогов филиала в условиях малокомплектной школы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-проанализировать уровень профессиональной компетенции учителей и систематизировать затруднения педагогов школы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повышение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педагогов в освоении современных педагогических технологий через реализацию ИОМ и привлечение наставников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-активизировать работу по обобщению и распространению педагогического опыта творчески работающих учителей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-повысить уровень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качество знаний обучающихся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Анализ и систематизация затруднений педагогов школы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Создание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непрерывного повышения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педагогов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Обобщение и распространение педагогического опыта творчески работающих учителей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Повышение качества результатов образовательного процесса на 5% к 2025 году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0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090" y="707736"/>
            <a:ext cx="1086928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сбор и анализ информации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фактической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 педагогами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ИОМ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обнаруженных профессиональных затруднений в профессиональной практике;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рганизация наставничества;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своевременное направление на курсы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ПК, семинары;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высокого уровня мотивации к профессиональному развитию;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 индивидуальной  и коллективной рефлексии, позволяющей осмысливать как свою  собственную деятельность, так и работу всей школы;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4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2634682" y="1881757"/>
            <a:ext cx="655637" cy="1889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Заведующая филиалом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2634682" y="4664645"/>
            <a:ext cx="655637" cy="1820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Методический совет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4128519" y="1881757"/>
            <a:ext cx="2346325" cy="746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Предметные методические объединения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128519" y="3235895"/>
            <a:ext cx="2346325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Наставники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128519" y="4428107"/>
            <a:ext cx="2346325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Методический актив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128519" y="5783832"/>
            <a:ext cx="2346325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Педагог-методист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7001894" y="1881757"/>
            <a:ext cx="1836738" cy="4587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Индивидуализация и адресность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Развитие профессиональных компетенций в областях, соответствующих педагогической деятельности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Создание условий для профессионального и карьерного роста педагогов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8"/>
          <p:cNvSpPr>
            <a:spLocks noChangeShapeType="1"/>
          </p:cNvSpPr>
          <p:nvPr/>
        </p:nvSpPr>
        <p:spPr bwMode="auto">
          <a:xfrm flipH="1">
            <a:off x="2901382" y="3702620"/>
            <a:ext cx="7937" cy="974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7"/>
          <p:cNvSpPr>
            <a:spLocks noChangeShapeType="1"/>
          </p:cNvSpPr>
          <p:nvPr/>
        </p:nvSpPr>
        <p:spPr bwMode="auto">
          <a:xfrm>
            <a:off x="3290319" y="2424682"/>
            <a:ext cx="5413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/>
          <p:cNvSpPr>
            <a:spLocks noChangeShapeType="1"/>
          </p:cNvSpPr>
          <p:nvPr/>
        </p:nvSpPr>
        <p:spPr bwMode="auto">
          <a:xfrm>
            <a:off x="3290319" y="5609207"/>
            <a:ext cx="5413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5"/>
          <p:cNvSpPr>
            <a:spLocks noChangeShapeType="1"/>
          </p:cNvSpPr>
          <p:nvPr/>
        </p:nvSpPr>
        <p:spPr bwMode="auto">
          <a:xfrm>
            <a:off x="3831657" y="2119882"/>
            <a:ext cx="0" cy="4381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4"/>
          <p:cNvSpPr>
            <a:spLocks noChangeShapeType="1"/>
          </p:cNvSpPr>
          <p:nvPr/>
        </p:nvSpPr>
        <p:spPr bwMode="auto">
          <a:xfrm>
            <a:off x="3869757" y="2119882"/>
            <a:ext cx="2587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3"/>
          <p:cNvSpPr>
            <a:spLocks noChangeShapeType="1"/>
          </p:cNvSpPr>
          <p:nvPr/>
        </p:nvSpPr>
        <p:spPr bwMode="auto">
          <a:xfrm>
            <a:off x="3831657" y="3542282"/>
            <a:ext cx="2587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3869757" y="4885307"/>
            <a:ext cx="2587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"/>
          <p:cNvSpPr>
            <a:spLocks noChangeShapeType="1"/>
          </p:cNvSpPr>
          <p:nvPr/>
        </p:nvSpPr>
        <p:spPr bwMode="auto">
          <a:xfrm>
            <a:off x="3831657" y="6387082"/>
            <a:ext cx="25876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398144" y="12594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398144" y="1716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Заголовок 19"/>
          <p:cNvSpPr>
            <a:spLocks noGrp="1"/>
          </p:cNvSpPr>
          <p:nvPr>
            <p:ph type="ctrTitle"/>
          </p:nvPr>
        </p:nvSpPr>
        <p:spPr>
          <a:xfrm>
            <a:off x="1524000" y="551433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Заголовок 19"/>
          <p:cNvSpPr txBox="1">
            <a:spLocks/>
          </p:cNvSpPr>
          <p:nvPr/>
        </p:nvSpPr>
        <p:spPr>
          <a:xfrm>
            <a:off x="1676400" y="703833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методического сопровождения Филиала МАОУ «</a:t>
            </a:r>
            <a:r>
              <a:rPr lang="ru-RU" sz="6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Аромашевская</a:t>
            </a:r>
            <a: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</a:t>
            </a:r>
            <a:r>
              <a:rPr lang="ru-RU" sz="6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им.В.Д.Кармацкого</a:t>
            </a:r>
            <a: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6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Новоаптулинская</a:t>
            </a:r>
            <a: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ООШ</a:t>
            </a:r>
            <a:br>
              <a:rPr lang="ru-RU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</a:t>
            </a:r>
            <a:r>
              <a:rPr lang="ru-RU" sz="3200" b="1" dirty="0"/>
              <a:t>Дорожная карта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557733"/>
              </p:ext>
            </p:extLst>
          </p:nvPr>
        </p:nvGraphicFramePr>
        <p:xfrm>
          <a:off x="734683" y="1528388"/>
          <a:ext cx="10515601" cy="40874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19945">
                  <a:extLst>
                    <a:ext uri="{9D8B030D-6E8A-4147-A177-3AD203B41FA5}">
                      <a16:colId xmlns:a16="http://schemas.microsoft.com/office/drawing/2014/main" xmlns="" val="3822702354"/>
                    </a:ext>
                  </a:extLst>
                </a:gridCol>
                <a:gridCol w="3158887">
                  <a:extLst>
                    <a:ext uri="{9D8B030D-6E8A-4147-A177-3AD203B41FA5}">
                      <a16:colId xmlns:a16="http://schemas.microsoft.com/office/drawing/2014/main" xmlns="" val="3691942591"/>
                    </a:ext>
                  </a:extLst>
                </a:gridCol>
                <a:gridCol w="2090501">
                  <a:extLst>
                    <a:ext uri="{9D8B030D-6E8A-4147-A177-3AD203B41FA5}">
                      <a16:colId xmlns:a16="http://schemas.microsoft.com/office/drawing/2014/main" xmlns="" val="286897011"/>
                    </a:ext>
                  </a:extLst>
                </a:gridCol>
                <a:gridCol w="1497422">
                  <a:extLst>
                    <a:ext uri="{9D8B030D-6E8A-4147-A177-3AD203B41FA5}">
                      <a16:colId xmlns:a16="http://schemas.microsoft.com/office/drawing/2014/main" xmlns="" val="2376187843"/>
                    </a:ext>
                  </a:extLst>
                </a:gridCol>
                <a:gridCol w="1648846">
                  <a:extLst>
                    <a:ext uri="{9D8B030D-6E8A-4147-A177-3AD203B41FA5}">
                      <a16:colId xmlns:a16="http://schemas.microsoft.com/office/drawing/2014/main" xmlns="" val="327144797"/>
                    </a:ext>
                  </a:extLst>
                </a:gridCol>
              </a:tblGrid>
              <a:tr h="1114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Задачи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Содержание работы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(действия)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Ожидаемые результаты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Сроки начала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и окончания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Исполнители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577170866"/>
                  </a:ext>
                </a:extLst>
              </a:tr>
              <a:tr h="2972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</a:rPr>
                        <a:t>1. </a:t>
                      </a:r>
                      <a:r>
                        <a:rPr lang="ru-RU" sz="1400" kern="1200">
                          <a:solidFill>
                            <a:schemeClr val="bg1"/>
                          </a:solidFill>
                          <a:effectLst/>
                        </a:rPr>
                        <a:t>Проанализировать уровень профессиональной деятельности учителей и систематизировать затруднения педагогов школы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Определение трудностей педагогов посредством проведения диагностики, самодиагностики, рефлексии.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Анализ уровня профессиональных компетенций педагогов по школе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Сентябрь-октябрь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Методисты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Заведующая филиалом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70304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54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902769"/>
              </p:ext>
            </p:extLst>
          </p:nvPr>
        </p:nvGraphicFramePr>
        <p:xfrm>
          <a:off x="1112809" y="1825625"/>
          <a:ext cx="10187795" cy="405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53859">
                  <a:extLst>
                    <a:ext uri="{9D8B030D-6E8A-4147-A177-3AD203B41FA5}">
                      <a16:colId xmlns:a16="http://schemas.microsoft.com/office/drawing/2014/main" xmlns="" val="2694385021"/>
                    </a:ext>
                  </a:extLst>
                </a:gridCol>
                <a:gridCol w="3060414">
                  <a:extLst>
                    <a:ext uri="{9D8B030D-6E8A-4147-A177-3AD203B41FA5}">
                      <a16:colId xmlns:a16="http://schemas.microsoft.com/office/drawing/2014/main" xmlns="" val="324657160"/>
                    </a:ext>
                  </a:extLst>
                </a:gridCol>
                <a:gridCol w="2025334">
                  <a:extLst>
                    <a:ext uri="{9D8B030D-6E8A-4147-A177-3AD203B41FA5}">
                      <a16:colId xmlns:a16="http://schemas.microsoft.com/office/drawing/2014/main" xmlns="" val="662081240"/>
                    </a:ext>
                  </a:extLst>
                </a:gridCol>
                <a:gridCol w="1450742">
                  <a:extLst>
                    <a:ext uri="{9D8B030D-6E8A-4147-A177-3AD203B41FA5}">
                      <a16:colId xmlns:a16="http://schemas.microsoft.com/office/drawing/2014/main" xmlns="" val="1839137225"/>
                    </a:ext>
                  </a:extLst>
                </a:gridCol>
                <a:gridCol w="1597446">
                  <a:extLst>
                    <a:ext uri="{9D8B030D-6E8A-4147-A177-3AD203B41FA5}">
                      <a16:colId xmlns:a16="http://schemas.microsoft.com/office/drawing/2014/main" xmlns="" val="758769049"/>
                    </a:ext>
                  </a:extLst>
                </a:gridCol>
              </a:tblGrid>
              <a:tr h="3186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</a:t>
                      </a:r>
                      <a:r>
                        <a:rPr lang="ru-RU" sz="1400" kern="1200" dirty="0">
                          <a:effectLst/>
                        </a:rPr>
                        <a:t>Обеспечить непрерывное повышение профессиональной компетентности педагогов в освоении современных педагогических технологий через реализацию ИОМ и привлечение наставников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05" marR="477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1.Выработать механизм сопровождения профессионального развития педагогов (модель сопровождения).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2.Создание </a:t>
                      </a:r>
                      <a:r>
                        <a:rPr lang="ru-RU" sz="1400" dirty="0">
                          <a:effectLst/>
                        </a:rPr>
                        <a:t>и реализация педагогами индивидуальных образовательных маршрутов.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3.Организация обучения педагогов через КПК, семинары, </a:t>
                      </a:r>
                      <a:r>
                        <a:rPr lang="ru-RU" sz="1400" dirty="0" err="1">
                          <a:effectLst/>
                        </a:rPr>
                        <a:t>вебинары</a:t>
                      </a:r>
                      <a:r>
                        <a:rPr lang="ru-RU" sz="1400" dirty="0">
                          <a:effectLst/>
                        </a:rPr>
                        <a:t>, консультации.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Организация системы наставничества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(Составление персонализированной программы наставничества, организация регулярных встреч наставника и наставляемого, рефлексия)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05" marR="477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Повышение педагогической компетентности учителей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Повышение мотивации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 Коррекция профессиональных затруднений педагогов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05" marR="477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Ноябрь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89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Систематически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Ноябрь- Апрель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05" marR="477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Старший методист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Заведующая </a:t>
                      </a:r>
                      <a:r>
                        <a:rPr lang="ru-RU" sz="1400" dirty="0" smtClean="0">
                          <a:effectLst/>
                        </a:rPr>
                        <a:t>филиалом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Наставник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Педагоги </a:t>
                      </a:r>
                      <a:r>
                        <a:rPr lang="ru-RU" sz="1400" dirty="0">
                          <a:effectLst/>
                        </a:rPr>
                        <a:t>школы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</a:rPr>
                        <a:t>Заведующая филиалом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Старший методист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Наставник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Наставляемый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05" marR="47705" marT="0" marB="0"/>
                </a:tc>
                <a:extLst>
                  <a:ext uri="{0D108BD9-81ED-4DB2-BD59-A6C34878D82A}">
                    <a16:rowId xmlns:a16="http://schemas.microsoft.com/office/drawing/2014/main" xmlns="" val="3892000402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12195"/>
              </p:ext>
            </p:extLst>
          </p:nvPr>
        </p:nvGraphicFramePr>
        <p:xfrm>
          <a:off x="1112809" y="923027"/>
          <a:ext cx="10240992" cy="9025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64584">
                  <a:extLst>
                    <a:ext uri="{9D8B030D-6E8A-4147-A177-3AD203B41FA5}">
                      <a16:colId xmlns:a16="http://schemas.microsoft.com/office/drawing/2014/main" xmlns="" val="68958420"/>
                    </a:ext>
                  </a:extLst>
                </a:gridCol>
                <a:gridCol w="3076394">
                  <a:extLst>
                    <a:ext uri="{9D8B030D-6E8A-4147-A177-3AD203B41FA5}">
                      <a16:colId xmlns:a16="http://schemas.microsoft.com/office/drawing/2014/main" xmlns="" val="3868114206"/>
                    </a:ext>
                  </a:extLst>
                </a:gridCol>
                <a:gridCol w="2035909">
                  <a:extLst>
                    <a:ext uri="{9D8B030D-6E8A-4147-A177-3AD203B41FA5}">
                      <a16:colId xmlns:a16="http://schemas.microsoft.com/office/drawing/2014/main" xmlns="" val="440842051"/>
                    </a:ext>
                  </a:extLst>
                </a:gridCol>
                <a:gridCol w="1458318">
                  <a:extLst>
                    <a:ext uri="{9D8B030D-6E8A-4147-A177-3AD203B41FA5}">
                      <a16:colId xmlns:a16="http://schemas.microsoft.com/office/drawing/2014/main" xmlns="" val="4259572784"/>
                    </a:ext>
                  </a:extLst>
                </a:gridCol>
                <a:gridCol w="1605787">
                  <a:extLst>
                    <a:ext uri="{9D8B030D-6E8A-4147-A177-3AD203B41FA5}">
                      <a16:colId xmlns:a16="http://schemas.microsoft.com/office/drawing/2014/main" xmlns="" val="3800803273"/>
                    </a:ext>
                  </a:extLst>
                </a:gridCol>
              </a:tblGrid>
              <a:tr h="902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Задачи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Содержание работы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(действия)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Ожидаемые результаты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Сроки начала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 окончания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Исполнители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4037993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7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27816"/>
              </p:ext>
            </p:extLst>
          </p:nvPr>
        </p:nvGraphicFramePr>
        <p:xfrm>
          <a:off x="838200" y="923026"/>
          <a:ext cx="10515601" cy="10513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19945">
                  <a:extLst>
                    <a:ext uri="{9D8B030D-6E8A-4147-A177-3AD203B41FA5}">
                      <a16:colId xmlns:a16="http://schemas.microsoft.com/office/drawing/2014/main" xmlns="" val="68958420"/>
                    </a:ext>
                  </a:extLst>
                </a:gridCol>
                <a:gridCol w="3158887">
                  <a:extLst>
                    <a:ext uri="{9D8B030D-6E8A-4147-A177-3AD203B41FA5}">
                      <a16:colId xmlns:a16="http://schemas.microsoft.com/office/drawing/2014/main" xmlns="" val="3868114206"/>
                    </a:ext>
                  </a:extLst>
                </a:gridCol>
                <a:gridCol w="2090501">
                  <a:extLst>
                    <a:ext uri="{9D8B030D-6E8A-4147-A177-3AD203B41FA5}">
                      <a16:colId xmlns:a16="http://schemas.microsoft.com/office/drawing/2014/main" xmlns="" val="440842051"/>
                    </a:ext>
                  </a:extLst>
                </a:gridCol>
                <a:gridCol w="1497422">
                  <a:extLst>
                    <a:ext uri="{9D8B030D-6E8A-4147-A177-3AD203B41FA5}">
                      <a16:colId xmlns:a16="http://schemas.microsoft.com/office/drawing/2014/main" xmlns="" val="4259572784"/>
                    </a:ext>
                  </a:extLst>
                </a:gridCol>
                <a:gridCol w="1648846">
                  <a:extLst>
                    <a:ext uri="{9D8B030D-6E8A-4147-A177-3AD203B41FA5}">
                      <a16:colId xmlns:a16="http://schemas.microsoft.com/office/drawing/2014/main" xmlns="" val="3800803273"/>
                    </a:ext>
                  </a:extLst>
                </a:gridCol>
              </a:tblGrid>
              <a:tr h="1051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Задачи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Содержание работы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(действия)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Ожидаемые результаты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Сроки начала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 окончания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Исполнители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40379938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76258"/>
              </p:ext>
            </p:extLst>
          </p:nvPr>
        </p:nvGraphicFramePr>
        <p:xfrm>
          <a:off x="838200" y="1974374"/>
          <a:ext cx="10515601" cy="405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19945">
                  <a:extLst>
                    <a:ext uri="{9D8B030D-6E8A-4147-A177-3AD203B41FA5}">
                      <a16:colId xmlns:a16="http://schemas.microsoft.com/office/drawing/2014/main" xmlns="" val="2854129271"/>
                    </a:ext>
                  </a:extLst>
                </a:gridCol>
                <a:gridCol w="3158887">
                  <a:extLst>
                    <a:ext uri="{9D8B030D-6E8A-4147-A177-3AD203B41FA5}">
                      <a16:colId xmlns:a16="http://schemas.microsoft.com/office/drawing/2014/main" xmlns="" val="710154521"/>
                    </a:ext>
                  </a:extLst>
                </a:gridCol>
                <a:gridCol w="2090501">
                  <a:extLst>
                    <a:ext uri="{9D8B030D-6E8A-4147-A177-3AD203B41FA5}">
                      <a16:colId xmlns:a16="http://schemas.microsoft.com/office/drawing/2014/main" xmlns="" val="700604853"/>
                    </a:ext>
                  </a:extLst>
                </a:gridCol>
                <a:gridCol w="1497422">
                  <a:extLst>
                    <a:ext uri="{9D8B030D-6E8A-4147-A177-3AD203B41FA5}">
                      <a16:colId xmlns:a16="http://schemas.microsoft.com/office/drawing/2014/main" xmlns="" val="2531100187"/>
                    </a:ext>
                  </a:extLst>
                </a:gridCol>
                <a:gridCol w="1648846">
                  <a:extLst>
                    <a:ext uri="{9D8B030D-6E8A-4147-A177-3AD203B41FA5}">
                      <a16:colId xmlns:a16="http://schemas.microsoft.com/office/drawing/2014/main" xmlns="" val="4148828722"/>
                    </a:ext>
                  </a:extLst>
                </a:gridCol>
              </a:tblGrid>
              <a:tr h="1240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А</a:t>
                      </a:r>
                      <a:r>
                        <a:rPr lang="ru-RU" sz="1400" kern="1200">
                          <a:effectLst/>
                        </a:rPr>
                        <a:t>ктивизировать работу по обобщению и распространению педагогического опыта творчески работающих учителей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Проведение открытых уроков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2.Участие в профессиональных конкурсах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3.Выступления на ШМО, семинарах.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Публикация материалов творчески работающих педагогов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Декабрь- март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Заведующая филиалом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Руководители ШМО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681854535"/>
                  </a:ext>
                </a:extLst>
              </a:tr>
              <a:tr h="826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</a:t>
                      </a:r>
                      <a:r>
                        <a:rPr lang="ru-RU" sz="1400" kern="1200">
                          <a:effectLst/>
                        </a:rPr>
                        <a:t>Повысить уровень обученности и качество знаний обучающихся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1. Мониторинг качества обучения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Повышение качества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  <a:effectLst/>
                        </a:rPr>
                        <a:t>обученности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 на 5%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Май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Заведующая филиалом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extLst>
                  <a:ext uri="{0D108BD9-81ED-4DB2-BD59-A6C34878D82A}">
                    <a16:rowId xmlns:a16="http://schemas.microsoft.com/office/drawing/2014/main" xmlns="" val="4049405323"/>
                  </a:ext>
                </a:extLst>
              </a:tr>
              <a:tr h="1653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5.Провести индивидуальную и коллективную рефлексию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SWOT-анализ: оценивание сильных и слабых сторон, возможности и угрозы. На основе полученных результатов создание плана действий для улучшения методического сопровождения, включая конкретные шаги и ответственных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Июнь</a:t>
                      </a:r>
                      <a:endParaRPr lang="ru-RU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Заведующая филиалом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453" marR="66453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основе полученных результатов создание плана действий для улучшения методического сопровождения, включая конкретные шаги и ответственных</a:t>
                      </a:r>
                      <a:endParaRPr lang="ru-RU" sz="1400" dirty="0"/>
                    </a:p>
                  </a:txBody>
                  <a:tcPr marL="88605" marR="88605" marT="44302" marB="44302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Июнь</a:t>
                      </a:r>
                      <a:endParaRPr lang="ru-RU" sz="1400" dirty="0"/>
                    </a:p>
                  </a:txBody>
                  <a:tcPr marL="88605" marR="88605" marT="44302" marB="44302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Заведующая филиалом, педагоги</a:t>
                      </a:r>
                      <a:endParaRPr lang="ru-RU" sz="1400" dirty="0"/>
                    </a:p>
                  </a:txBody>
                  <a:tcPr marL="88605" marR="88605" marT="44302" marB="44302"/>
                </a:tc>
                <a:extLst>
                  <a:ext uri="{0D108BD9-81ED-4DB2-BD59-A6C34878D82A}">
                    <a16:rowId xmlns:a16="http://schemas.microsoft.com/office/drawing/2014/main" xmlns="" val="4042890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Рефлексия</a:t>
            </a:r>
            <a:endParaRPr lang="ru-RU" dirty="0"/>
          </a:p>
        </p:txBody>
      </p:sp>
      <p:pic>
        <p:nvPicPr>
          <p:cNvPr id="4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843881"/>
            <a:ext cx="5753100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2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446</Words>
  <Application>Microsoft Office PowerPoint</Application>
  <PresentationFormat>Произвольный</PresentationFormat>
  <Paragraphs>141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Управленческий проект: «Методическое сопровождение профессионального роста педагога в условиях малокомплектной школы»</vt:lpstr>
      <vt:lpstr>Анализ ситуации. Основные факторы:</vt:lpstr>
      <vt:lpstr>Цель :  совершенствование системы  методического сопровождения учителей, направленной  на развитие профессиональной компетентности педагогов филиала в условиях малокомплектной школы Задачи: -проанализировать уровень профессиональной компетенции учителей и систематизировать затруднения педагогов школы - обеспечить непрерывное повышение профессиональной компетентности педагогов в освоении современных педагогических технологий через реализацию ИОМ и привлечение наставников -активизировать работу по обобщению и распространению педагогического опыта творчески работающих учителей -повысить уровень обученности и качество знаний обучающихся -Ожидаемые результаты: 1. Анализ и систематизация затруднений педагогов школы 2. Создание системы непрерывного повышения профессиональной компетентности педагогов  3. Обобщение и распространение педагогического опыта творчески работающих учителей 4. Повышение качества результатов образовательного процесса на 5% к 2025 году   </vt:lpstr>
      <vt:lpstr>Презентация PowerPoint</vt:lpstr>
      <vt:lpstr>    </vt:lpstr>
      <vt:lpstr> Дорожная карта </vt:lpstr>
      <vt:lpstr>Презентация PowerPoint</vt:lpstr>
      <vt:lpstr>Презентация PowerPoint</vt:lpstr>
      <vt:lpstr> Рефлексия</vt:lpstr>
      <vt:lpstr>Этапы работы над проектом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качества образования и профессионального роста педагога через методическое сопровождение учителя»</dc:title>
  <dc:creator>Shool</dc:creator>
  <cp:lastModifiedBy>ПМПК</cp:lastModifiedBy>
  <cp:revision>42</cp:revision>
  <dcterms:created xsi:type="dcterms:W3CDTF">2024-06-14T05:14:46Z</dcterms:created>
  <dcterms:modified xsi:type="dcterms:W3CDTF">2024-10-21T09:08:08Z</dcterms:modified>
</cp:coreProperties>
</file>