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9" r:id="rId1"/>
  </p:sldMasterIdLst>
  <p:sldIdLst>
    <p:sldId id="256" r:id="rId2"/>
    <p:sldId id="257" r:id="rId3"/>
    <p:sldId id="258" r:id="rId4"/>
    <p:sldId id="259" r:id="rId5"/>
    <p:sldId id="263" r:id="rId6"/>
    <p:sldId id="260" r:id="rId7"/>
    <p:sldId id="261" r:id="rId8"/>
    <p:sldId id="262" r:id="rId9"/>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howGuides="1">
      <p:cViewPr varScale="1">
        <p:scale>
          <a:sx n="82" d="100"/>
          <a:sy n="82" d="100"/>
        </p:scale>
        <p:origin x="691" y="6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ru-RU" smtClean="0"/>
              <a:t>Образец заголовка</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9D721E13-5956-49F5-9561-8E2E15C0CD9C}" type="datetimeFigureOut">
              <a:rPr lang="ru-RU" smtClean="0"/>
              <a:t>25.10.2024</a:t>
            </a:fld>
            <a:endParaRPr lang="ru-RU"/>
          </a:p>
        </p:txBody>
      </p:sp>
      <p:sp>
        <p:nvSpPr>
          <p:cNvPr id="5" name="Footer Placeholder 4"/>
          <p:cNvSpPr>
            <a:spLocks noGrp="1"/>
          </p:cNvSpPr>
          <p:nvPr>
            <p:ph type="ftr" sz="quarter" idx="11"/>
          </p:nvPr>
        </p:nvSpPr>
        <p:spPr/>
        <p:txBody>
          <a:bodyPr/>
          <a:lstStyle/>
          <a:p>
            <a:endParaRPr lang="ru-RU"/>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BECA78B4-450D-49E5-98E2-A47571DF5B47}" type="slidenum">
              <a:rPr lang="ru-RU" smtClean="0"/>
              <a:t>‹#›</a:t>
            </a:fld>
            <a:endParaRPr lang="ru-RU"/>
          </a:p>
        </p:txBody>
      </p:sp>
    </p:spTree>
    <p:extLst>
      <p:ext uri="{BB962C8B-B14F-4D97-AF65-F5344CB8AC3E}">
        <p14:creationId xmlns:p14="http://schemas.microsoft.com/office/powerpoint/2010/main" val="2549924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9D721E13-5956-49F5-9561-8E2E15C0CD9C}" type="datetimeFigureOut">
              <a:rPr lang="ru-RU" smtClean="0"/>
              <a:t>25.10.2024</a:t>
            </a:fld>
            <a:endParaRPr lang="ru-RU"/>
          </a:p>
        </p:txBody>
      </p:sp>
      <p:sp>
        <p:nvSpPr>
          <p:cNvPr id="5" name="Footer Placeholder 4"/>
          <p:cNvSpPr>
            <a:spLocks noGrp="1"/>
          </p:cNvSpPr>
          <p:nvPr>
            <p:ph type="ftr" sz="quarter" idx="11"/>
          </p:nvPr>
        </p:nvSpPr>
        <p:spPr/>
        <p:txBody>
          <a:bodyPr/>
          <a:lstStyle/>
          <a:p>
            <a:endParaRPr lang="ru-RU"/>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BECA78B4-450D-49E5-98E2-A47571DF5B47}" type="slidenum">
              <a:rPr lang="ru-RU" smtClean="0"/>
              <a:t>‹#›</a:t>
            </a:fld>
            <a:endParaRPr lang="ru-RU"/>
          </a:p>
        </p:txBody>
      </p:sp>
    </p:spTree>
    <p:extLst>
      <p:ext uri="{BB962C8B-B14F-4D97-AF65-F5344CB8AC3E}">
        <p14:creationId xmlns:p14="http://schemas.microsoft.com/office/powerpoint/2010/main" val="24812274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ru-RU" smtClean="0"/>
              <a:t>Образец заголовка</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9D721E13-5956-49F5-9561-8E2E15C0CD9C}" type="datetimeFigureOut">
              <a:rPr lang="ru-RU" smtClean="0"/>
              <a:t>25.10.2024</a:t>
            </a:fld>
            <a:endParaRPr lang="ru-RU"/>
          </a:p>
        </p:txBody>
      </p:sp>
      <p:sp>
        <p:nvSpPr>
          <p:cNvPr id="5" name="Footer Placeholder 4"/>
          <p:cNvSpPr>
            <a:spLocks noGrp="1"/>
          </p:cNvSpPr>
          <p:nvPr>
            <p:ph type="ftr" sz="quarter" idx="11"/>
          </p:nvPr>
        </p:nvSpPr>
        <p:spPr/>
        <p:txBody>
          <a:bodyPr/>
          <a:lstStyle/>
          <a:p>
            <a:endParaRPr lang="ru-RU"/>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BECA78B4-450D-49E5-98E2-A47571DF5B47}" type="slidenum">
              <a:rPr lang="ru-RU" smtClean="0"/>
              <a:t>‹#›</a:t>
            </a:fld>
            <a:endParaRPr lang="ru-RU"/>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72204781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ru-RU" smtClean="0"/>
              <a:t>Образец заголовка</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ru-RU" smtClean="0"/>
              <a:t>Образец текста</a:t>
            </a:r>
          </a:p>
        </p:txBody>
      </p:sp>
      <p:sp>
        <p:nvSpPr>
          <p:cNvPr id="5" name="Date Placeholder 4"/>
          <p:cNvSpPr>
            <a:spLocks noGrp="1"/>
          </p:cNvSpPr>
          <p:nvPr>
            <p:ph type="dt" sz="half" idx="10"/>
          </p:nvPr>
        </p:nvSpPr>
        <p:spPr/>
        <p:txBody>
          <a:bodyPr/>
          <a:lstStyle/>
          <a:p>
            <a:fld id="{9D721E13-5956-49F5-9561-8E2E15C0CD9C}" type="datetimeFigureOut">
              <a:rPr lang="ru-RU" smtClean="0"/>
              <a:t>25.10.2024</a:t>
            </a:fld>
            <a:endParaRPr lang="ru-RU"/>
          </a:p>
        </p:txBody>
      </p:sp>
      <p:sp>
        <p:nvSpPr>
          <p:cNvPr id="6" name="Footer Placeholder 5"/>
          <p:cNvSpPr>
            <a:spLocks noGrp="1"/>
          </p:cNvSpPr>
          <p:nvPr>
            <p:ph type="ftr" sz="quarter" idx="11"/>
          </p:nvPr>
        </p:nvSpPr>
        <p:spPr/>
        <p:txBody>
          <a:bodyPr/>
          <a:lstStyle/>
          <a:p>
            <a:endParaRPr lang="ru-RU"/>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BECA78B4-450D-49E5-98E2-A47571DF5B47}" type="slidenum">
              <a:rPr lang="ru-RU" smtClean="0"/>
              <a:t>‹#›</a:t>
            </a:fld>
            <a:endParaRPr lang="ru-RU"/>
          </a:p>
        </p:txBody>
      </p:sp>
    </p:spTree>
    <p:extLst>
      <p:ext uri="{BB962C8B-B14F-4D97-AF65-F5344CB8AC3E}">
        <p14:creationId xmlns:p14="http://schemas.microsoft.com/office/powerpoint/2010/main" val="84780796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Цитата карточки имени">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ru-RU" smtClean="0"/>
              <a:t>Образец заголовка</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ru-RU" smtClean="0"/>
              <a:t>Образец текста</a:t>
            </a:r>
          </a:p>
        </p:txBody>
      </p:sp>
      <p:sp>
        <p:nvSpPr>
          <p:cNvPr id="5" name="Date Placeholder 4"/>
          <p:cNvSpPr>
            <a:spLocks noGrp="1"/>
          </p:cNvSpPr>
          <p:nvPr>
            <p:ph type="dt" sz="half" idx="10"/>
          </p:nvPr>
        </p:nvSpPr>
        <p:spPr/>
        <p:txBody>
          <a:bodyPr/>
          <a:lstStyle/>
          <a:p>
            <a:fld id="{9D721E13-5956-49F5-9561-8E2E15C0CD9C}" type="datetimeFigureOut">
              <a:rPr lang="ru-RU" smtClean="0"/>
              <a:t>25.10.2024</a:t>
            </a:fld>
            <a:endParaRPr lang="ru-RU"/>
          </a:p>
        </p:txBody>
      </p:sp>
      <p:sp>
        <p:nvSpPr>
          <p:cNvPr id="6" name="Footer Placeholder 5"/>
          <p:cNvSpPr>
            <a:spLocks noGrp="1"/>
          </p:cNvSpPr>
          <p:nvPr>
            <p:ph type="ftr" sz="quarter" idx="11"/>
          </p:nvPr>
        </p:nvSpPr>
        <p:spPr/>
        <p:txBody>
          <a:bodyPr/>
          <a:lstStyle/>
          <a:p>
            <a:endParaRPr lang="ru-RU"/>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BECA78B4-450D-49E5-98E2-A47571DF5B47}" type="slidenum">
              <a:rPr lang="ru-RU" smtClean="0"/>
              <a:t>‹#›</a:t>
            </a:fld>
            <a:endParaRPr lang="ru-RU"/>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44834041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Истина или ложь">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ru-RU" smtClean="0"/>
              <a:t>Образец заголовка</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ru-RU" smtClean="0"/>
              <a:t>Образец текста</a:t>
            </a:r>
          </a:p>
        </p:txBody>
      </p:sp>
      <p:sp>
        <p:nvSpPr>
          <p:cNvPr id="5" name="Date Placeholder 4"/>
          <p:cNvSpPr>
            <a:spLocks noGrp="1"/>
          </p:cNvSpPr>
          <p:nvPr>
            <p:ph type="dt" sz="half" idx="10"/>
          </p:nvPr>
        </p:nvSpPr>
        <p:spPr/>
        <p:txBody>
          <a:bodyPr/>
          <a:lstStyle/>
          <a:p>
            <a:fld id="{9D721E13-5956-49F5-9561-8E2E15C0CD9C}" type="datetimeFigureOut">
              <a:rPr lang="ru-RU" smtClean="0"/>
              <a:t>25.10.2024</a:t>
            </a:fld>
            <a:endParaRPr lang="ru-RU"/>
          </a:p>
        </p:txBody>
      </p:sp>
      <p:sp>
        <p:nvSpPr>
          <p:cNvPr id="6" name="Footer Placeholder 5"/>
          <p:cNvSpPr>
            <a:spLocks noGrp="1"/>
          </p:cNvSpPr>
          <p:nvPr>
            <p:ph type="ftr" sz="quarter" idx="11"/>
          </p:nvPr>
        </p:nvSpPr>
        <p:spPr/>
        <p:txBody>
          <a:bodyPr/>
          <a:lstStyle/>
          <a:p>
            <a:endParaRPr lang="ru-RU"/>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BECA78B4-450D-49E5-98E2-A47571DF5B47}" type="slidenum">
              <a:rPr lang="ru-RU" smtClean="0"/>
              <a:t>‹#›</a:t>
            </a:fld>
            <a:endParaRPr lang="ru-RU"/>
          </a:p>
        </p:txBody>
      </p:sp>
    </p:spTree>
    <p:extLst>
      <p:ext uri="{BB962C8B-B14F-4D97-AF65-F5344CB8AC3E}">
        <p14:creationId xmlns:p14="http://schemas.microsoft.com/office/powerpoint/2010/main" val="419324186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ncho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9D721E13-5956-49F5-9561-8E2E15C0CD9C}" type="datetimeFigureOut">
              <a:rPr lang="ru-RU" smtClean="0"/>
              <a:t>25.10.2024</a:t>
            </a:fld>
            <a:endParaRPr lang="ru-RU"/>
          </a:p>
        </p:txBody>
      </p:sp>
      <p:sp>
        <p:nvSpPr>
          <p:cNvPr id="5" name="Footer Placeholder 4"/>
          <p:cNvSpPr>
            <a:spLocks noGrp="1"/>
          </p:cNvSpPr>
          <p:nvPr>
            <p:ph type="ftr" sz="quarter" idx="11"/>
          </p:nvPr>
        </p:nvSpPr>
        <p:spPr/>
        <p:txBody>
          <a:bodyPr/>
          <a:lstStyle/>
          <a:p>
            <a:endParaRPr lang="ru-RU"/>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BECA78B4-450D-49E5-98E2-A47571DF5B47}" type="slidenum">
              <a:rPr lang="ru-RU" smtClean="0"/>
              <a:t>‹#›</a:t>
            </a:fld>
            <a:endParaRPr lang="ru-RU"/>
          </a:p>
        </p:txBody>
      </p:sp>
    </p:spTree>
    <p:extLst>
      <p:ext uri="{BB962C8B-B14F-4D97-AF65-F5344CB8AC3E}">
        <p14:creationId xmlns:p14="http://schemas.microsoft.com/office/powerpoint/2010/main" val="203102219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9D721E13-5956-49F5-9561-8E2E15C0CD9C}" type="datetimeFigureOut">
              <a:rPr lang="ru-RU" smtClean="0"/>
              <a:t>25.10.2024</a:t>
            </a:fld>
            <a:endParaRPr lang="ru-RU"/>
          </a:p>
        </p:txBody>
      </p:sp>
      <p:sp>
        <p:nvSpPr>
          <p:cNvPr id="5" name="Footer Placeholder 4"/>
          <p:cNvSpPr>
            <a:spLocks noGrp="1"/>
          </p:cNvSpPr>
          <p:nvPr>
            <p:ph type="ftr" sz="quarter" idx="11"/>
          </p:nvPr>
        </p:nvSpPr>
        <p:spPr/>
        <p:txBody>
          <a:bodyPr/>
          <a:lstStyle/>
          <a:p>
            <a:endParaRPr lang="ru-RU"/>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BECA78B4-450D-49E5-98E2-A47571DF5B47}" type="slidenum">
              <a:rPr lang="ru-RU" smtClean="0"/>
              <a:t>‹#›</a:t>
            </a:fld>
            <a:endParaRPr lang="ru-RU"/>
          </a:p>
        </p:txBody>
      </p:sp>
    </p:spTree>
    <p:extLst>
      <p:ext uri="{BB962C8B-B14F-4D97-AF65-F5344CB8AC3E}">
        <p14:creationId xmlns:p14="http://schemas.microsoft.com/office/powerpoint/2010/main" val="4675421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ru-RU" smtClean="0"/>
              <a:t>Образец заголовка</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9D721E13-5956-49F5-9561-8E2E15C0CD9C}" type="datetimeFigureOut">
              <a:rPr lang="ru-RU" smtClean="0"/>
              <a:t>25.10.2024</a:t>
            </a:fld>
            <a:endParaRPr lang="ru-RU"/>
          </a:p>
        </p:txBody>
      </p:sp>
      <p:sp>
        <p:nvSpPr>
          <p:cNvPr id="5" name="Footer Placeholder 4"/>
          <p:cNvSpPr>
            <a:spLocks noGrp="1"/>
          </p:cNvSpPr>
          <p:nvPr>
            <p:ph type="ftr" sz="quarter" idx="11"/>
          </p:nvPr>
        </p:nvSpPr>
        <p:spPr/>
        <p:txBody>
          <a:bodyPr/>
          <a:lstStyle/>
          <a:p>
            <a:endParaRPr lang="ru-RU"/>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BECA78B4-450D-49E5-98E2-A47571DF5B47}" type="slidenum">
              <a:rPr lang="ru-RU" smtClean="0"/>
              <a:t>‹#›</a:t>
            </a:fld>
            <a:endParaRPr lang="ru-RU"/>
          </a:p>
        </p:txBody>
      </p:sp>
    </p:spTree>
    <p:extLst>
      <p:ext uri="{BB962C8B-B14F-4D97-AF65-F5344CB8AC3E}">
        <p14:creationId xmlns:p14="http://schemas.microsoft.com/office/powerpoint/2010/main" val="5567120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9D721E13-5956-49F5-9561-8E2E15C0CD9C}" type="datetimeFigureOut">
              <a:rPr lang="ru-RU" smtClean="0"/>
              <a:t>25.10.2024</a:t>
            </a:fld>
            <a:endParaRPr lang="ru-RU"/>
          </a:p>
        </p:txBody>
      </p:sp>
      <p:sp>
        <p:nvSpPr>
          <p:cNvPr id="5" name="Footer Placeholder 4"/>
          <p:cNvSpPr>
            <a:spLocks noGrp="1"/>
          </p:cNvSpPr>
          <p:nvPr>
            <p:ph type="ftr" sz="quarter" idx="11"/>
          </p:nvPr>
        </p:nvSpPr>
        <p:spPr/>
        <p:txBody>
          <a:bodyPr/>
          <a:lstStyle/>
          <a:p>
            <a:endParaRPr lang="ru-RU"/>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BECA78B4-450D-49E5-98E2-A47571DF5B47}" type="slidenum">
              <a:rPr lang="ru-RU" smtClean="0"/>
              <a:t>‹#›</a:t>
            </a:fld>
            <a:endParaRPr lang="ru-RU"/>
          </a:p>
        </p:txBody>
      </p:sp>
    </p:spTree>
    <p:extLst>
      <p:ext uri="{BB962C8B-B14F-4D97-AF65-F5344CB8AC3E}">
        <p14:creationId xmlns:p14="http://schemas.microsoft.com/office/powerpoint/2010/main" val="23287749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9D721E13-5956-49F5-9561-8E2E15C0CD9C}" type="datetimeFigureOut">
              <a:rPr lang="ru-RU" smtClean="0"/>
              <a:t>25.10.2024</a:t>
            </a:fld>
            <a:endParaRPr lang="ru-RU"/>
          </a:p>
        </p:txBody>
      </p:sp>
      <p:sp>
        <p:nvSpPr>
          <p:cNvPr id="6" name="Footer Placeholder 5"/>
          <p:cNvSpPr>
            <a:spLocks noGrp="1"/>
          </p:cNvSpPr>
          <p:nvPr>
            <p:ph type="ftr" sz="quarter" idx="11"/>
          </p:nvPr>
        </p:nvSpPr>
        <p:spPr/>
        <p:txBody>
          <a:bodyPr/>
          <a:lstStyle/>
          <a:p>
            <a:endParaRPr lang="ru-RU"/>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BECA78B4-450D-49E5-98E2-A47571DF5B47}" type="slidenum">
              <a:rPr lang="ru-RU" smtClean="0"/>
              <a:t>‹#›</a:t>
            </a:fld>
            <a:endParaRPr lang="ru-RU"/>
          </a:p>
        </p:txBody>
      </p:sp>
    </p:spTree>
    <p:extLst>
      <p:ext uri="{BB962C8B-B14F-4D97-AF65-F5344CB8AC3E}">
        <p14:creationId xmlns:p14="http://schemas.microsoft.com/office/powerpoint/2010/main" val="585075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ru-RU" smtClean="0"/>
              <a:t>Образец заголовка</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9D721E13-5956-49F5-9561-8E2E15C0CD9C}" type="datetimeFigureOut">
              <a:rPr lang="ru-RU" smtClean="0"/>
              <a:t>25.10.2024</a:t>
            </a:fld>
            <a:endParaRPr lang="ru-RU"/>
          </a:p>
        </p:txBody>
      </p:sp>
      <p:sp>
        <p:nvSpPr>
          <p:cNvPr id="8" name="Footer Placeholder 7"/>
          <p:cNvSpPr>
            <a:spLocks noGrp="1"/>
          </p:cNvSpPr>
          <p:nvPr>
            <p:ph type="ftr" sz="quarter" idx="11"/>
          </p:nvPr>
        </p:nvSpPr>
        <p:spPr/>
        <p:txBody>
          <a:bodyPr/>
          <a:lstStyle/>
          <a:p>
            <a:endParaRPr lang="ru-RU"/>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BECA78B4-450D-49E5-98E2-A47571DF5B47}" type="slidenum">
              <a:rPr lang="ru-RU" smtClean="0"/>
              <a:t>‹#›</a:t>
            </a:fld>
            <a:endParaRPr lang="ru-RU"/>
          </a:p>
        </p:txBody>
      </p:sp>
    </p:spTree>
    <p:extLst>
      <p:ext uri="{BB962C8B-B14F-4D97-AF65-F5344CB8AC3E}">
        <p14:creationId xmlns:p14="http://schemas.microsoft.com/office/powerpoint/2010/main" val="39294738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9D721E13-5956-49F5-9561-8E2E15C0CD9C}" type="datetimeFigureOut">
              <a:rPr lang="ru-RU" smtClean="0"/>
              <a:t>25.10.2024</a:t>
            </a:fld>
            <a:endParaRPr lang="ru-RU"/>
          </a:p>
        </p:txBody>
      </p:sp>
      <p:sp>
        <p:nvSpPr>
          <p:cNvPr id="4" name="Footer Placeholder 3"/>
          <p:cNvSpPr>
            <a:spLocks noGrp="1"/>
          </p:cNvSpPr>
          <p:nvPr>
            <p:ph type="ftr" sz="quarter" idx="11"/>
          </p:nvPr>
        </p:nvSpPr>
        <p:spPr/>
        <p:txBody>
          <a:bodyPr/>
          <a:lstStyle/>
          <a:p>
            <a:endParaRPr lang="ru-RU"/>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BECA78B4-450D-49E5-98E2-A47571DF5B47}" type="slidenum">
              <a:rPr lang="ru-RU" smtClean="0"/>
              <a:t>‹#›</a:t>
            </a:fld>
            <a:endParaRPr lang="ru-RU"/>
          </a:p>
        </p:txBody>
      </p:sp>
    </p:spTree>
    <p:extLst>
      <p:ext uri="{BB962C8B-B14F-4D97-AF65-F5344CB8AC3E}">
        <p14:creationId xmlns:p14="http://schemas.microsoft.com/office/powerpoint/2010/main" val="4714006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D721E13-5956-49F5-9561-8E2E15C0CD9C}" type="datetimeFigureOut">
              <a:rPr lang="ru-RU" smtClean="0"/>
              <a:t>25.10.2024</a:t>
            </a:fld>
            <a:endParaRPr lang="ru-RU"/>
          </a:p>
        </p:txBody>
      </p:sp>
      <p:sp>
        <p:nvSpPr>
          <p:cNvPr id="3" name="Footer Placeholder 2"/>
          <p:cNvSpPr>
            <a:spLocks noGrp="1"/>
          </p:cNvSpPr>
          <p:nvPr>
            <p:ph type="ftr" sz="quarter" idx="11"/>
          </p:nvPr>
        </p:nvSpPr>
        <p:spPr/>
        <p:txBody>
          <a:bodyPr/>
          <a:lstStyle/>
          <a:p>
            <a:endParaRPr lang="ru-RU"/>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BECA78B4-450D-49E5-98E2-A47571DF5B47}" type="slidenum">
              <a:rPr lang="ru-RU" smtClean="0"/>
              <a:t>‹#›</a:t>
            </a:fld>
            <a:endParaRPr lang="ru-RU"/>
          </a:p>
        </p:txBody>
      </p:sp>
    </p:spTree>
    <p:extLst>
      <p:ext uri="{BB962C8B-B14F-4D97-AF65-F5344CB8AC3E}">
        <p14:creationId xmlns:p14="http://schemas.microsoft.com/office/powerpoint/2010/main" val="27076207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ru-RU" smtClean="0"/>
              <a:t>Образец заголовка</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9D721E13-5956-49F5-9561-8E2E15C0CD9C}" type="datetimeFigureOut">
              <a:rPr lang="ru-RU" smtClean="0"/>
              <a:t>25.10.2024</a:t>
            </a:fld>
            <a:endParaRPr lang="ru-RU"/>
          </a:p>
        </p:txBody>
      </p:sp>
      <p:sp>
        <p:nvSpPr>
          <p:cNvPr id="6" name="Footer Placeholder 5"/>
          <p:cNvSpPr>
            <a:spLocks noGrp="1"/>
          </p:cNvSpPr>
          <p:nvPr>
            <p:ph type="ftr" sz="quarter" idx="11"/>
          </p:nvPr>
        </p:nvSpPr>
        <p:spPr/>
        <p:txBody>
          <a:bodyPr/>
          <a:lstStyle/>
          <a:p>
            <a:endParaRPr lang="ru-RU"/>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BECA78B4-450D-49E5-98E2-A47571DF5B47}" type="slidenum">
              <a:rPr lang="ru-RU" smtClean="0"/>
              <a:t>‹#›</a:t>
            </a:fld>
            <a:endParaRPr lang="ru-RU"/>
          </a:p>
        </p:txBody>
      </p:sp>
    </p:spTree>
    <p:extLst>
      <p:ext uri="{BB962C8B-B14F-4D97-AF65-F5344CB8AC3E}">
        <p14:creationId xmlns:p14="http://schemas.microsoft.com/office/powerpoint/2010/main" val="12840720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9D721E13-5956-49F5-9561-8E2E15C0CD9C}" type="datetimeFigureOut">
              <a:rPr lang="ru-RU" smtClean="0"/>
              <a:t>25.10.2024</a:t>
            </a:fld>
            <a:endParaRPr lang="ru-RU"/>
          </a:p>
        </p:txBody>
      </p:sp>
      <p:sp>
        <p:nvSpPr>
          <p:cNvPr id="6" name="Footer Placeholder 5"/>
          <p:cNvSpPr>
            <a:spLocks noGrp="1"/>
          </p:cNvSpPr>
          <p:nvPr>
            <p:ph type="ftr" sz="quarter" idx="11"/>
          </p:nvPr>
        </p:nvSpPr>
        <p:spPr/>
        <p:txBody>
          <a:bodyPr/>
          <a:lstStyle/>
          <a:p>
            <a:endParaRPr lang="ru-RU"/>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BECA78B4-450D-49E5-98E2-A47571DF5B47}" type="slidenum">
              <a:rPr lang="ru-RU" smtClean="0"/>
              <a:t>‹#›</a:t>
            </a:fld>
            <a:endParaRPr lang="ru-RU"/>
          </a:p>
        </p:txBody>
      </p:sp>
    </p:spTree>
    <p:extLst>
      <p:ext uri="{BB962C8B-B14F-4D97-AF65-F5344CB8AC3E}">
        <p14:creationId xmlns:p14="http://schemas.microsoft.com/office/powerpoint/2010/main" val="40074927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9D721E13-5956-49F5-9561-8E2E15C0CD9C}" type="datetimeFigureOut">
              <a:rPr lang="ru-RU" smtClean="0"/>
              <a:t>25.10.2024</a:t>
            </a:fld>
            <a:endParaRPr lang="ru-RU"/>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ru-RU"/>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BECA78B4-450D-49E5-98E2-A47571DF5B47}" type="slidenum">
              <a:rPr lang="ru-RU" smtClean="0"/>
              <a:t>‹#›</a:t>
            </a:fld>
            <a:endParaRPr lang="ru-RU"/>
          </a:p>
        </p:txBody>
      </p:sp>
    </p:spTree>
    <p:extLst>
      <p:ext uri="{BB962C8B-B14F-4D97-AF65-F5344CB8AC3E}">
        <p14:creationId xmlns:p14="http://schemas.microsoft.com/office/powerpoint/2010/main" val="1384335517"/>
      </p:ext>
    </p:extLst>
  </p:cSld>
  <p:clrMap bg1="lt1" tx1="dk1" bg2="lt2" tx2="dk2" accent1="accent1" accent2="accent2" accent3="accent3" accent4="accent4" accent5="accent5" accent6="accent6" hlink="hlink" folHlink="folHlink"/>
  <p:sldLayoutIdLst>
    <p:sldLayoutId id="2147483720" r:id="rId1"/>
    <p:sldLayoutId id="2147483721" r:id="rId2"/>
    <p:sldLayoutId id="2147483722" r:id="rId3"/>
    <p:sldLayoutId id="2147483723" r:id="rId4"/>
    <p:sldLayoutId id="2147483724" r:id="rId5"/>
    <p:sldLayoutId id="2147483725" r:id="rId6"/>
    <p:sldLayoutId id="2147483726" r:id="rId7"/>
    <p:sldLayoutId id="2147483727" r:id="rId8"/>
    <p:sldLayoutId id="2147483728" r:id="rId9"/>
    <p:sldLayoutId id="2147483729" r:id="rId10"/>
    <p:sldLayoutId id="2147483730" r:id="rId11"/>
    <p:sldLayoutId id="2147483731" r:id="rId12"/>
    <p:sldLayoutId id="2147483732" r:id="rId13"/>
    <p:sldLayoutId id="2147483733" r:id="rId14"/>
    <p:sldLayoutId id="2147483734" r:id="rId15"/>
    <p:sldLayoutId id="2147483735"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arom.aromedu.ru/" TargetMode="External"/><Relationship Id="rId2" Type="http://schemas.openxmlformats.org/officeDocument/2006/relationships/hyperlink" Target="mailto:aromschool@yandex.ru" TargetMode="External"/><Relationship Id="rId1" Type="http://schemas.openxmlformats.org/officeDocument/2006/relationships/slideLayout" Target="../slideLayouts/slideLayout1.xml"/><Relationship Id="rId5" Type="http://schemas.openxmlformats.org/officeDocument/2006/relationships/image" Target="../media/image2.jpeg"/><Relationship Id="rId4" Type="http://schemas.openxmlformats.org/officeDocument/2006/relationships/image" Target="../media/image1.jpe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840509" y="240146"/>
            <a:ext cx="11055927" cy="1256145"/>
          </a:xfrm>
        </p:spPr>
        <p:txBody>
          <a:bodyPr>
            <a:noAutofit/>
          </a:bodyPr>
          <a:lstStyle/>
          <a:p>
            <a:pPr algn="ctr"/>
            <a:r>
              <a:rPr lang="ru-RU" sz="1000" b="1" dirty="0"/>
              <a:t>МУНИЦИПАЛЬНОЕ АВТОНОМНОЕ</a:t>
            </a:r>
            <a:r>
              <a:rPr lang="ru-RU" sz="1000" dirty="0"/>
              <a:t/>
            </a:r>
            <a:br>
              <a:rPr lang="ru-RU" sz="1000" dirty="0"/>
            </a:br>
            <a:r>
              <a:rPr lang="ru-RU" sz="1000" b="1" dirty="0"/>
              <a:t>ОБЩЕОБРАЗОВАТЕЛЬНОЕ УЧРЕЖДЕНИЕ</a:t>
            </a:r>
            <a:r>
              <a:rPr lang="ru-RU" sz="1000" dirty="0"/>
              <a:t/>
            </a:r>
            <a:br>
              <a:rPr lang="ru-RU" sz="1000" dirty="0"/>
            </a:br>
            <a:r>
              <a:rPr lang="ru-RU" sz="1000" b="1" dirty="0"/>
              <a:t>«</a:t>
            </a:r>
            <a:r>
              <a:rPr lang="ru-RU" sz="1000" b="1" dirty="0" err="1"/>
              <a:t>Аромашевская</a:t>
            </a:r>
            <a:r>
              <a:rPr lang="ru-RU" sz="1000" b="1" dirty="0"/>
              <a:t> средняя общеобразовательная школа </a:t>
            </a:r>
            <a:r>
              <a:rPr lang="ru-RU" sz="1000" dirty="0"/>
              <a:t/>
            </a:r>
            <a:br>
              <a:rPr lang="ru-RU" sz="1000" dirty="0"/>
            </a:br>
            <a:r>
              <a:rPr lang="ru-RU" sz="1000" b="1" dirty="0"/>
              <a:t>имени Героя Советского Союза В.Д. </a:t>
            </a:r>
            <a:r>
              <a:rPr lang="ru-RU" sz="1000" b="1" dirty="0" err="1"/>
              <a:t>Кармацкого</a:t>
            </a:r>
            <a:r>
              <a:rPr lang="ru-RU" sz="1000" b="1" dirty="0"/>
              <a:t>»</a:t>
            </a:r>
            <a:r>
              <a:rPr lang="ru-RU" sz="1000" dirty="0"/>
              <a:t/>
            </a:r>
            <a:br>
              <a:rPr lang="ru-RU" sz="1000" dirty="0"/>
            </a:br>
            <a:r>
              <a:rPr lang="ru-RU" sz="1000" b="1" dirty="0"/>
              <a:t>(МАОУ «</a:t>
            </a:r>
            <a:r>
              <a:rPr lang="ru-RU" sz="1000" b="1" dirty="0" err="1"/>
              <a:t>Аромашевская</a:t>
            </a:r>
            <a:r>
              <a:rPr lang="ru-RU" sz="1000" b="1" dirty="0"/>
              <a:t> СОШ им. В.Д. </a:t>
            </a:r>
            <a:r>
              <a:rPr lang="ru-RU" sz="1000" b="1" dirty="0" err="1"/>
              <a:t>Кармацкого</a:t>
            </a:r>
            <a:r>
              <a:rPr lang="ru-RU" sz="1000" b="1" dirty="0"/>
              <a:t>»)</a:t>
            </a:r>
            <a:r>
              <a:rPr lang="ru-RU" sz="1000" dirty="0"/>
              <a:t/>
            </a:r>
            <a:br>
              <a:rPr lang="ru-RU" sz="1000" dirty="0"/>
            </a:br>
            <a:r>
              <a:rPr lang="ru-RU" sz="1000" dirty="0"/>
              <a:t>ул. Октябрьская, д.35, с. Аромашево, </a:t>
            </a:r>
            <a:r>
              <a:rPr lang="ru-RU" sz="1000" dirty="0" err="1"/>
              <a:t>Аромашевский</a:t>
            </a:r>
            <a:r>
              <a:rPr lang="ru-RU" sz="1000" dirty="0"/>
              <a:t> район, Тюменская область, 627350,</a:t>
            </a:r>
            <a:br>
              <a:rPr lang="ru-RU" sz="1000" dirty="0"/>
            </a:br>
            <a:r>
              <a:rPr lang="ru-RU" sz="1000" dirty="0"/>
              <a:t>тел. (34545) 2-13-83, факс. (34545) 2-18-99, е-</a:t>
            </a:r>
            <a:r>
              <a:rPr lang="en-US" sz="1000" dirty="0">
                <a:latin typeface="Agency FB" panose="020B0503020202020204" pitchFamily="34" charset="0"/>
              </a:rPr>
              <a:t>mail</a:t>
            </a:r>
            <a:r>
              <a:rPr lang="ru-RU" sz="1000" dirty="0"/>
              <a:t>: </a:t>
            </a:r>
            <a:r>
              <a:rPr lang="en-US" sz="1000" u="sng" dirty="0" err="1">
                <a:latin typeface="Agency FB" panose="020B0503020202020204" pitchFamily="34" charset="0"/>
                <a:hlinkClick r:id="rId2"/>
              </a:rPr>
              <a:t>aromschool</a:t>
            </a:r>
            <a:r>
              <a:rPr lang="ru-RU" sz="1000" u="sng" dirty="0">
                <a:hlinkClick r:id="rId2"/>
              </a:rPr>
              <a:t>@</a:t>
            </a:r>
            <a:r>
              <a:rPr lang="en-US" sz="1000" u="sng" dirty="0" err="1">
                <a:latin typeface="Agency FB" panose="020B0503020202020204" pitchFamily="34" charset="0"/>
                <a:hlinkClick r:id="rId2"/>
              </a:rPr>
              <a:t>yandex</a:t>
            </a:r>
            <a:r>
              <a:rPr lang="ru-RU" sz="1000" u="sng" dirty="0">
                <a:hlinkClick r:id="rId2"/>
              </a:rPr>
              <a:t>.</a:t>
            </a:r>
            <a:r>
              <a:rPr lang="en-US" sz="1000" u="sng" dirty="0" err="1">
                <a:latin typeface="Agency FB" panose="020B0503020202020204" pitchFamily="34" charset="0"/>
                <a:hlinkClick r:id="rId2"/>
              </a:rPr>
              <a:t>ru</a:t>
            </a:r>
            <a:r>
              <a:rPr lang="ru-RU" sz="1000" u="sng" dirty="0"/>
              <a:t>, сайт: </a:t>
            </a:r>
            <a:r>
              <a:rPr lang="en-US" sz="1000" u="sng" dirty="0">
                <a:latin typeface="Agency FB" panose="020B0503020202020204" pitchFamily="34" charset="0"/>
                <a:hlinkClick r:id="rId3"/>
              </a:rPr>
              <a:t>http</a:t>
            </a:r>
            <a:r>
              <a:rPr lang="ru-RU" sz="1000" u="sng" dirty="0">
                <a:hlinkClick r:id="rId3"/>
              </a:rPr>
              <a:t>://</a:t>
            </a:r>
            <a:r>
              <a:rPr lang="en-US" sz="1000" u="sng" dirty="0">
                <a:latin typeface="Agency FB" panose="020B0503020202020204" pitchFamily="34" charset="0"/>
                <a:hlinkClick r:id="rId3"/>
              </a:rPr>
              <a:t>www</a:t>
            </a:r>
            <a:r>
              <a:rPr lang="ru-RU" sz="1000" u="sng" dirty="0">
                <a:hlinkClick r:id="rId3"/>
              </a:rPr>
              <a:t>.</a:t>
            </a:r>
            <a:r>
              <a:rPr lang="en-US" sz="1000" u="sng" dirty="0" err="1">
                <a:latin typeface="Agency FB" panose="020B0503020202020204" pitchFamily="34" charset="0"/>
                <a:hlinkClick r:id="rId3"/>
              </a:rPr>
              <a:t>arom</a:t>
            </a:r>
            <a:r>
              <a:rPr lang="ru-RU" sz="1000" u="sng" dirty="0">
                <a:hlinkClick r:id="rId3"/>
              </a:rPr>
              <a:t>.</a:t>
            </a:r>
            <a:r>
              <a:rPr lang="en-US" sz="1000" u="sng" dirty="0" err="1">
                <a:latin typeface="Agency FB" panose="020B0503020202020204" pitchFamily="34" charset="0"/>
                <a:hlinkClick r:id="rId3"/>
              </a:rPr>
              <a:t>aromedu</a:t>
            </a:r>
            <a:r>
              <a:rPr lang="ru-RU" sz="1000" u="sng" dirty="0">
                <a:hlinkClick r:id="rId3"/>
              </a:rPr>
              <a:t>.</a:t>
            </a:r>
            <a:r>
              <a:rPr lang="en-US" sz="1000" u="sng" dirty="0" err="1">
                <a:latin typeface="Agency FB" panose="020B0503020202020204" pitchFamily="34" charset="0"/>
                <a:hlinkClick r:id="rId3"/>
              </a:rPr>
              <a:t>ru</a:t>
            </a:r>
            <a:r>
              <a:rPr lang="ru-RU" sz="1000" u="sng" dirty="0">
                <a:hlinkClick r:id="rId3"/>
              </a:rPr>
              <a:t>/</a:t>
            </a:r>
            <a:r>
              <a:rPr lang="ru-RU" sz="1000" dirty="0"/>
              <a:t/>
            </a:r>
            <a:br>
              <a:rPr lang="ru-RU" sz="1000" dirty="0"/>
            </a:br>
            <a:endParaRPr lang="ru-RU" sz="1000" dirty="0"/>
          </a:p>
        </p:txBody>
      </p:sp>
      <p:sp>
        <p:nvSpPr>
          <p:cNvPr id="3" name="Подзаголовок 2"/>
          <p:cNvSpPr>
            <a:spLocks noGrp="1"/>
          </p:cNvSpPr>
          <p:nvPr>
            <p:ph type="subTitle" idx="1"/>
          </p:nvPr>
        </p:nvSpPr>
        <p:spPr>
          <a:xfrm>
            <a:off x="1145310" y="1819564"/>
            <a:ext cx="10889672" cy="1985818"/>
          </a:xfrm>
        </p:spPr>
        <p:txBody>
          <a:bodyPr>
            <a:noAutofit/>
          </a:bodyPr>
          <a:lstStyle/>
          <a:p>
            <a:r>
              <a:rPr lang="ru-RU" sz="4400" b="1" dirty="0" smtClean="0"/>
              <a:t>Профилактика самовольных уходов. </a:t>
            </a:r>
          </a:p>
          <a:p>
            <a:r>
              <a:rPr lang="ru-RU" sz="4400" b="1" dirty="0" smtClean="0"/>
              <a:t>Рекомендации родителям.</a:t>
            </a:r>
            <a:endParaRPr lang="ru-RU" sz="4400" b="1" dirty="0"/>
          </a:p>
        </p:txBody>
      </p:sp>
      <p:pic>
        <p:nvPicPr>
          <p:cNvPr id="1026" name="Picture 2" descr="Picture background"/>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931891" y="3429000"/>
            <a:ext cx="4089333" cy="2715999"/>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Picture background"/>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1855931" y="3429000"/>
            <a:ext cx="4512541" cy="264859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991298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551710" y="452581"/>
            <a:ext cx="10640290" cy="6132945"/>
          </a:xfrm>
        </p:spPr>
        <p:txBody>
          <a:bodyPr>
            <a:normAutofit fontScale="85000" lnSpcReduction="20000"/>
          </a:bodyPr>
          <a:lstStyle/>
          <a:p>
            <a:pPr marL="0" indent="0">
              <a:buNone/>
            </a:pPr>
            <a:r>
              <a:rPr lang="ru-RU" b="1" dirty="0"/>
              <a:t>Памятка родителям по предупреждению самовольных уходов несовершеннолетних из семьи </a:t>
            </a:r>
            <a:endParaRPr lang="ru-RU" b="1" dirty="0" smtClean="0"/>
          </a:p>
          <a:p>
            <a:r>
              <a:rPr lang="ru-RU" dirty="0" smtClean="0"/>
              <a:t>Основные </a:t>
            </a:r>
            <a:r>
              <a:rPr lang="ru-RU" dirty="0"/>
              <a:t>причины самовольных уходов из дома: </a:t>
            </a:r>
            <a:r>
              <a:rPr lang="ru-RU" dirty="0" smtClean="0"/>
              <a:t>недостаточный </a:t>
            </a:r>
            <a:r>
              <a:rPr lang="ru-RU" dirty="0"/>
              <a:t>контроль над поведением несовершеннолетних со стороны родителей или иных законных представителей; </a:t>
            </a:r>
            <a:endParaRPr lang="ru-RU" dirty="0" smtClean="0"/>
          </a:p>
          <a:p>
            <a:r>
              <a:rPr lang="ru-RU" dirty="0" smtClean="0"/>
              <a:t>Отсутствие </a:t>
            </a:r>
            <a:r>
              <a:rPr lang="ru-RU" dirty="0"/>
              <a:t>интереса родителей к проблемам их детей; </a:t>
            </a:r>
            <a:endParaRPr lang="ru-RU" dirty="0" smtClean="0"/>
          </a:p>
          <a:p>
            <a:r>
              <a:rPr lang="ru-RU" dirty="0" smtClean="0"/>
              <a:t>Незнание </a:t>
            </a:r>
            <a:r>
              <a:rPr lang="ru-RU" dirty="0"/>
              <a:t>родителями друзей, товарищей, приятелей – всего круга общения их ребенка. </a:t>
            </a:r>
            <a:endParaRPr lang="ru-RU" dirty="0" smtClean="0"/>
          </a:p>
          <a:p>
            <a:r>
              <a:rPr lang="ru-RU" dirty="0" smtClean="0"/>
              <a:t>Родитель </a:t>
            </a:r>
            <a:r>
              <a:rPr lang="ru-RU" dirty="0"/>
              <a:t>должен знать, как предупредить самовольный уход из семьи </a:t>
            </a:r>
            <a:r>
              <a:rPr lang="ru-RU" dirty="0" smtClean="0"/>
              <a:t>ребенка.</a:t>
            </a:r>
          </a:p>
          <a:p>
            <a:r>
              <a:rPr lang="ru-RU" dirty="0" smtClean="0"/>
              <a:t> </a:t>
            </a:r>
            <a:r>
              <a:rPr lang="ru-RU" dirty="0"/>
              <a:t>Построить с ребенком доверительные отношения. Интересоваться проблемами, увлечениями, кругом друзей своего ребенка. </a:t>
            </a:r>
            <a:endParaRPr lang="ru-RU" dirty="0" smtClean="0"/>
          </a:p>
          <a:p>
            <a:r>
              <a:rPr lang="ru-RU" dirty="0" smtClean="0"/>
              <a:t>Организовать </a:t>
            </a:r>
            <a:r>
              <a:rPr lang="ru-RU" dirty="0"/>
              <a:t>досуг ребенку с учетом его пожеланий и интересов. </a:t>
            </a:r>
            <a:endParaRPr lang="ru-RU" dirty="0" smtClean="0"/>
          </a:p>
          <a:p>
            <a:r>
              <a:rPr lang="ru-RU" dirty="0" smtClean="0"/>
              <a:t>Создать </a:t>
            </a:r>
            <a:r>
              <a:rPr lang="ru-RU" dirty="0"/>
              <a:t>благоприятный климат в семье. </a:t>
            </a:r>
            <a:endParaRPr lang="ru-RU" dirty="0" smtClean="0"/>
          </a:p>
          <a:p>
            <a:r>
              <a:rPr lang="ru-RU" dirty="0" smtClean="0"/>
              <a:t>Объяснить </a:t>
            </a:r>
            <a:r>
              <a:rPr lang="ru-RU" dirty="0"/>
              <a:t>ребенку о возможностях бесплатного анонимного телефона доверия (8-800-2000-122), позвонив по которому психологи обязательно помогут разрешить проблемы и родителям, и детям. Если Ваш ребенок не делится с Вами своими проблемами, Задумайтесь! Не только над его поведением, главная проблема – в воспитании!!! </a:t>
            </a:r>
            <a:r>
              <a:rPr lang="ru-RU" b="1" dirty="0"/>
              <a:t>Ваши дети - это Ваше будущее!!! </a:t>
            </a:r>
            <a:r>
              <a:rPr lang="ru-RU" dirty="0" smtClean="0"/>
              <a:t></a:t>
            </a:r>
          </a:p>
          <a:p>
            <a:r>
              <a:rPr lang="ru-RU" dirty="0" smtClean="0"/>
              <a:t> </a:t>
            </a:r>
            <a:r>
              <a:rPr lang="ru-RU" dirty="0"/>
              <a:t>Обязательно созваниваться со своим ребенком с целью получения сведений о его делах, чем сейчас занимается, когда будет дома. </a:t>
            </a:r>
            <a:endParaRPr lang="ru-RU" dirty="0" smtClean="0"/>
          </a:p>
          <a:p>
            <a:r>
              <a:rPr lang="ru-RU" dirty="0" smtClean="0"/>
              <a:t> </a:t>
            </a:r>
            <a:r>
              <a:rPr lang="ru-RU" dirty="0"/>
              <a:t>Приучите своего ребенка звонить родителям или родным близким людям. </a:t>
            </a:r>
            <a:r>
              <a:rPr lang="ru-RU" dirty="0" smtClean="0"/>
              <a:t> </a:t>
            </a:r>
          </a:p>
          <a:p>
            <a:r>
              <a:rPr lang="ru-RU" dirty="0" smtClean="0"/>
              <a:t>Научите </a:t>
            </a:r>
            <a:r>
              <a:rPr lang="ru-RU" dirty="0"/>
              <a:t>своих детей говорить о планируемых делах, месте нахождения и возможности прибытия домой в положенное время. </a:t>
            </a:r>
          </a:p>
          <a:p>
            <a:r>
              <a:rPr lang="ru-RU" dirty="0" smtClean="0"/>
              <a:t>Научите </a:t>
            </a:r>
            <a:r>
              <a:rPr lang="ru-RU" dirty="0"/>
              <a:t>ребенка ценить чувства и переживания родных людей по поводу друг друга. </a:t>
            </a:r>
          </a:p>
          <a:p>
            <a:r>
              <a:rPr lang="ru-RU" dirty="0" smtClean="0"/>
              <a:t>С </a:t>
            </a:r>
            <a:r>
              <a:rPr lang="ru-RU" dirty="0"/>
              <a:t>малого возраста приучите ребенка соблюдать режим дня. </a:t>
            </a:r>
            <a:endParaRPr lang="ru-RU" dirty="0" smtClean="0"/>
          </a:p>
          <a:p>
            <a:r>
              <a:rPr lang="ru-RU" dirty="0" smtClean="0"/>
              <a:t>Нести </a:t>
            </a:r>
            <a:r>
              <a:rPr lang="ru-RU" dirty="0"/>
              <a:t>ответственность за свои поступки.</a:t>
            </a:r>
          </a:p>
        </p:txBody>
      </p:sp>
    </p:spTree>
    <p:extLst>
      <p:ext uri="{BB962C8B-B14F-4D97-AF65-F5344CB8AC3E}">
        <p14:creationId xmlns:p14="http://schemas.microsoft.com/office/powerpoint/2010/main" val="26734255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939636" y="267855"/>
            <a:ext cx="9564976" cy="5643367"/>
          </a:xfrm>
        </p:spPr>
        <p:txBody>
          <a:bodyPr/>
          <a:lstStyle/>
          <a:p>
            <a:r>
              <a:rPr lang="ru-RU" b="1" dirty="0"/>
              <a:t>Родитель должен помнить, если в семье случилось несчастье, ваш ребенок ушел из дома, то необходимо: </a:t>
            </a:r>
            <a:r>
              <a:rPr lang="ru-RU" dirty="0"/>
              <a:t>Организовать первоначальные розыскные мероприятия – созвониться с друзьями и знакомыми своего ребенка, а также с родственниками посетить по месту жительства, проверить места возможного его нахождения, где обычно гуляет. Если первоначальные поиски не принесут положительного результата, обратиться в полицию с заявлением о розыске и сообщением в ОУ.</a:t>
            </a:r>
          </a:p>
        </p:txBody>
      </p:sp>
    </p:spTree>
    <p:extLst>
      <p:ext uri="{BB962C8B-B14F-4D97-AF65-F5344CB8AC3E}">
        <p14:creationId xmlns:p14="http://schemas.microsoft.com/office/powerpoint/2010/main" val="427409845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588655" y="360217"/>
            <a:ext cx="10372436" cy="6308437"/>
          </a:xfrm>
        </p:spPr>
        <p:txBody>
          <a:bodyPr>
            <a:noAutofit/>
          </a:bodyPr>
          <a:lstStyle/>
          <a:p>
            <a:r>
              <a:rPr lang="ru-RU" sz="1400" b="1" dirty="0"/>
              <a:t>Памятка для родителей по предупреждению самовольных уходов детей из дома (психологический аспект) </a:t>
            </a:r>
            <a:r>
              <a:rPr lang="ru-RU" sz="1400" dirty="0"/>
              <a:t>Как бы Вы не были заняты на работе, личными делами, ПОМНИТЕ, что дети – это отражение и продолжение родителей. Все, чему ребенок </a:t>
            </a:r>
            <a:r>
              <a:rPr lang="ru-RU" sz="1400" dirty="0" smtClean="0"/>
              <a:t>когда то </a:t>
            </a:r>
            <a:r>
              <a:rPr lang="ru-RU" sz="1400" dirty="0"/>
              <a:t>научился (и хорошему, и плохому) во многом зависит от Вас. Ведь именно Вы несете полную ответственность за своего ребенка до достижения им совершеннолетия!!! Для достижения гармонии в Вашей семье и с Вашим ребенком мы предлагаем несколько простых советов: </a:t>
            </a:r>
            <a:endParaRPr lang="ru-RU" sz="1400" dirty="0" smtClean="0"/>
          </a:p>
          <a:p>
            <a:pPr>
              <a:buAutoNum type="arabicParenR"/>
            </a:pPr>
            <a:r>
              <a:rPr lang="ru-RU" sz="1400" dirty="0" smtClean="0"/>
              <a:t>Старайтесь </a:t>
            </a:r>
            <a:r>
              <a:rPr lang="ru-RU" sz="1400" dirty="0"/>
              <a:t>ежедневно общаться с ребенком, узнавать новости со школы, его успехи и проблемы в учебе, интересоваться взаимоотношениями в классе; </a:t>
            </a:r>
            <a:endParaRPr lang="ru-RU" sz="1400" dirty="0" smtClean="0"/>
          </a:p>
          <a:p>
            <a:pPr>
              <a:buAutoNum type="arabicParenR"/>
            </a:pPr>
            <a:r>
              <a:rPr lang="ru-RU" sz="1400" dirty="0" smtClean="0"/>
              <a:t>Обращайте </a:t>
            </a:r>
            <a:r>
              <a:rPr lang="ru-RU" sz="1400" dirty="0"/>
              <a:t>внимание на настроение ребенка, когда он пришел со школы. Стоит насторожиться, если он приходит поникшим и грустным, а утренний поход в школу сопровождается слезами и нежеланием </a:t>
            </a:r>
            <a:r>
              <a:rPr lang="ru-RU" sz="1400" dirty="0" smtClean="0"/>
              <a:t>учиться.</a:t>
            </a:r>
          </a:p>
          <a:p>
            <a:pPr>
              <a:buAutoNum type="arabicParenR"/>
            </a:pPr>
            <a:r>
              <a:rPr lang="ru-RU" sz="1400" dirty="0" smtClean="0"/>
              <a:t>Выслушайте </a:t>
            </a:r>
            <a:r>
              <a:rPr lang="ru-RU" sz="1400" dirty="0"/>
              <a:t>своего ребенка, даже если Вы очень устали! Ведь именно Вы тот человек, от которого Ваши сын или дочь хотят услышать доброе слово и совет. </a:t>
            </a:r>
            <a:endParaRPr lang="ru-RU" sz="1400" dirty="0"/>
          </a:p>
          <a:p>
            <a:pPr>
              <a:buAutoNum type="arabicParenR"/>
            </a:pPr>
            <a:r>
              <a:rPr lang="ru-RU" sz="1400" dirty="0" smtClean="0"/>
              <a:t>Помните</a:t>
            </a:r>
            <a:r>
              <a:rPr lang="ru-RU" sz="1400" dirty="0"/>
              <a:t>! Уход из дома – это протест ребенка, его защитная реакция. А в некоторых случаях и манипулирование родителями! Задумайтесь, что же Вы сделали не так? </a:t>
            </a:r>
            <a:endParaRPr lang="ru-RU" sz="1400" dirty="0"/>
          </a:p>
          <a:p>
            <a:pPr>
              <a:buAutoNum type="arabicParenR"/>
            </a:pPr>
            <a:r>
              <a:rPr lang="ru-RU" sz="1400" dirty="0" smtClean="0"/>
              <a:t>Уделяйте </a:t>
            </a:r>
            <a:r>
              <a:rPr lang="ru-RU" sz="1400" dirty="0"/>
              <a:t>больше внимания Вашему чаду. Говорите с ним. Займитесь общим делом. Это </a:t>
            </a:r>
            <a:r>
              <a:rPr lang="ru-RU" sz="1400" dirty="0" smtClean="0"/>
              <a:t>сближает…</a:t>
            </a:r>
          </a:p>
          <a:p>
            <a:pPr>
              <a:buAutoNum type="arabicParenR"/>
            </a:pPr>
            <a:r>
              <a:rPr lang="ru-RU" sz="1400" dirty="0" smtClean="0"/>
              <a:t>Организуйте </a:t>
            </a:r>
            <a:r>
              <a:rPr lang="ru-RU" sz="1400" dirty="0"/>
              <a:t>занятость ребенка в свободное время: запишите его на кружки, секции. При этом ОБЯЗАТЕЛЬНО учитывая его желания!!! Если это будет против воли ребенка, то все ваши усилия будут </a:t>
            </a:r>
            <a:r>
              <a:rPr lang="ru-RU" sz="1400" dirty="0" smtClean="0"/>
              <a:t>тщетны.</a:t>
            </a:r>
          </a:p>
          <a:p>
            <a:pPr>
              <a:buAutoNum type="arabicParenR"/>
            </a:pPr>
            <a:r>
              <a:rPr lang="ru-RU" sz="1400" dirty="0" smtClean="0"/>
              <a:t>Узнайте</a:t>
            </a:r>
            <a:r>
              <a:rPr lang="ru-RU" sz="1400" dirty="0"/>
              <a:t>, с кем дружит Ваш ребенок. Подружитесь с ними и Вы. Приглашайте в гости, разговаривайте с ними о делах в школе и за ее пределами. </a:t>
            </a:r>
            <a:endParaRPr lang="ru-RU" sz="1400" dirty="0"/>
          </a:p>
          <a:p>
            <a:pPr>
              <a:buAutoNum type="arabicParenR"/>
            </a:pPr>
            <a:r>
              <a:rPr lang="ru-RU" sz="1400" dirty="0" smtClean="0"/>
              <a:t>Никогда </a:t>
            </a:r>
            <a:r>
              <a:rPr lang="ru-RU" sz="1400" dirty="0"/>
              <a:t>не бейте своего ребенка!!! Вместо физического наказания используйте слова, с помощью которых можно донести любую информацию до провинившегося. </a:t>
            </a:r>
          </a:p>
        </p:txBody>
      </p:sp>
    </p:spTree>
    <p:extLst>
      <p:ext uri="{BB962C8B-B14F-4D97-AF65-F5344CB8AC3E}">
        <p14:creationId xmlns:p14="http://schemas.microsoft.com/office/powerpoint/2010/main" val="135010476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782147" y="472750"/>
            <a:ext cx="9349240" cy="5134947"/>
          </a:xfrm>
        </p:spPr>
        <p:txBody>
          <a:bodyPr>
            <a:normAutofit fontScale="92500" lnSpcReduction="20000"/>
          </a:bodyPr>
          <a:lstStyle/>
          <a:p>
            <a:r>
              <a:rPr lang="ru-RU" dirty="0"/>
              <a:t>Родитель должен помнить, если в семье случилось несчастье, ваш ребенок ушел из дома, то необходимо организовать первоначальные розыскные мероприятия: </a:t>
            </a:r>
            <a:endParaRPr lang="ru-RU" dirty="0" smtClean="0"/>
          </a:p>
          <a:p>
            <a:r>
              <a:rPr lang="ru-RU" dirty="0" smtClean="0"/>
              <a:t> </a:t>
            </a:r>
            <a:r>
              <a:rPr lang="ru-RU" dirty="0"/>
              <a:t>созвониться с друзьями и знакомыми своего ребенка, а также родственниками; </a:t>
            </a:r>
          </a:p>
          <a:p>
            <a:r>
              <a:rPr lang="ru-RU" dirty="0" smtClean="0"/>
              <a:t>посетить </a:t>
            </a:r>
            <a:r>
              <a:rPr lang="ru-RU" dirty="0"/>
              <a:t>их по месту жительства; </a:t>
            </a:r>
          </a:p>
          <a:p>
            <a:r>
              <a:rPr lang="ru-RU" dirty="0" smtClean="0"/>
              <a:t>проверить </a:t>
            </a:r>
            <a:r>
              <a:rPr lang="ru-RU" dirty="0"/>
              <a:t>места возможного его нахождения, где обычно гуляет. Если первоначальные поиски не принесут положительного результата, необходимо обратиться в полицию с заявлением о розыске. </a:t>
            </a:r>
            <a:endParaRPr lang="ru-RU" dirty="0" smtClean="0"/>
          </a:p>
          <a:p>
            <a:pPr marL="0" indent="0">
              <a:buNone/>
            </a:pPr>
            <a:r>
              <a:rPr lang="ru-RU" dirty="0" smtClean="0"/>
              <a:t>Родители </a:t>
            </a:r>
            <a:r>
              <a:rPr lang="ru-RU" dirty="0"/>
              <a:t>имеют право обратиться в правоохранительные органы по истечению 2 часов с момента исчезновения ребенка. Профилактика самовольных уходов из семей. Отсутствие доверия и взаимопонимания родных людей, равнодушие – это причины, которые могут стать уходом ребенка из дома. В последнее время данная проблема все чаще стала касаться многих семей. Что же происходит с нами и нашими детьми? Как можно изменить эту ситуацию, что мы, взрослые люди делаем не так? Дети очень восприимчивы к неблагоприятным обстоятельствам жизни, поэтому уход из дома это очень сильная эмоциональная реакция на ситуацию, которая им может показаться безвыходной. Самое главное для родителей вовремя принять сторону ребенка, уверить его в том, что он способен преодолеть возникающие трудности, не убегая из дома.</a:t>
            </a:r>
          </a:p>
          <a:p>
            <a:endParaRPr lang="ru-RU" dirty="0"/>
          </a:p>
        </p:txBody>
      </p:sp>
    </p:spTree>
    <p:extLst>
      <p:ext uri="{BB962C8B-B14F-4D97-AF65-F5344CB8AC3E}">
        <p14:creationId xmlns:p14="http://schemas.microsoft.com/office/powerpoint/2010/main" val="88455741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551709" y="295564"/>
            <a:ext cx="9952903" cy="6562436"/>
          </a:xfrm>
        </p:spPr>
        <p:txBody>
          <a:bodyPr>
            <a:normAutofit fontScale="77500" lnSpcReduction="20000"/>
          </a:bodyPr>
          <a:lstStyle/>
          <a:p>
            <a:pPr marL="0" indent="0">
              <a:buNone/>
            </a:pPr>
            <a:r>
              <a:rPr lang="ru-RU" b="1" dirty="0"/>
              <a:t>Рекомендации для родителей по предупреждению уходов ребенка из дома: </a:t>
            </a:r>
            <a:endParaRPr lang="ru-RU" b="1" dirty="0" smtClean="0"/>
          </a:p>
          <a:p>
            <a:pPr>
              <a:buFontTx/>
              <a:buChar char="-"/>
            </a:pPr>
            <a:r>
              <a:rPr lang="ru-RU" dirty="0" smtClean="0"/>
              <a:t>Говорите </a:t>
            </a:r>
            <a:r>
              <a:rPr lang="ru-RU" dirty="0"/>
              <a:t>с ребенком! Начните с малого – спросите у ребенка, как прошел день, что было хорошего, какие проблемы; расскажите про свой день, свои успехи и трудности. Все, что для взрослых – полная бессмыслица, для ребенка очень важно! Подросток хочет, чтобы к нему относились серьезно, воспринимали его как взрослого и самостоятельного человека, уважали его личность, поэтому любое необдуманное слово или действие могут нанести тяжелую рану его душе. Впоследствии ребенок будет воспроизводить свои психологические проблемы во взрослой жизни. </a:t>
            </a:r>
            <a:endParaRPr lang="ru-RU" dirty="0" smtClean="0"/>
          </a:p>
          <a:p>
            <a:pPr>
              <a:buFontTx/>
              <a:buChar char="-"/>
            </a:pPr>
            <a:r>
              <a:rPr lang="ru-RU" dirty="0" smtClean="0"/>
              <a:t>Попробуйте </a:t>
            </a:r>
            <a:r>
              <a:rPr lang="ru-RU" dirty="0"/>
              <a:t>найти время, чтобы всей семьей сходить в кафе, кинотеатр или парк. </a:t>
            </a:r>
            <a:endParaRPr lang="ru-RU" dirty="0" smtClean="0"/>
          </a:p>
          <a:p>
            <a:pPr>
              <a:buFontTx/>
              <a:buChar char="-"/>
            </a:pPr>
            <a:r>
              <a:rPr lang="ru-RU" dirty="0" smtClean="0"/>
              <a:t>Запишитесь </a:t>
            </a:r>
            <a:r>
              <a:rPr lang="ru-RU" dirty="0"/>
              <a:t>вместе с сыном или дочкой в спортивный зал или бассейн. </a:t>
            </a:r>
            <a:endParaRPr lang="ru-RU" dirty="0" smtClean="0"/>
          </a:p>
          <a:p>
            <a:pPr>
              <a:buFontTx/>
              <a:buChar char="-"/>
            </a:pPr>
            <a:r>
              <a:rPr lang="ru-RU" dirty="0" smtClean="0"/>
              <a:t>Ни </a:t>
            </a:r>
            <a:r>
              <a:rPr lang="ru-RU" dirty="0"/>
              <a:t>в коем случае нельзя применять меры физического воздействия! Только усугубите ситуацию! </a:t>
            </a:r>
            <a:endParaRPr lang="ru-RU" dirty="0" smtClean="0"/>
          </a:p>
          <a:p>
            <a:pPr>
              <a:buFontTx/>
              <a:buChar char="-"/>
            </a:pPr>
            <a:r>
              <a:rPr lang="ru-RU" dirty="0" smtClean="0"/>
              <a:t>А </a:t>
            </a:r>
            <a:r>
              <a:rPr lang="ru-RU" dirty="0"/>
              <a:t>когда вы были в школе последний раз? Сами? (родительское собрание не в счет). Поинтересуйтесь, как учится в школе ваш ребенок? Что нового в школе? быть может, планируется проведение семейного праздника, на который ваш ребенок, боясь отказа, вас не пригласил? Согласитесь, ведь это не требует больших затрат. И вот такие маленькие шаги в сторону вашего дорогого и замечательного чада в конечном итоге приведут вас к тому, что вы обретете самого настоящего и преданного друга. </a:t>
            </a:r>
            <a:endParaRPr lang="ru-RU" dirty="0" smtClean="0"/>
          </a:p>
          <a:p>
            <a:pPr>
              <a:buFontTx/>
              <a:buChar char="-"/>
            </a:pPr>
            <a:r>
              <a:rPr lang="ru-RU" dirty="0" smtClean="0"/>
              <a:t>Не </a:t>
            </a:r>
            <a:r>
              <a:rPr lang="ru-RU" dirty="0"/>
              <a:t>забывайте, что в преодоление кризисных ситуаций, коснувшихся, вас и вашего ребенка вам всегда помогут, специалисты. Чем раньше вы обратитесь за помощью психолога или психиатра, тем больше шансов разрешить проблему ребенка и предотвратить его уход из дома</a:t>
            </a:r>
            <a:r>
              <a:rPr lang="ru-RU" dirty="0" smtClean="0"/>
              <a:t>.</a:t>
            </a:r>
          </a:p>
          <a:p>
            <a:pPr>
              <a:buFontTx/>
              <a:buChar char="-"/>
            </a:pPr>
            <a:r>
              <a:rPr lang="ru-RU" dirty="0" smtClean="0"/>
              <a:t> </a:t>
            </a:r>
            <a:r>
              <a:rPr lang="ru-RU" dirty="0"/>
              <a:t>Хорошие родители – это те родители, которые способны построить отношение с ребенком, так чтобы избавить его от разочарований! </a:t>
            </a:r>
            <a:endParaRPr lang="ru-RU" dirty="0" smtClean="0"/>
          </a:p>
          <a:p>
            <a:pPr>
              <a:buFontTx/>
              <a:buChar char="-"/>
            </a:pPr>
            <a:r>
              <a:rPr lang="ru-RU" dirty="0" smtClean="0"/>
              <a:t>Уходы </a:t>
            </a:r>
            <a:r>
              <a:rPr lang="ru-RU" dirty="0"/>
              <a:t>ребенка из дома влекут за собой серьезные последствия: проживая без надзора, дети привыкают лгать, бездельничать, воровать. Ребенок легко попадает под опасное влияние и нередко втягивается в преступные и аморальные действия. Попрошайничество, пьянство, токсикомания, ранние и беспорядочные половые связи. В дальнейшем – серьезные правонарушения, асоциальный образ жизни. Кроме того, ребенок сам может стать жертвой насилия. Угроза сбежать из дома это тоже сигнал, который не должен быть проигнорирован! Когда дети уходят первый раз это еще не болезнь. Но потом желание бродяжничать станет уже необратимым – с ним ребенок не сможет справиться самостоятельно без вашего прямого вмешательства и участия в его жизни.</a:t>
            </a:r>
          </a:p>
        </p:txBody>
      </p:sp>
    </p:spTree>
    <p:extLst>
      <p:ext uri="{BB962C8B-B14F-4D97-AF65-F5344CB8AC3E}">
        <p14:creationId xmlns:p14="http://schemas.microsoft.com/office/powerpoint/2010/main" val="77375440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736436" y="350982"/>
            <a:ext cx="10039928" cy="6105236"/>
          </a:xfrm>
        </p:spPr>
        <p:txBody>
          <a:bodyPr>
            <a:normAutofit fontScale="85000" lnSpcReduction="20000"/>
          </a:bodyPr>
          <a:lstStyle/>
          <a:p>
            <a:pPr marL="0" indent="0">
              <a:buNone/>
            </a:pPr>
            <a:r>
              <a:rPr lang="ru-RU" b="1" dirty="0"/>
              <a:t>ПОМНИТЕ! </a:t>
            </a:r>
            <a:endParaRPr lang="ru-RU" b="1" dirty="0" smtClean="0"/>
          </a:p>
          <a:p>
            <a:pPr marL="0" indent="0">
              <a:buNone/>
            </a:pPr>
            <a:r>
              <a:rPr lang="ru-RU" dirty="0" smtClean="0"/>
              <a:t>Ваш </a:t>
            </a:r>
            <a:r>
              <a:rPr lang="ru-RU" dirty="0"/>
              <a:t>ребенок не сможет самостоятельно преодолеть трудности без вашей </a:t>
            </a:r>
            <a:r>
              <a:rPr lang="ru-RU" b="1" dirty="0"/>
              <a:t>ЛЮБВИ и ПОНИМАНИЯ! </a:t>
            </a:r>
            <a:r>
              <a:rPr lang="ru-RU" b="1" dirty="0" smtClean="0"/>
              <a:t> </a:t>
            </a:r>
            <a:r>
              <a:rPr lang="ru-RU" dirty="0" smtClean="0"/>
              <a:t>Что </a:t>
            </a:r>
            <a:r>
              <a:rPr lang="ru-RU" dirty="0"/>
              <a:t>могут сделать родители, чтобы предупредить ситуацию уходов и побегов подростков из дома </a:t>
            </a:r>
            <a:endParaRPr lang="ru-RU" dirty="0" smtClean="0"/>
          </a:p>
          <a:p>
            <a:r>
              <a:rPr lang="ru-RU" dirty="0" smtClean="0"/>
              <a:t>1</a:t>
            </a:r>
            <a:r>
              <a:rPr lang="ru-RU" dirty="0"/>
              <a:t>. Примите факт, что ваш сын или дочь - уже не ребёнок (по крайней мере, он или она хочет, чтобы все вокруг так думали), поэтому и отношения с подростком нужно строить ПАРТНЕРСКИЕ. Это значит, что директивный стиль взаимоотношений типа «как я сказал, так и будет», можно «с почестями похоронить». Важно предоставлять информацию и факты, а выводы подросток будет делать сам. Многие «капризы» подростков можно понять и принять, если знать особенности их поведения. </a:t>
            </a:r>
            <a:endParaRPr lang="ru-RU" dirty="0" smtClean="0"/>
          </a:p>
          <a:p>
            <a:r>
              <a:rPr lang="ru-RU" dirty="0" smtClean="0"/>
              <a:t>2</a:t>
            </a:r>
            <a:r>
              <a:rPr lang="ru-RU" dirty="0"/>
              <a:t>. Общение со сверстниками необходимо подросткам как дыхание, и они чувствуют себя неполноценными, если это стремление остается не реализованным. Очень важно, чтобы у сына или дочери была возможность встречаться с друзьями дома. Даже если у подростка нет собственной комнаты, предоставьте ему «крышу» для общения со сверстниками. И тогда дом для детей станет самым притягательным местом. </a:t>
            </a:r>
            <a:endParaRPr lang="ru-RU" dirty="0" smtClean="0"/>
          </a:p>
          <a:p>
            <a:r>
              <a:rPr lang="ru-RU" dirty="0" smtClean="0"/>
              <a:t>3</a:t>
            </a:r>
            <a:r>
              <a:rPr lang="ru-RU" dirty="0"/>
              <a:t>. Никогда не угрожайте подростку, что выгоните его из дома, если он сделает что-то не так. К примеру, заявления родителей, чтобы дочь не переступала порог дома, если она совершит ошибку (ранняя беременность, опыт употребления наркотиков), могут обернуться трагедией. Вообще, подросток воспринимает любые угрозы как руководство к действию. Боясь, что его действительно выгонят, он уходит сам. </a:t>
            </a:r>
            <a:endParaRPr lang="ru-RU" dirty="0" smtClean="0"/>
          </a:p>
          <a:p>
            <a:r>
              <a:rPr lang="ru-RU" dirty="0" smtClean="0"/>
              <a:t>4</a:t>
            </a:r>
            <a:r>
              <a:rPr lang="ru-RU" dirty="0"/>
              <a:t>. Старайтесь вместе решать, как проводить досуг. Если свободное время заполнить интересными и полезными занятиями, многие проблемы будут решены. Подростки готовы посещать любые секции за компанию с приятелем или одноклассником. </a:t>
            </a:r>
            <a:endParaRPr lang="ru-RU" dirty="0" smtClean="0"/>
          </a:p>
          <a:p>
            <a:r>
              <a:rPr lang="ru-RU" dirty="0" smtClean="0"/>
              <a:t>5</a:t>
            </a:r>
            <a:r>
              <a:rPr lang="ru-RU" dirty="0"/>
              <a:t>. Старайтесь принимать любые откровения сына или дочери как признак огромного доверия к вам. Выслушивайте подростка всегда, особенно если он хочет поделиться чем-то сокровенным. Ни в коем случае не высказывайте категоричных суждений в его адрес вроде: «Я предупреждала тебя, что так получится!» Не отбивайте у подростка желания советоваться с вами. И тогда с любой проблемой он прибежит именно к вам, зная, что его поддержат и не осудят.</a:t>
            </a:r>
          </a:p>
        </p:txBody>
      </p:sp>
    </p:spTree>
    <p:extLst>
      <p:ext uri="{BB962C8B-B14F-4D97-AF65-F5344CB8AC3E}">
        <p14:creationId xmlns:p14="http://schemas.microsoft.com/office/powerpoint/2010/main" val="39305765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939636" y="424873"/>
            <a:ext cx="9564976" cy="5486349"/>
          </a:xfrm>
        </p:spPr>
        <p:txBody>
          <a:bodyPr>
            <a:normAutofit fontScale="92500" lnSpcReduction="20000"/>
          </a:bodyPr>
          <a:lstStyle/>
          <a:p>
            <a:pPr marL="0" indent="0">
              <a:buNone/>
            </a:pPr>
            <a:r>
              <a:rPr lang="ru-RU" b="1" i="1" dirty="0"/>
              <a:t>Родители обязаны: </a:t>
            </a:r>
            <a:endParaRPr lang="ru-RU" b="1" i="1" dirty="0" smtClean="0"/>
          </a:p>
          <a:p>
            <a:r>
              <a:rPr lang="ru-RU" dirty="0" smtClean="0"/>
              <a:t>1</a:t>
            </a:r>
            <a:r>
              <a:rPr lang="ru-RU" dirty="0"/>
              <a:t>. Располагать информацией о местонахождении ребенка в любое время суток; </a:t>
            </a:r>
            <a:endParaRPr lang="ru-RU" dirty="0" smtClean="0"/>
          </a:p>
          <a:p>
            <a:r>
              <a:rPr lang="ru-RU" dirty="0" smtClean="0"/>
              <a:t>2</a:t>
            </a:r>
            <a:r>
              <a:rPr lang="ru-RU" dirty="0"/>
              <a:t>. Не разрешать несовершеннолетним находиться без присмотра взрослых позднее 22 часов; </a:t>
            </a:r>
            <a:endParaRPr lang="ru-RU" dirty="0" smtClean="0"/>
          </a:p>
          <a:p>
            <a:r>
              <a:rPr lang="ru-RU" dirty="0" smtClean="0"/>
              <a:t>3</a:t>
            </a:r>
            <a:r>
              <a:rPr lang="ru-RU" dirty="0"/>
              <a:t>. Обращать внимание на окружение ребенка, а также контактировать с его друзьями и знакомыми, знать адреса и телефоны; </a:t>
            </a:r>
            <a:endParaRPr lang="ru-RU" dirty="0" smtClean="0"/>
          </a:p>
          <a:p>
            <a:r>
              <a:rPr lang="ru-RU" dirty="0" smtClean="0"/>
              <a:t>4</a:t>
            </a:r>
            <a:r>
              <a:rPr lang="ru-RU" dirty="0"/>
              <a:t>. Планировать и организовывать досуг несовершеннолетних; </a:t>
            </a:r>
            <a:endParaRPr lang="ru-RU" dirty="0" smtClean="0"/>
          </a:p>
          <a:p>
            <a:r>
              <a:rPr lang="ru-RU" dirty="0" smtClean="0"/>
              <a:t>5</a:t>
            </a:r>
            <a:r>
              <a:rPr lang="ru-RU" dirty="0"/>
              <a:t>. Провести с детьми разъяснительные беседы на следующие темы: </a:t>
            </a:r>
            <a:r>
              <a:rPr lang="ru-RU" dirty="0" smtClean="0"/>
              <a:t> </a:t>
            </a:r>
            <a:r>
              <a:rPr lang="ru-RU" dirty="0"/>
              <a:t>безопасность на дороге; что необходимо делать, если возник пожар; </a:t>
            </a:r>
            <a:r>
              <a:rPr lang="ru-RU" dirty="0" smtClean="0"/>
              <a:t> </a:t>
            </a:r>
            <a:r>
              <a:rPr lang="ru-RU" dirty="0"/>
              <a:t>безопасность в лесу, на воде, болотистой местности; </a:t>
            </a:r>
            <a:r>
              <a:rPr lang="ru-RU" dirty="0" smtClean="0"/>
              <a:t> </a:t>
            </a:r>
            <a:r>
              <a:rPr lang="ru-RU" dirty="0"/>
              <a:t>безопасность при террористических актах; </a:t>
            </a:r>
            <a:r>
              <a:rPr lang="ru-RU" dirty="0" smtClean="0"/>
              <a:t> </a:t>
            </a:r>
            <a:r>
              <a:rPr lang="ru-RU" dirty="0"/>
              <a:t>общение с незнакомыми людьми и т.п. </a:t>
            </a:r>
            <a:endParaRPr lang="ru-RU" dirty="0" smtClean="0"/>
          </a:p>
          <a:p>
            <a:pPr marL="0" indent="0">
              <a:buNone/>
            </a:pPr>
            <a:r>
              <a:rPr lang="ru-RU" b="1" dirty="0" smtClean="0"/>
              <a:t>Что </a:t>
            </a:r>
            <a:r>
              <a:rPr lang="ru-RU" b="1" dirty="0"/>
              <a:t>делать если всё-таки подросток ушел: </a:t>
            </a:r>
            <a:r>
              <a:rPr lang="ru-RU" dirty="0"/>
              <a:t>п</a:t>
            </a:r>
            <a:r>
              <a:rPr lang="ru-RU" dirty="0" smtClean="0"/>
              <a:t>ри </a:t>
            </a:r>
            <a:r>
              <a:rPr lang="ru-RU" dirty="0"/>
              <a:t>задержке ребенка более часа от назначенного времени возращения: </a:t>
            </a:r>
            <a:r>
              <a:rPr lang="ru-RU" dirty="0" smtClean="0"/>
              <a:t> </a:t>
            </a:r>
            <a:r>
              <a:rPr lang="ru-RU" dirty="0"/>
              <a:t>обзвонить друзей, знакомых, родных, к которым мог пойти ребенок; </a:t>
            </a:r>
            <a:r>
              <a:rPr lang="ru-RU" dirty="0" smtClean="0"/>
              <a:t>уточнить </a:t>
            </a:r>
            <a:r>
              <a:rPr lang="ru-RU" dirty="0"/>
              <a:t>в администрации образовательного учреждения, в котором обучается ребенок; </a:t>
            </a:r>
            <a:r>
              <a:rPr lang="ru-RU" dirty="0" smtClean="0"/>
              <a:t>обзвонить </a:t>
            </a:r>
            <a:r>
              <a:rPr lang="ru-RU" dirty="0"/>
              <a:t>близлежащие лечебные учреждения, справочную «Скорой помощи». В случае не обнаружения ребенка: </a:t>
            </a:r>
            <a:endParaRPr lang="ru-RU" dirty="0" smtClean="0"/>
          </a:p>
          <a:p>
            <a:pPr>
              <a:buAutoNum type="arabicPeriod"/>
            </a:pPr>
            <a:r>
              <a:rPr lang="ru-RU" dirty="0" smtClean="0"/>
              <a:t>Ведите </a:t>
            </a:r>
            <a:r>
              <a:rPr lang="ru-RU" dirty="0"/>
              <a:t>себя спокойно и уравновешено. </a:t>
            </a:r>
            <a:r>
              <a:rPr lang="ru-RU" dirty="0" smtClean="0"/>
              <a:t>2</a:t>
            </a:r>
            <a:r>
              <a:rPr lang="ru-RU" dirty="0"/>
              <a:t>. Заявите в полицию о пропаже ребенка, сразу же, как только вы поняли, что ребенок не просто задержался, а действительно ушел из дома. Далее действуйте согласно полученным указаниям от сотрудников полиции. </a:t>
            </a:r>
          </a:p>
        </p:txBody>
      </p:sp>
    </p:spTree>
    <p:extLst>
      <p:ext uri="{BB962C8B-B14F-4D97-AF65-F5344CB8AC3E}">
        <p14:creationId xmlns:p14="http://schemas.microsoft.com/office/powerpoint/2010/main" val="2367341119"/>
      </p:ext>
    </p:extLst>
  </p:cSld>
  <p:clrMapOvr>
    <a:masterClrMapping/>
  </p:clrMapOvr>
</p:sld>
</file>

<file path=ppt/theme/theme1.xml><?xml version="1.0" encoding="utf-8"?>
<a:theme xmlns:a="http://schemas.openxmlformats.org/drawingml/2006/main" name="Легкий дым">
  <a:themeElements>
    <a:clrScheme name="Легкий дым">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Легкий дым">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Легкий дым">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31</TotalTime>
  <Words>1811</Words>
  <Application>Microsoft Office PowerPoint</Application>
  <PresentationFormat>Широкоэкранный</PresentationFormat>
  <Paragraphs>57</Paragraphs>
  <Slides>8</Slides>
  <Notes>0</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8</vt:i4>
      </vt:variant>
    </vt:vector>
  </HeadingPairs>
  <TitlesOfParts>
    <vt:vector size="13" baseType="lpstr">
      <vt:lpstr>Agency FB</vt:lpstr>
      <vt:lpstr>Arial</vt:lpstr>
      <vt:lpstr>Century Gothic</vt:lpstr>
      <vt:lpstr>Wingdings 3</vt:lpstr>
      <vt:lpstr>Легкий дым</vt:lpstr>
      <vt:lpstr>МУНИЦИПАЛЬНОЕ АВТОНОМНОЕ ОБЩЕОБРАЗОВАТЕЛЬНОЕ УЧРЕЖДЕНИЕ «Аромашевская средняя общеобразовательная школа  имени Героя Советского Союза В.Д. Кармацкого» (МАОУ «Аромашевская СОШ им. В.Д. Кармацкого») ул. Октябрьская, д.35, с. Аромашево, Аромашевский район, Тюменская область, 627350, тел. (34545) 2-13-83, факс. (34545) 2-18-99, е-mail: aromschool@yandex.ru, сайт: http://www.arom.aromedu.ru/ </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МУНИЦИПАЛЬНОЕ АВТОНОМНОЕ ОБЩЕОБРАЗОВАТЕЛЬНОЕ УЧРЕЖДЕНИЕ «Аромашевская средняя общеобразовательная школа  имени Героя Советского Союза В.Д. Кармацкого» (МАОУ «Аромашевская СОШ им. В.Д. Кармацкого») ул. Октябрьская, д.35, с. Аромашево, Аромашевский район, Тюменская область, 627350, тел. (34545) 2-13-83, факс. (34545) 2-18-99, е-mail: aromschool@yandex.ru, сайт: http://www.arom.aromedu.ru/</dc:title>
  <dc:creator>Shool</dc:creator>
  <cp:lastModifiedBy>Sh</cp:lastModifiedBy>
  <cp:revision>6</cp:revision>
  <dcterms:created xsi:type="dcterms:W3CDTF">2024-10-25T10:25:51Z</dcterms:created>
  <dcterms:modified xsi:type="dcterms:W3CDTF">2024-10-25T11:41:47Z</dcterms:modified>
</cp:coreProperties>
</file>