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74" r:id="rId2"/>
    <p:sldId id="273" r:id="rId3"/>
    <p:sldId id="259" r:id="rId4"/>
    <p:sldId id="275" r:id="rId5"/>
  </p:sldIdLst>
  <p:sldSz cx="6858000" cy="9906000" type="A4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mbria Math" panose="02040503050406030204" pitchFamily="18" charset="0"/>
      <p:regular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Yu Gothic UI Semilight" panose="020B0400000000000000" pitchFamily="34" charset="-128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pos="187">
          <p15:clr>
            <a:srgbClr val="A4A3A4"/>
          </p15:clr>
        </p15:guide>
        <p15:guide id="3" pos="414">
          <p15:clr>
            <a:srgbClr val="A4A3A4"/>
          </p15:clr>
        </p15:guide>
        <p15:guide id="4" pos="845">
          <p15:clr>
            <a:srgbClr val="A4A3A4"/>
          </p15:clr>
        </p15:guide>
        <p15:guide id="5" pos="3702">
          <p15:clr>
            <a:srgbClr val="A4A3A4"/>
          </p15:clr>
        </p15:guide>
        <p15:guide id="6" pos="4133">
          <p15:clr>
            <a:srgbClr val="A4A3A4"/>
          </p15:clr>
        </p15:guide>
        <p15:guide id="7" orient="horz" pos="580">
          <p15:clr>
            <a:srgbClr val="A4A3A4"/>
          </p15:clr>
        </p15:guide>
        <p15:guide id="8" orient="horz" pos="784">
          <p15:clr>
            <a:srgbClr val="A4A3A4"/>
          </p15:clr>
        </p15:guide>
        <p15:guide id="9" orient="horz" pos="6046">
          <p15:clr>
            <a:srgbClr val="A4A3A4"/>
          </p15:clr>
        </p15:guide>
        <p15:guide id="10" pos="2636">
          <p15:clr>
            <a:srgbClr val="A4A3A4"/>
          </p15:clr>
        </p15:guide>
        <p15:guide id="11" pos="2727">
          <p15:clr>
            <a:srgbClr val="A4A3A4"/>
          </p15:clr>
        </p15:guide>
        <p15:guide id="12" orient="horz" pos="1555">
          <p15:clr>
            <a:srgbClr val="A4A3A4"/>
          </p15:clr>
        </p15:guide>
        <p15:guide id="13" pos="4042">
          <p15:clr>
            <a:srgbClr val="A4A3A4"/>
          </p15:clr>
        </p15:guide>
        <p15:guide id="14" orient="horz" pos="5910">
          <p15:clr>
            <a:srgbClr val="A4A3A4"/>
          </p15:clr>
        </p15:guide>
        <p15:guide id="15" pos="134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eAZzBfy/7+zrkOG/H5zX8G0Pb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DD5E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29B51C-8E75-41E9-A0B5-4E41D97B0981}">
  <a:tblStyle styleId="{4229B51C-8E75-41E9-A0B5-4E41D97B09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1884" y="54"/>
      </p:cViewPr>
      <p:guideLst>
        <p:guide orient="horz" pos="330"/>
        <p:guide pos="187"/>
        <p:guide pos="414"/>
        <p:guide pos="845"/>
        <p:guide pos="3702"/>
        <p:guide pos="4133"/>
        <p:guide orient="horz" pos="580"/>
        <p:guide orient="horz" pos="784"/>
        <p:guide orient="horz" pos="6046"/>
        <p:guide pos="2636"/>
        <p:guide pos="2727"/>
        <p:guide orient="horz" pos="1555"/>
        <p:guide pos="4042"/>
        <p:guide orient="horz" pos="5910"/>
        <p:guide pos="1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248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72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5ee755756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g1e5ee755756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5ee755756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7" name="Google Shape;197;g1e5ee755756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128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552" y="137776"/>
            <a:ext cx="6745048" cy="95817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44357" r="76376" b="44660"/>
          <a:stretch/>
        </p:blipFill>
        <p:spPr>
          <a:xfrm rot="1148568">
            <a:off x="5795353" y="378328"/>
            <a:ext cx="793150" cy="324360"/>
          </a:xfrm>
          <a:prstGeom prst="rect">
            <a:avLst/>
          </a:prstGeom>
        </p:spPr>
      </p:pic>
      <p:sp>
        <p:nvSpPr>
          <p:cNvPr id="70" name="Google Shape;95;p1"/>
          <p:cNvSpPr/>
          <p:nvPr/>
        </p:nvSpPr>
        <p:spPr>
          <a:xfrm>
            <a:off x="453331" y="695781"/>
            <a:ext cx="688569" cy="434255"/>
          </a:xfrm>
          <a:prstGeom prst="homePlat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1</a:t>
            </a:r>
            <a:endParaRPr sz="12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" name="Google Shape;111;p1"/>
          <p:cNvSpPr txBox="1"/>
          <p:nvPr/>
        </p:nvSpPr>
        <p:spPr>
          <a:xfrm>
            <a:off x="1204499" y="661172"/>
            <a:ext cx="571105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Заполни таблицу, указав силу трения для каждого случая</a:t>
            </a:r>
          </a:p>
        </p:txBody>
      </p:sp>
      <p:grpSp>
        <p:nvGrpSpPr>
          <p:cNvPr id="114" name="Google Shape;1474;p66"/>
          <p:cNvGrpSpPr/>
          <p:nvPr/>
        </p:nvGrpSpPr>
        <p:grpSpPr>
          <a:xfrm>
            <a:off x="297966" y="9051243"/>
            <a:ext cx="412791" cy="378743"/>
            <a:chOff x="805350" y="3105525"/>
            <a:chExt cx="304275" cy="291475"/>
          </a:xfrm>
        </p:grpSpPr>
        <p:sp>
          <p:nvSpPr>
            <p:cNvPr id="115" name="Google Shape;1475;p66"/>
            <p:cNvSpPr/>
            <p:nvPr/>
          </p:nvSpPr>
          <p:spPr>
            <a:xfrm>
              <a:off x="995175" y="3169750"/>
              <a:ext cx="49200" cy="57125"/>
            </a:xfrm>
            <a:custGeom>
              <a:avLst/>
              <a:gdLst/>
              <a:ahLst/>
              <a:cxnLst/>
              <a:rect l="l" t="t" r="r" b="b"/>
              <a:pathLst>
                <a:path w="1968" h="2285" extrusionOk="0">
                  <a:moveTo>
                    <a:pt x="1932" y="0"/>
                  </a:moveTo>
                  <a:cubicBezTo>
                    <a:pt x="1887" y="0"/>
                    <a:pt x="1750" y="294"/>
                    <a:pt x="1520" y="627"/>
                  </a:cubicBezTo>
                  <a:cubicBezTo>
                    <a:pt x="1293" y="976"/>
                    <a:pt x="943" y="1367"/>
                    <a:pt x="642" y="1627"/>
                  </a:cubicBezTo>
                  <a:cubicBezTo>
                    <a:pt x="342" y="1887"/>
                    <a:pt x="163" y="2009"/>
                    <a:pt x="81" y="2090"/>
                  </a:cubicBezTo>
                  <a:cubicBezTo>
                    <a:pt x="0" y="2171"/>
                    <a:pt x="8" y="2204"/>
                    <a:pt x="25" y="2245"/>
                  </a:cubicBezTo>
                  <a:cubicBezTo>
                    <a:pt x="41" y="2266"/>
                    <a:pt x="57" y="2284"/>
                    <a:pt x="100" y="2284"/>
                  </a:cubicBezTo>
                  <a:cubicBezTo>
                    <a:pt x="121" y="2284"/>
                    <a:pt x="149" y="2280"/>
                    <a:pt x="187" y="2269"/>
                  </a:cubicBezTo>
                  <a:cubicBezTo>
                    <a:pt x="301" y="2228"/>
                    <a:pt x="504" y="2123"/>
                    <a:pt x="829" y="1846"/>
                  </a:cubicBezTo>
                  <a:cubicBezTo>
                    <a:pt x="1155" y="1562"/>
                    <a:pt x="1504" y="1123"/>
                    <a:pt x="1699" y="733"/>
                  </a:cubicBezTo>
                  <a:cubicBezTo>
                    <a:pt x="1902" y="342"/>
                    <a:pt x="1968" y="17"/>
                    <a:pt x="1935" y="1"/>
                  </a:cubicBezTo>
                  <a:cubicBezTo>
                    <a:pt x="1934" y="0"/>
                    <a:pt x="1933" y="0"/>
                    <a:pt x="1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476;p66"/>
            <p:cNvSpPr/>
            <p:nvPr/>
          </p:nvSpPr>
          <p:spPr>
            <a:xfrm>
              <a:off x="961225" y="3144500"/>
              <a:ext cx="32150" cy="51525"/>
            </a:xfrm>
            <a:custGeom>
              <a:avLst/>
              <a:gdLst/>
              <a:ahLst/>
              <a:cxnLst/>
              <a:rect l="l" t="t" r="r" b="b"/>
              <a:pathLst>
                <a:path w="1286" h="2061" extrusionOk="0">
                  <a:moveTo>
                    <a:pt x="1244" y="1"/>
                  </a:moveTo>
                  <a:cubicBezTo>
                    <a:pt x="1196" y="1"/>
                    <a:pt x="1020" y="167"/>
                    <a:pt x="822" y="426"/>
                  </a:cubicBezTo>
                  <a:cubicBezTo>
                    <a:pt x="602" y="694"/>
                    <a:pt x="383" y="1068"/>
                    <a:pt x="253" y="1377"/>
                  </a:cubicBezTo>
                  <a:cubicBezTo>
                    <a:pt x="155" y="1588"/>
                    <a:pt x="106" y="1710"/>
                    <a:pt x="25" y="1897"/>
                  </a:cubicBezTo>
                  <a:cubicBezTo>
                    <a:pt x="1" y="1970"/>
                    <a:pt x="17" y="2003"/>
                    <a:pt x="41" y="2035"/>
                  </a:cubicBezTo>
                  <a:cubicBezTo>
                    <a:pt x="58" y="2048"/>
                    <a:pt x="75" y="2061"/>
                    <a:pt x="99" y="2061"/>
                  </a:cubicBezTo>
                  <a:cubicBezTo>
                    <a:pt x="121" y="2061"/>
                    <a:pt x="149" y="2050"/>
                    <a:pt x="188" y="2019"/>
                  </a:cubicBezTo>
                  <a:cubicBezTo>
                    <a:pt x="277" y="1962"/>
                    <a:pt x="391" y="1791"/>
                    <a:pt x="513" y="1491"/>
                  </a:cubicBezTo>
                  <a:cubicBezTo>
                    <a:pt x="643" y="1198"/>
                    <a:pt x="822" y="832"/>
                    <a:pt x="992" y="539"/>
                  </a:cubicBezTo>
                  <a:cubicBezTo>
                    <a:pt x="1147" y="247"/>
                    <a:pt x="1285" y="27"/>
                    <a:pt x="1253" y="3"/>
                  </a:cubicBezTo>
                  <a:cubicBezTo>
                    <a:pt x="1250" y="1"/>
                    <a:pt x="124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477;p66"/>
            <p:cNvSpPr/>
            <p:nvPr/>
          </p:nvSpPr>
          <p:spPr>
            <a:xfrm>
              <a:off x="918150" y="3105525"/>
              <a:ext cx="9375" cy="58800"/>
            </a:xfrm>
            <a:custGeom>
              <a:avLst/>
              <a:gdLst/>
              <a:ahLst/>
              <a:cxnLst/>
              <a:rect l="l" t="t" r="r" b="b"/>
              <a:pathLst>
                <a:path w="375" h="2352" extrusionOk="0">
                  <a:moveTo>
                    <a:pt x="195" y="1"/>
                  </a:moveTo>
                  <a:cubicBezTo>
                    <a:pt x="122" y="9"/>
                    <a:pt x="81" y="1017"/>
                    <a:pt x="41" y="1659"/>
                  </a:cubicBezTo>
                  <a:cubicBezTo>
                    <a:pt x="0" y="2302"/>
                    <a:pt x="49" y="2342"/>
                    <a:pt x="138" y="2350"/>
                  </a:cubicBezTo>
                  <a:cubicBezTo>
                    <a:pt x="144" y="2351"/>
                    <a:pt x="149" y="2351"/>
                    <a:pt x="155" y="2351"/>
                  </a:cubicBezTo>
                  <a:cubicBezTo>
                    <a:pt x="223" y="2351"/>
                    <a:pt x="295" y="2285"/>
                    <a:pt x="325" y="1676"/>
                  </a:cubicBezTo>
                  <a:cubicBezTo>
                    <a:pt x="374" y="1025"/>
                    <a:pt x="277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478;p66"/>
            <p:cNvSpPr/>
            <p:nvPr/>
          </p:nvSpPr>
          <p:spPr>
            <a:xfrm>
              <a:off x="866100" y="3125050"/>
              <a:ext cx="19150" cy="51875"/>
            </a:xfrm>
            <a:custGeom>
              <a:avLst/>
              <a:gdLst/>
              <a:ahLst/>
              <a:cxnLst/>
              <a:rect l="l" t="t" r="r" b="b"/>
              <a:pathLst>
                <a:path w="766" h="2075" extrusionOk="0">
                  <a:moveTo>
                    <a:pt x="66" y="0"/>
                  </a:moveTo>
                  <a:cubicBezTo>
                    <a:pt x="25" y="0"/>
                    <a:pt x="1" y="244"/>
                    <a:pt x="25" y="569"/>
                  </a:cubicBezTo>
                  <a:cubicBezTo>
                    <a:pt x="50" y="887"/>
                    <a:pt x="131" y="1285"/>
                    <a:pt x="237" y="1578"/>
                  </a:cubicBezTo>
                  <a:cubicBezTo>
                    <a:pt x="286" y="1732"/>
                    <a:pt x="318" y="1830"/>
                    <a:pt x="391" y="1935"/>
                  </a:cubicBezTo>
                  <a:cubicBezTo>
                    <a:pt x="458" y="2032"/>
                    <a:pt x="560" y="2074"/>
                    <a:pt x="626" y="2074"/>
                  </a:cubicBezTo>
                  <a:cubicBezTo>
                    <a:pt x="632" y="2074"/>
                    <a:pt x="638" y="2074"/>
                    <a:pt x="643" y="2073"/>
                  </a:cubicBezTo>
                  <a:cubicBezTo>
                    <a:pt x="716" y="2073"/>
                    <a:pt x="749" y="2041"/>
                    <a:pt x="757" y="2017"/>
                  </a:cubicBezTo>
                  <a:cubicBezTo>
                    <a:pt x="765" y="1992"/>
                    <a:pt x="757" y="1976"/>
                    <a:pt x="749" y="1960"/>
                  </a:cubicBezTo>
                  <a:cubicBezTo>
                    <a:pt x="733" y="1919"/>
                    <a:pt x="692" y="1903"/>
                    <a:pt x="668" y="1870"/>
                  </a:cubicBezTo>
                  <a:cubicBezTo>
                    <a:pt x="651" y="1854"/>
                    <a:pt x="643" y="1846"/>
                    <a:pt x="619" y="1797"/>
                  </a:cubicBezTo>
                  <a:cubicBezTo>
                    <a:pt x="594" y="1748"/>
                    <a:pt x="554" y="1626"/>
                    <a:pt x="513" y="1488"/>
                  </a:cubicBezTo>
                  <a:cubicBezTo>
                    <a:pt x="416" y="1204"/>
                    <a:pt x="302" y="838"/>
                    <a:pt x="229" y="537"/>
                  </a:cubicBezTo>
                  <a:cubicBezTo>
                    <a:pt x="155" y="236"/>
                    <a:pt x="107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479;p66"/>
            <p:cNvSpPr/>
            <p:nvPr/>
          </p:nvSpPr>
          <p:spPr>
            <a:xfrm>
              <a:off x="1041100" y="3221075"/>
              <a:ext cx="57550" cy="28575"/>
            </a:xfrm>
            <a:custGeom>
              <a:avLst/>
              <a:gdLst/>
              <a:ahLst/>
              <a:cxnLst/>
              <a:rect l="l" t="t" r="r" b="b"/>
              <a:pathLst>
                <a:path w="2302" h="1143" extrusionOk="0">
                  <a:moveTo>
                    <a:pt x="2264" y="0"/>
                  </a:moveTo>
                  <a:cubicBezTo>
                    <a:pt x="2208" y="0"/>
                    <a:pt x="1995" y="135"/>
                    <a:pt x="1708" y="289"/>
                  </a:cubicBezTo>
                  <a:cubicBezTo>
                    <a:pt x="1399" y="460"/>
                    <a:pt x="1000" y="631"/>
                    <a:pt x="675" y="736"/>
                  </a:cubicBezTo>
                  <a:cubicBezTo>
                    <a:pt x="358" y="842"/>
                    <a:pt x="179" y="891"/>
                    <a:pt x="98" y="940"/>
                  </a:cubicBezTo>
                  <a:cubicBezTo>
                    <a:pt x="9" y="980"/>
                    <a:pt x="0" y="1021"/>
                    <a:pt x="9" y="1061"/>
                  </a:cubicBezTo>
                  <a:cubicBezTo>
                    <a:pt x="17" y="1094"/>
                    <a:pt x="33" y="1135"/>
                    <a:pt x="139" y="1143"/>
                  </a:cubicBezTo>
                  <a:cubicBezTo>
                    <a:pt x="236" y="1143"/>
                    <a:pt x="431" y="1126"/>
                    <a:pt x="773" y="1013"/>
                  </a:cubicBezTo>
                  <a:cubicBezTo>
                    <a:pt x="1114" y="899"/>
                    <a:pt x="1521" y="687"/>
                    <a:pt x="1821" y="460"/>
                  </a:cubicBezTo>
                  <a:cubicBezTo>
                    <a:pt x="2114" y="240"/>
                    <a:pt x="2301" y="29"/>
                    <a:pt x="2277" y="5"/>
                  </a:cubicBezTo>
                  <a:cubicBezTo>
                    <a:pt x="2274" y="2"/>
                    <a:pt x="2270" y="0"/>
                    <a:pt x="2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480;p66"/>
            <p:cNvSpPr/>
            <p:nvPr/>
          </p:nvSpPr>
          <p:spPr>
            <a:xfrm>
              <a:off x="1041700" y="3264600"/>
              <a:ext cx="67925" cy="26275"/>
            </a:xfrm>
            <a:custGeom>
              <a:avLst/>
              <a:gdLst/>
              <a:ahLst/>
              <a:cxnLst/>
              <a:rect l="l" t="t" r="r" b="b"/>
              <a:pathLst>
                <a:path w="2717" h="1051" extrusionOk="0">
                  <a:moveTo>
                    <a:pt x="99" y="0"/>
                  </a:moveTo>
                  <a:cubicBezTo>
                    <a:pt x="65" y="0"/>
                    <a:pt x="48" y="17"/>
                    <a:pt x="33" y="36"/>
                  </a:cubicBezTo>
                  <a:cubicBezTo>
                    <a:pt x="9" y="68"/>
                    <a:pt x="1" y="101"/>
                    <a:pt x="74" y="190"/>
                  </a:cubicBezTo>
                  <a:cubicBezTo>
                    <a:pt x="155" y="280"/>
                    <a:pt x="318" y="418"/>
                    <a:pt x="684" y="613"/>
                  </a:cubicBezTo>
                  <a:cubicBezTo>
                    <a:pt x="1050" y="800"/>
                    <a:pt x="1562" y="963"/>
                    <a:pt x="1976" y="1020"/>
                  </a:cubicBezTo>
                  <a:cubicBezTo>
                    <a:pt x="2144" y="1042"/>
                    <a:pt x="2295" y="1051"/>
                    <a:pt x="2417" y="1051"/>
                  </a:cubicBezTo>
                  <a:cubicBezTo>
                    <a:pt x="2601" y="1051"/>
                    <a:pt x="2716" y="1031"/>
                    <a:pt x="2716" y="1011"/>
                  </a:cubicBezTo>
                  <a:cubicBezTo>
                    <a:pt x="2716" y="963"/>
                    <a:pt x="2407" y="922"/>
                    <a:pt x="2017" y="816"/>
                  </a:cubicBezTo>
                  <a:cubicBezTo>
                    <a:pt x="1627" y="711"/>
                    <a:pt x="1163" y="532"/>
                    <a:pt x="814" y="353"/>
                  </a:cubicBezTo>
                  <a:cubicBezTo>
                    <a:pt x="472" y="174"/>
                    <a:pt x="302" y="60"/>
                    <a:pt x="196" y="28"/>
                  </a:cubicBezTo>
                  <a:cubicBezTo>
                    <a:pt x="153" y="8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481;p66"/>
            <p:cNvSpPr/>
            <p:nvPr/>
          </p:nvSpPr>
          <p:spPr>
            <a:xfrm>
              <a:off x="1038450" y="3308225"/>
              <a:ext cx="43325" cy="60150"/>
            </a:xfrm>
            <a:custGeom>
              <a:avLst/>
              <a:gdLst/>
              <a:ahLst/>
              <a:cxnLst/>
              <a:rect l="l" t="t" r="r" b="b"/>
              <a:pathLst>
                <a:path w="1733" h="2406" extrusionOk="0">
                  <a:moveTo>
                    <a:pt x="118" y="0"/>
                  </a:moveTo>
                  <a:cubicBezTo>
                    <a:pt x="95" y="0"/>
                    <a:pt x="80" y="11"/>
                    <a:pt x="66" y="22"/>
                  </a:cubicBezTo>
                  <a:cubicBezTo>
                    <a:pt x="1" y="79"/>
                    <a:pt x="1" y="144"/>
                    <a:pt x="489" y="754"/>
                  </a:cubicBezTo>
                  <a:cubicBezTo>
                    <a:pt x="732" y="1071"/>
                    <a:pt x="1033" y="1478"/>
                    <a:pt x="1261" y="1819"/>
                  </a:cubicBezTo>
                  <a:cubicBezTo>
                    <a:pt x="1490" y="2143"/>
                    <a:pt x="1657" y="2405"/>
                    <a:pt x="1697" y="2405"/>
                  </a:cubicBezTo>
                  <a:cubicBezTo>
                    <a:pt x="1698" y="2405"/>
                    <a:pt x="1699" y="2405"/>
                    <a:pt x="1700" y="2404"/>
                  </a:cubicBezTo>
                  <a:cubicBezTo>
                    <a:pt x="1732" y="2380"/>
                    <a:pt x="1627" y="2087"/>
                    <a:pt x="1440" y="1713"/>
                  </a:cubicBezTo>
                  <a:cubicBezTo>
                    <a:pt x="1253" y="1339"/>
                    <a:pt x="968" y="900"/>
                    <a:pt x="724" y="583"/>
                  </a:cubicBezTo>
                  <a:cubicBezTo>
                    <a:pt x="336" y="102"/>
                    <a:pt x="191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482;p66"/>
            <p:cNvSpPr/>
            <p:nvPr/>
          </p:nvSpPr>
          <p:spPr>
            <a:xfrm>
              <a:off x="998825" y="3337350"/>
              <a:ext cx="18925" cy="59650"/>
            </a:xfrm>
            <a:custGeom>
              <a:avLst/>
              <a:gdLst/>
              <a:ahLst/>
              <a:cxnLst/>
              <a:rect l="l" t="t" r="r" b="b"/>
              <a:pathLst>
                <a:path w="757" h="2386" extrusionOk="0">
                  <a:moveTo>
                    <a:pt x="157" y="1"/>
                  </a:moveTo>
                  <a:cubicBezTo>
                    <a:pt x="149" y="1"/>
                    <a:pt x="140" y="2"/>
                    <a:pt x="131" y="4"/>
                  </a:cubicBezTo>
                  <a:cubicBezTo>
                    <a:pt x="57" y="20"/>
                    <a:pt x="1" y="69"/>
                    <a:pt x="147" y="727"/>
                  </a:cubicBezTo>
                  <a:cubicBezTo>
                    <a:pt x="300" y="1380"/>
                    <a:pt x="589" y="2386"/>
                    <a:pt x="673" y="2386"/>
                  </a:cubicBezTo>
                  <a:cubicBezTo>
                    <a:pt x="674" y="2386"/>
                    <a:pt x="675" y="2386"/>
                    <a:pt x="675" y="2386"/>
                  </a:cubicBezTo>
                  <a:cubicBezTo>
                    <a:pt x="757" y="2369"/>
                    <a:pt x="578" y="1321"/>
                    <a:pt x="431" y="662"/>
                  </a:cubicBezTo>
                  <a:cubicBezTo>
                    <a:pt x="301" y="84"/>
                    <a:pt x="229" y="1"/>
                    <a:pt x="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1483;p66"/>
            <p:cNvSpPr/>
            <p:nvPr/>
          </p:nvSpPr>
          <p:spPr>
            <a:xfrm>
              <a:off x="902700" y="3317175"/>
              <a:ext cx="46550" cy="77800"/>
            </a:xfrm>
            <a:custGeom>
              <a:avLst/>
              <a:gdLst/>
              <a:ahLst/>
              <a:cxnLst/>
              <a:rect l="l" t="t" r="r" b="b"/>
              <a:pathLst>
                <a:path w="1862" h="3112" extrusionOk="0">
                  <a:moveTo>
                    <a:pt x="1740" y="1"/>
                  </a:moveTo>
                  <a:cubicBezTo>
                    <a:pt x="1667" y="1"/>
                    <a:pt x="1524" y="125"/>
                    <a:pt x="1098" y="811"/>
                  </a:cubicBezTo>
                  <a:cubicBezTo>
                    <a:pt x="838" y="1233"/>
                    <a:pt x="537" y="1794"/>
                    <a:pt x="334" y="2258"/>
                  </a:cubicBezTo>
                  <a:cubicBezTo>
                    <a:pt x="122" y="2729"/>
                    <a:pt x="0" y="3095"/>
                    <a:pt x="33" y="3111"/>
                  </a:cubicBezTo>
                  <a:cubicBezTo>
                    <a:pt x="34" y="3112"/>
                    <a:pt x="34" y="3112"/>
                    <a:pt x="35" y="3112"/>
                  </a:cubicBezTo>
                  <a:cubicBezTo>
                    <a:pt x="74" y="3112"/>
                    <a:pt x="266" y="2776"/>
                    <a:pt x="512" y="2355"/>
                  </a:cubicBezTo>
                  <a:cubicBezTo>
                    <a:pt x="764" y="1916"/>
                    <a:pt x="1090" y="1380"/>
                    <a:pt x="1342" y="957"/>
                  </a:cubicBezTo>
                  <a:cubicBezTo>
                    <a:pt x="1862" y="136"/>
                    <a:pt x="1854" y="63"/>
                    <a:pt x="1781" y="14"/>
                  </a:cubicBezTo>
                  <a:cubicBezTo>
                    <a:pt x="1769" y="7"/>
                    <a:pt x="1756" y="1"/>
                    <a:pt x="1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1484;p66"/>
            <p:cNvSpPr/>
            <p:nvPr/>
          </p:nvSpPr>
          <p:spPr>
            <a:xfrm>
              <a:off x="849850" y="3298125"/>
              <a:ext cx="41075" cy="34000"/>
            </a:xfrm>
            <a:custGeom>
              <a:avLst/>
              <a:gdLst/>
              <a:ahLst/>
              <a:cxnLst/>
              <a:rect l="l" t="t" r="r" b="b"/>
              <a:pathLst>
                <a:path w="1643" h="1360" extrusionOk="0">
                  <a:moveTo>
                    <a:pt x="1477" y="1"/>
                  </a:moveTo>
                  <a:cubicBezTo>
                    <a:pt x="1415" y="1"/>
                    <a:pt x="1309" y="78"/>
                    <a:pt x="1033" y="353"/>
                  </a:cubicBezTo>
                  <a:cubicBezTo>
                    <a:pt x="846" y="548"/>
                    <a:pt x="594" y="792"/>
                    <a:pt x="375" y="979"/>
                  </a:cubicBezTo>
                  <a:cubicBezTo>
                    <a:pt x="171" y="1174"/>
                    <a:pt x="1" y="1313"/>
                    <a:pt x="25" y="1353"/>
                  </a:cubicBezTo>
                  <a:cubicBezTo>
                    <a:pt x="27" y="1358"/>
                    <a:pt x="33" y="1360"/>
                    <a:pt x="42" y="1360"/>
                  </a:cubicBezTo>
                  <a:cubicBezTo>
                    <a:pt x="100" y="1360"/>
                    <a:pt x="287" y="1275"/>
                    <a:pt x="505" y="1142"/>
                  </a:cubicBezTo>
                  <a:cubicBezTo>
                    <a:pt x="749" y="987"/>
                    <a:pt x="1041" y="760"/>
                    <a:pt x="1244" y="565"/>
                  </a:cubicBezTo>
                  <a:cubicBezTo>
                    <a:pt x="1643" y="158"/>
                    <a:pt x="1594" y="77"/>
                    <a:pt x="1537" y="28"/>
                  </a:cubicBezTo>
                  <a:cubicBezTo>
                    <a:pt x="1519" y="12"/>
                    <a:pt x="1502" y="1"/>
                    <a:pt x="1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1485;p66"/>
            <p:cNvSpPr/>
            <p:nvPr/>
          </p:nvSpPr>
          <p:spPr>
            <a:xfrm>
              <a:off x="810825" y="3246650"/>
              <a:ext cx="59975" cy="17500"/>
            </a:xfrm>
            <a:custGeom>
              <a:avLst/>
              <a:gdLst/>
              <a:ahLst/>
              <a:cxnLst/>
              <a:rect l="l" t="t" r="r" b="b"/>
              <a:pathLst>
                <a:path w="2399" h="700" extrusionOk="0">
                  <a:moveTo>
                    <a:pt x="2273" y="0"/>
                  </a:moveTo>
                  <a:cubicBezTo>
                    <a:pt x="2184" y="0"/>
                    <a:pt x="2013" y="42"/>
                    <a:pt x="1659" y="160"/>
                  </a:cubicBezTo>
                  <a:cubicBezTo>
                    <a:pt x="1342" y="258"/>
                    <a:pt x="928" y="380"/>
                    <a:pt x="594" y="469"/>
                  </a:cubicBezTo>
                  <a:cubicBezTo>
                    <a:pt x="261" y="559"/>
                    <a:pt x="1" y="624"/>
                    <a:pt x="9" y="664"/>
                  </a:cubicBezTo>
                  <a:cubicBezTo>
                    <a:pt x="13" y="687"/>
                    <a:pt x="96" y="699"/>
                    <a:pt x="228" y="699"/>
                  </a:cubicBezTo>
                  <a:cubicBezTo>
                    <a:pt x="336" y="699"/>
                    <a:pt x="477" y="691"/>
                    <a:pt x="635" y="673"/>
                  </a:cubicBezTo>
                  <a:cubicBezTo>
                    <a:pt x="984" y="632"/>
                    <a:pt x="1415" y="542"/>
                    <a:pt x="1749" y="437"/>
                  </a:cubicBezTo>
                  <a:cubicBezTo>
                    <a:pt x="2399" y="217"/>
                    <a:pt x="2399" y="128"/>
                    <a:pt x="2375" y="63"/>
                  </a:cubicBezTo>
                  <a:cubicBezTo>
                    <a:pt x="2360" y="27"/>
                    <a:pt x="2343" y="0"/>
                    <a:pt x="2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1486;p66"/>
            <p:cNvSpPr/>
            <p:nvPr/>
          </p:nvSpPr>
          <p:spPr>
            <a:xfrm>
              <a:off x="805350" y="3193450"/>
              <a:ext cx="63825" cy="13200"/>
            </a:xfrm>
            <a:custGeom>
              <a:avLst/>
              <a:gdLst/>
              <a:ahLst/>
              <a:cxnLst/>
              <a:rect l="l" t="t" r="r" b="b"/>
              <a:pathLst>
                <a:path w="2553" h="528" extrusionOk="0">
                  <a:moveTo>
                    <a:pt x="116" y="1"/>
                  </a:moveTo>
                  <a:cubicBezTo>
                    <a:pt x="60" y="1"/>
                    <a:pt x="27" y="7"/>
                    <a:pt x="25" y="20"/>
                  </a:cubicBezTo>
                  <a:cubicBezTo>
                    <a:pt x="0" y="93"/>
                    <a:pt x="1073" y="419"/>
                    <a:pt x="1789" y="500"/>
                  </a:cubicBezTo>
                  <a:cubicBezTo>
                    <a:pt x="1979" y="519"/>
                    <a:pt x="2122" y="527"/>
                    <a:pt x="2230" y="527"/>
                  </a:cubicBezTo>
                  <a:cubicBezTo>
                    <a:pt x="2531" y="527"/>
                    <a:pt x="2553" y="464"/>
                    <a:pt x="2553" y="410"/>
                  </a:cubicBezTo>
                  <a:cubicBezTo>
                    <a:pt x="2553" y="321"/>
                    <a:pt x="2520" y="289"/>
                    <a:pt x="1829" y="215"/>
                  </a:cubicBezTo>
                  <a:cubicBezTo>
                    <a:pt x="1254" y="148"/>
                    <a:pt x="395" y="1"/>
                    <a:pt x="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487;p66"/>
            <p:cNvSpPr/>
            <p:nvPr/>
          </p:nvSpPr>
          <p:spPr>
            <a:xfrm>
              <a:off x="823300" y="3148575"/>
              <a:ext cx="263150" cy="193325"/>
            </a:xfrm>
            <a:custGeom>
              <a:avLst/>
              <a:gdLst/>
              <a:ahLst/>
              <a:cxnLst/>
              <a:rect l="l" t="t" r="r" b="b"/>
              <a:pathLst>
                <a:path w="10526" h="7733" extrusionOk="0">
                  <a:moveTo>
                    <a:pt x="3851" y="1"/>
                  </a:moveTo>
                  <a:cubicBezTo>
                    <a:pt x="1876" y="1"/>
                    <a:pt x="1" y="2408"/>
                    <a:pt x="1811" y="5311"/>
                  </a:cubicBezTo>
                  <a:cubicBezTo>
                    <a:pt x="2924" y="7105"/>
                    <a:pt x="4558" y="7732"/>
                    <a:pt x="6047" y="7732"/>
                  </a:cubicBezTo>
                  <a:cubicBezTo>
                    <a:pt x="7211" y="7732"/>
                    <a:pt x="8286" y="7349"/>
                    <a:pt x="8956" y="6839"/>
                  </a:cubicBezTo>
                  <a:cubicBezTo>
                    <a:pt x="9867" y="6148"/>
                    <a:pt x="10525" y="4092"/>
                    <a:pt x="6989" y="2441"/>
                  </a:cubicBezTo>
                  <a:cubicBezTo>
                    <a:pt x="5786" y="1880"/>
                    <a:pt x="5843" y="433"/>
                    <a:pt x="4444" y="76"/>
                  </a:cubicBezTo>
                  <a:cubicBezTo>
                    <a:pt x="4248" y="25"/>
                    <a:pt x="4049" y="1"/>
                    <a:pt x="3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1488;p66"/>
            <p:cNvSpPr/>
            <p:nvPr/>
          </p:nvSpPr>
          <p:spPr>
            <a:xfrm>
              <a:off x="881550" y="3208925"/>
              <a:ext cx="62225" cy="57600"/>
            </a:xfrm>
            <a:custGeom>
              <a:avLst/>
              <a:gdLst/>
              <a:ahLst/>
              <a:cxnLst/>
              <a:rect l="l" t="t" r="r" b="b"/>
              <a:pathLst>
                <a:path w="2489" h="2304" extrusionOk="0">
                  <a:moveTo>
                    <a:pt x="1254" y="1"/>
                  </a:moveTo>
                  <a:cubicBezTo>
                    <a:pt x="1187" y="1"/>
                    <a:pt x="1118" y="7"/>
                    <a:pt x="1050" y="19"/>
                  </a:cubicBezTo>
                  <a:cubicBezTo>
                    <a:pt x="424" y="125"/>
                    <a:pt x="1" y="718"/>
                    <a:pt x="115" y="1352"/>
                  </a:cubicBezTo>
                  <a:cubicBezTo>
                    <a:pt x="209" y="1913"/>
                    <a:pt x="695" y="2304"/>
                    <a:pt x="1244" y="2304"/>
                  </a:cubicBezTo>
                  <a:cubicBezTo>
                    <a:pt x="1309" y="2304"/>
                    <a:pt x="1374" y="2298"/>
                    <a:pt x="1440" y="2287"/>
                  </a:cubicBezTo>
                  <a:cubicBezTo>
                    <a:pt x="2074" y="2182"/>
                    <a:pt x="2488" y="1580"/>
                    <a:pt x="2383" y="954"/>
                  </a:cubicBezTo>
                  <a:cubicBezTo>
                    <a:pt x="2281" y="397"/>
                    <a:pt x="1800" y="1"/>
                    <a:pt x="1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1489;p66"/>
            <p:cNvSpPr/>
            <p:nvPr/>
          </p:nvSpPr>
          <p:spPr>
            <a:xfrm>
              <a:off x="953100" y="3287700"/>
              <a:ext cx="17900" cy="16550"/>
            </a:xfrm>
            <a:custGeom>
              <a:avLst/>
              <a:gdLst/>
              <a:ahLst/>
              <a:cxnLst/>
              <a:rect l="l" t="t" r="r" b="b"/>
              <a:pathLst>
                <a:path w="716" h="662" extrusionOk="0">
                  <a:moveTo>
                    <a:pt x="359" y="1"/>
                  </a:moveTo>
                  <a:cubicBezTo>
                    <a:pt x="340" y="1"/>
                    <a:pt x="321" y="3"/>
                    <a:pt x="301" y="6"/>
                  </a:cubicBezTo>
                  <a:cubicBezTo>
                    <a:pt x="122" y="39"/>
                    <a:pt x="0" y="209"/>
                    <a:pt x="33" y="388"/>
                  </a:cubicBezTo>
                  <a:cubicBezTo>
                    <a:pt x="62" y="548"/>
                    <a:pt x="201" y="662"/>
                    <a:pt x="357" y="662"/>
                  </a:cubicBezTo>
                  <a:cubicBezTo>
                    <a:pt x="376" y="662"/>
                    <a:pt x="395" y="660"/>
                    <a:pt x="415" y="656"/>
                  </a:cubicBezTo>
                  <a:cubicBezTo>
                    <a:pt x="594" y="624"/>
                    <a:pt x="716" y="453"/>
                    <a:pt x="683" y="274"/>
                  </a:cubicBezTo>
                  <a:cubicBezTo>
                    <a:pt x="654" y="115"/>
                    <a:pt x="516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1490;p66"/>
            <p:cNvSpPr/>
            <p:nvPr/>
          </p:nvSpPr>
          <p:spPr>
            <a:xfrm>
              <a:off x="995975" y="3255475"/>
              <a:ext cx="35600" cy="33000"/>
            </a:xfrm>
            <a:custGeom>
              <a:avLst/>
              <a:gdLst/>
              <a:ahLst/>
              <a:cxnLst/>
              <a:rect l="l" t="t" r="r" b="b"/>
              <a:pathLst>
                <a:path w="1424" h="1320" extrusionOk="0">
                  <a:moveTo>
                    <a:pt x="718" y="0"/>
                  </a:moveTo>
                  <a:cubicBezTo>
                    <a:pt x="680" y="0"/>
                    <a:pt x="641" y="4"/>
                    <a:pt x="602" y="11"/>
                  </a:cubicBezTo>
                  <a:cubicBezTo>
                    <a:pt x="245" y="76"/>
                    <a:pt x="1" y="417"/>
                    <a:pt x="66" y="775"/>
                  </a:cubicBezTo>
                  <a:cubicBezTo>
                    <a:pt x="124" y="1097"/>
                    <a:pt x="407" y="1320"/>
                    <a:pt x="723" y="1320"/>
                  </a:cubicBezTo>
                  <a:cubicBezTo>
                    <a:pt x="758" y="1320"/>
                    <a:pt x="794" y="1317"/>
                    <a:pt x="830" y="1311"/>
                  </a:cubicBezTo>
                  <a:cubicBezTo>
                    <a:pt x="1188" y="1246"/>
                    <a:pt x="1423" y="905"/>
                    <a:pt x="1366" y="547"/>
                  </a:cubicBezTo>
                  <a:cubicBezTo>
                    <a:pt x="1309" y="228"/>
                    <a:pt x="1031" y="0"/>
                    <a:pt x="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0" name="Google Shape;1500;p66"/>
          <p:cNvGrpSpPr/>
          <p:nvPr/>
        </p:nvGrpSpPr>
        <p:grpSpPr>
          <a:xfrm rot="13305403">
            <a:off x="5623169" y="4369060"/>
            <a:ext cx="1123137" cy="712150"/>
            <a:chOff x="2132075" y="969125"/>
            <a:chExt cx="1075750" cy="712150"/>
          </a:xfrm>
        </p:grpSpPr>
        <p:sp>
          <p:nvSpPr>
            <p:cNvPr id="141" name="Google Shape;1501;p66"/>
            <p:cNvSpPr/>
            <p:nvPr/>
          </p:nvSpPr>
          <p:spPr>
            <a:xfrm>
              <a:off x="2132075" y="969125"/>
              <a:ext cx="1075750" cy="712150"/>
            </a:xfrm>
            <a:custGeom>
              <a:avLst/>
              <a:gdLst/>
              <a:ahLst/>
              <a:cxnLst/>
              <a:rect l="l" t="t" r="r" b="b"/>
              <a:pathLst>
                <a:path w="43030" h="28486" extrusionOk="0">
                  <a:moveTo>
                    <a:pt x="21568" y="8845"/>
                  </a:moveTo>
                  <a:lnTo>
                    <a:pt x="29665" y="20031"/>
                  </a:lnTo>
                  <a:lnTo>
                    <a:pt x="29665" y="20031"/>
                  </a:lnTo>
                  <a:lnTo>
                    <a:pt x="12772" y="15942"/>
                  </a:lnTo>
                  <a:lnTo>
                    <a:pt x="21568" y="8845"/>
                  </a:lnTo>
                  <a:close/>
                  <a:moveTo>
                    <a:pt x="22397" y="0"/>
                  </a:moveTo>
                  <a:lnTo>
                    <a:pt x="0" y="18072"/>
                  </a:lnTo>
                  <a:lnTo>
                    <a:pt x="43029" y="28486"/>
                  </a:lnTo>
                  <a:lnTo>
                    <a:pt x="223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1502;p66"/>
            <p:cNvSpPr/>
            <p:nvPr/>
          </p:nvSpPr>
          <p:spPr>
            <a:xfrm>
              <a:off x="3049875" y="1563625"/>
              <a:ext cx="70150" cy="52825"/>
            </a:xfrm>
            <a:custGeom>
              <a:avLst/>
              <a:gdLst/>
              <a:ahLst/>
              <a:cxnLst/>
              <a:rect l="l" t="t" r="r" b="b"/>
              <a:pathLst>
                <a:path w="2806" h="2113" extrusionOk="0">
                  <a:moveTo>
                    <a:pt x="2584" y="0"/>
                  </a:moveTo>
                  <a:cubicBezTo>
                    <a:pt x="2543" y="0"/>
                    <a:pt x="2501" y="13"/>
                    <a:pt x="2464" y="40"/>
                  </a:cubicBezTo>
                  <a:lnTo>
                    <a:pt x="107" y="1755"/>
                  </a:lnTo>
                  <a:cubicBezTo>
                    <a:pt x="17" y="1820"/>
                    <a:pt x="1" y="1942"/>
                    <a:pt x="66" y="2031"/>
                  </a:cubicBezTo>
                  <a:cubicBezTo>
                    <a:pt x="107" y="2080"/>
                    <a:pt x="163" y="2113"/>
                    <a:pt x="229" y="2113"/>
                  </a:cubicBezTo>
                  <a:cubicBezTo>
                    <a:pt x="261" y="2113"/>
                    <a:pt x="302" y="2096"/>
                    <a:pt x="342" y="2072"/>
                  </a:cubicBezTo>
                  <a:lnTo>
                    <a:pt x="2700" y="357"/>
                  </a:lnTo>
                  <a:cubicBezTo>
                    <a:pt x="2789" y="292"/>
                    <a:pt x="2806" y="170"/>
                    <a:pt x="2741" y="80"/>
                  </a:cubicBezTo>
                  <a:cubicBezTo>
                    <a:pt x="2702" y="27"/>
                    <a:pt x="2644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1503;p66"/>
            <p:cNvSpPr/>
            <p:nvPr/>
          </p:nvSpPr>
          <p:spPr>
            <a:xfrm>
              <a:off x="3060250" y="1538625"/>
              <a:ext cx="41475" cy="31900"/>
            </a:xfrm>
            <a:custGeom>
              <a:avLst/>
              <a:gdLst/>
              <a:ahLst/>
              <a:cxnLst/>
              <a:rect l="l" t="t" r="r" b="b"/>
              <a:pathLst>
                <a:path w="1659" h="1276" extrusionOk="0">
                  <a:moveTo>
                    <a:pt x="1445" y="0"/>
                  </a:moveTo>
                  <a:cubicBezTo>
                    <a:pt x="1404" y="0"/>
                    <a:pt x="1362" y="13"/>
                    <a:pt x="1326" y="40"/>
                  </a:cubicBezTo>
                  <a:lnTo>
                    <a:pt x="106" y="926"/>
                  </a:lnTo>
                  <a:cubicBezTo>
                    <a:pt x="25" y="983"/>
                    <a:pt x="0" y="1113"/>
                    <a:pt x="66" y="1194"/>
                  </a:cubicBezTo>
                  <a:cubicBezTo>
                    <a:pt x="106" y="1251"/>
                    <a:pt x="163" y="1275"/>
                    <a:pt x="228" y="1275"/>
                  </a:cubicBezTo>
                  <a:cubicBezTo>
                    <a:pt x="269" y="1275"/>
                    <a:pt x="309" y="1267"/>
                    <a:pt x="342" y="1243"/>
                  </a:cubicBezTo>
                  <a:lnTo>
                    <a:pt x="1553" y="357"/>
                  </a:lnTo>
                  <a:cubicBezTo>
                    <a:pt x="1643" y="292"/>
                    <a:pt x="1659" y="170"/>
                    <a:pt x="1602" y="80"/>
                  </a:cubicBezTo>
                  <a:cubicBezTo>
                    <a:pt x="1564" y="27"/>
                    <a:pt x="1505" y="0"/>
                    <a:pt x="1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1504;p66"/>
            <p:cNvSpPr/>
            <p:nvPr/>
          </p:nvSpPr>
          <p:spPr>
            <a:xfrm>
              <a:off x="3014125" y="1514500"/>
              <a:ext cx="70125" cy="52775"/>
            </a:xfrm>
            <a:custGeom>
              <a:avLst/>
              <a:gdLst/>
              <a:ahLst/>
              <a:cxnLst/>
              <a:rect l="l" t="t" r="r" b="b"/>
              <a:pathLst>
                <a:path w="2805" h="2111" extrusionOk="0">
                  <a:moveTo>
                    <a:pt x="2580" y="0"/>
                  </a:moveTo>
                  <a:cubicBezTo>
                    <a:pt x="2541" y="0"/>
                    <a:pt x="2503" y="12"/>
                    <a:pt x="2471" y="37"/>
                  </a:cubicBezTo>
                  <a:lnTo>
                    <a:pt x="106" y="1753"/>
                  </a:lnTo>
                  <a:cubicBezTo>
                    <a:pt x="24" y="1818"/>
                    <a:pt x="0" y="1940"/>
                    <a:pt x="65" y="2029"/>
                  </a:cubicBezTo>
                  <a:cubicBezTo>
                    <a:pt x="106" y="2078"/>
                    <a:pt x="163" y="2110"/>
                    <a:pt x="228" y="2110"/>
                  </a:cubicBezTo>
                  <a:cubicBezTo>
                    <a:pt x="268" y="2110"/>
                    <a:pt x="309" y="2094"/>
                    <a:pt x="342" y="2070"/>
                  </a:cubicBezTo>
                  <a:lnTo>
                    <a:pt x="2699" y="354"/>
                  </a:lnTo>
                  <a:cubicBezTo>
                    <a:pt x="2788" y="289"/>
                    <a:pt x="2805" y="167"/>
                    <a:pt x="2740" y="78"/>
                  </a:cubicBezTo>
                  <a:cubicBezTo>
                    <a:pt x="2700" y="28"/>
                    <a:pt x="2640" y="0"/>
                    <a:pt x="2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1505;p66"/>
            <p:cNvSpPr/>
            <p:nvPr/>
          </p:nvSpPr>
          <p:spPr>
            <a:xfrm>
              <a:off x="3024475" y="1489500"/>
              <a:ext cx="41700" cy="31850"/>
            </a:xfrm>
            <a:custGeom>
              <a:avLst/>
              <a:gdLst/>
              <a:ahLst/>
              <a:cxnLst/>
              <a:rect l="l" t="t" r="r" b="b"/>
              <a:pathLst>
                <a:path w="1668" h="1274" extrusionOk="0">
                  <a:moveTo>
                    <a:pt x="1440" y="0"/>
                  </a:moveTo>
                  <a:cubicBezTo>
                    <a:pt x="1401" y="0"/>
                    <a:pt x="1361" y="12"/>
                    <a:pt x="1326" y="37"/>
                  </a:cubicBezTo>
                  <a:lnTo>
                    <a:pt x="115" y="923"/>
                  </a:lnTo>
                  <a:cubicBezTo>
                    <a:pt x="25" y="989"/>
                    <a:pt x="1" y="1110"/>
                    <a:pt x="66" y="1200"/>
                  </a:cubicBezTo>
                  <a:cubicBezTo>
                    <a:pt x="106" y="1249"/>
                    <a:pt x="163" y="1273"/>
                    <a:pt x="228" y="1273"/>
                  </a:cubicBezTo>
                  <a:cubicBezTo>
                    <a:pt x="269" y="1273"/>
                    <a:pt x="310" y="1265"/>
                    <a:pt x="342" y="1241"/>
                  </a:cubicBezTo>
                  <a:lnTo>
                    <a:pt x="1553" y="354"/>
                  </a:lnTo>
                  <a:cubicBezTo>
                    <a:pt x="1643" y="289"/>
                    <a:pt x="1667" y="167"/>
                    <a:pt x="1602" y="78"/>
                  </a:cubicBezTo>
                  <a:cubicBezTo>
                    <a:pt x="1563" y="29"/>
                    <a:pt x="1502" y="0"/>
                    <a:pt x="1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1506;p66"/>
            <p:cNvSpPr/>
            <p:nvPr/>
          </p:nvSpPr>
          <p:spPr>
            <a:xfrm>
              <a:off x="2978350" y="1465325"/>
              <a:ext cx="70125" cy="52750"/>
            </a:xfrm>
            <a:custGeom>
              <a:avLst/>
              <a:gdLst/>
              <a:ahLst/>
              <a:cxnLst/>
              <a:rect l="l" t="t" r="r" b="b"/>
              <a:pathLst>
                <a:path w="2805" h="2110" extrusionOk="0">
                  <a:moveTo>
                    <a:pt x="2580" y="0"/>
                  </a:moveTo>
                  <a:cubicBezTo>
                    <a:pt x="2541" y="0"/>
                    <a:pt x="2503" y="12"/>
                    <a:pt x="2472" y="37"/>
                  </a:cubicBezTo>
                  <a:lnTo>
                    <a:pt x="114" y="1752"/>
                  </a:lnTo>
                  <a:cubicBezTo>
                    <a:pt x="25" y="1817"/>
                    <a:pt x="0" y="1939"/>
                    <a:pt x="65" y="2029"/>
                  </a:cubicBezTo>
                  <a:cubicBezTo>
                    <a:pt x="106" y="2086"/>
                    <a:pt x="163" y="2110"/>
                    <a:pt x="228" y="2110"/>
                  </a:cubicBezTo>
                  <a:cubicBezTo>
                    <a:pt x="269" y="2110"/>
                    <a:pt x="309" y="2102"/>
                    <a:pt x="342" y="2069"/>
                  </a:cubicBezTo>
                  <a:lnTo>
                    <a:pt x="2699" y="354"/>
                  </a:lnTo>
                  <a:cubicBezTo>
                    <a:pt x="2789" y="297"/>
                    <a:pt x="2805" y="167"/>
                    <a:pt x="2740" y="86"/>
                  </a:cubicBezTo>
                  <a:cubicBezTo>
                    <a:pt x="2705" y="31"/>
                    <a:pt x="2642" y="0"/>
                    <a:pt x="2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1507;p66"/>
            <p:cNvSpPr/>
            <p:nvPr/>
          </p:nvSpPr>
          <p:spPr>
            <a:xfrm>
              <a:off x="2988700" y="1440325"/>
              <a:ext cx="41700" cy="32025"/>
            </a:xfrm>
            <a:custGeom>
              <a:avLst/>
              <a:gdLst/>
              <a:ahLst/>
              <a:cxnLst/>
              <a:rect l="l" t="t" r="r" b="b"/>
              <a:pathLst>
                <a:path w="1668" h="1281" extrusionOk="0">
                  <a:moveTo>
                    <a:pt x="1438" y="0"/>
                  </a:moveTo>
                  <a:cubicBezTo>
                    <a:pt x="1399" y="0"/>
                    <a:pt x="1360" y="12"/>
                    <a:pt x="1326" y="37"/>
                  </a:cubicBezTo>
                  <a:lnTo>
                    <a:pt x="115" y="923"/>
                  </a:lnTo>
                  <a:cubicBezTo>
                    <a:pt x="25" y="988"/>
                    <a:pt x="1" y="1110"/>
                    <a:pt x="66" y="1200"/>
                  </a:cubicBezTo>
                  <a:cubicBezTo>
                    <a:pt x="107" y="1248"/>
                    <a:pt x="164" y="1281"/>
                    <a:pt x="229" y="1281"/>
                  </a:cubicBezTo>
                  <a:cubicBezTo>
                    <a:pt x="269" y="1281"/>
                    <a:pt x="310" y="1265"/>
                    <a:pt x="342" y="1240"/>
                  </a:cubicBezTo>
                  <a:lnTo>
                    <a:pt x="1554" y="354"/>
                  </a:lnTo>
                  <a:cubicBezTo>
                    <a:pt x="1643" y="297"/>
                    <a:pt x="1667" y="167"/>
                    <a:pt x="1602" y="86"/>
                  </a:cubicBezTo>
                  <a:cubicBezTo>
                    <a:pt x="1562" y="31"/>
                    <a:pt x="1501" y="0"/>
                    <a:pt x="1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1508;p66"/>
            <p:cNvSpPr/>
            <p:nvPr/>
          </p:nvSpPr>
          <p:spPr>
            <a:xfrm>
              <a:off x="2942575" y="1416275"/>
              <a:ext cx="70150" cy="52625"/>
            </a:xfrm>
            <a:custGeom>
              <a:avLst/>
              <a:gdLst/>
              <a:ahLst/>
              <a:cxnLst/>
              <a:rect l="l" t="t" r="r" b="b"/>
              <a:pathLst>
                <a:path w="2806" h="2105" extrusionOk="0">
                  <a:moveTo>
                    <a:pt x="2591" y="0"/>
                  </a:moveTo>
                  <a:cubicBezTo>
                    <a:pt x="2550" y="0"/>
                    <a:pt x="2508" y="13"/>
                    <a:pt x="2472" y="40"/>
                  </a:cubicBezTo>
                  <a:lnTo>
                    <a:pt x="114" y="1755"/>
                  </a:lnTo>
                  <a:cubicBezTo>
                    <a:pt x="25" y="1812"/>
                    <a:pt x="1" y="1942"/>
                    <a:pt x="66" y="2023"/>
                  </a:cubicBezTo>
                  <a:cubicBezTo>
                    <a:pt x="106" y="2080"/>
                    <a:pt x="163" y="2105"/>
                    <a:pt x="228" y="2105"/>
                  </a:cubicBezTo>
                  <a:cubicBezTo>
                    <a:pt x="269" y="2105"/>
                    <a:pt x="309" y="2097"/>
                    <a:pt x="342" y="2072"/>
                  </a:cubicBezTo>
                  <a:lnTo>
                    <a:pt x="2700" y="357"/>
                  </a:lnTo>
                  <a:cubicBezTo>
                    <a:pt x="2789" y="292"/>
                    <a:pt x="2805" y="170"/>
                    <a:pt x="2740" y="80"/>
                  </a:cubicBezTo>
                  <a:cubicBezTo>
                    <a:pt x="2706" y="28"/>
                    <a:pt x="2650" y="0"/>
                    <a:pt x="2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1509;p66"/>
            <p:cNvSpPr/>
            <p:nvPr/>
          </p:nvSpPr>
          <p:spPr>
            <a:xfrm>
              <a:off x="2953150" y="1391225"/>
              <a:ext cx="41475" cy="31950"/>
            </a:xfrm>
            <a:custGeom>
              <a:avLst/>
              <a:gdLst/>
              <a:ahLst/>
              <a:cxnLst/>
              <a:rect l="l" t="t" r="r" b="b"/>
              <a:pathLst>
                <a:path w="1659" h="1278" extrusionOk="0">
                  <a:moveTo>
                    <a:pt x="1431" y="1"/>
                  </a:moveTo>
                  <a:cubicBezTo>
                    <a:pt x="1392" y="1"/>
                    <a:pt x="1352" y="12"/>
                    <a:pt x="1317" y="34"/>
                  </a:cubicBezTo>
                  <a:lnTo>
                    <a:pt x="106" y="920"/>
                  </a:lnTo>
                  <a:cubicBezTo>
                    <a:pt x="17" y="985"/>
                    <a:pt x="0" y="1107"/>
                    <a:pt x="57" y="1196"/>
                  </a:cubicBezTo>
                  <a:cubicBezTo>
                    <a:pt x="98" y="1253"/>
                    <a:pt x="155" y="1278"/>
                    <a:pt x="220" y="1278"/>
                  </a:cubicBezTo>
                  <a:cubicBezTo>
                    <a:pt x="260" y="1278"/>
                    <a:pt x="301" y="1261"/>
                    <a:pt x="334" y="1237"/>
                  </a:cubicBezTo>
                  <a:lnTo>
                    <a:pt x="1553" y="359"/>
                  </a:lnTo>
                  <a:cubicBezTo>
                    <a:pt x="1634" y="294"/>
                    <a:pt x="1659" y="172"/>
                    <a:pt x="1594" y="83"/>
                  </a:cubicBezTo>
                  <a:cubicBezTo>
                    <a:pt x="1554" y="28"/>
                    <a:pt x="1493" y="1"/>
                    <a:pt x="1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1510;p66"/>
            <p:cNvSpPr/>
            <p:nvPr/>
          </p:nvSpPr>
          <p:spPr>
            <a:xfrm>
              <a:off x="2907000" y="1367075"/>
              <a:ext cx="69950" cy="52850"/>
            </a:xfrm>
            <a:custGeom>
              <a:avLst/>
              <a:gdLst/>
              <a:ahLst/>
              <a:cxnLst/>
              <a:rect l="l" t="t" r="r" b="b"/>
              <a:pathLst>
                <a:path w="2798" h="2114" extrusionOk="0">
                  <a:moveTo>
                    <a:pt x="2584" y="1"/>
                  </a:moveTo>
                  <a:cubicBezTo>
                    <a:pt x="2543" y="1"/>
                    <a:pt x="2501" y="14"/>
                    <a:pt x="2464" y="40"/>
                  </a:cubicBezTo>
                  <a:lnTo>
                    <a:pt x="107" y="1756"/>
                  </a:lnTo>
                  <a:cubicBezTo>
                    <a:pt x="17" y="1821"/>
                    <a:pt x="1" y="1943"/>
                    <a:pt x="58" y="2032"/>
                  </a:cubicBezTo>
                  <a:cubicBezTo>
                    <a:pt x="98" y="2081"/>
                    <a:pt x="155" y="2113"/>
                    <a:pt x="220" y="2113"/>
                  </a:cubicBezTo>
                  <a:cubicBezTo>
                    <a:pt x="261" y="2113"/>
                    <a:pt x="302" y="2097"/>
                    <a:pt x="334" y="2073"/>
                  </a:cubicBezTo>
                  <a:lnTo>
                    <a:pt x="2692" y="358"/>
                  </a:lnTo>
                  <a:cubicBezTo>
                    <a:pt x="2781" y="292"/>
                    <a:pt x="2797" y="171"/>
                    <a:pt x="2741" y="81"/>
                  </a:cubicBezTo>
                  <a:cubicBezTo>
                    <a:pt x="2702" y="28"/>
                    <a:pt x="2644" y="1"/>
                    <a:pt x="2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1511;p66"/>
            <p:cNvSpPr/>
            <p:nvPr/>
          </p:nvSpPr>
          <p:spPr>
            <a:xfrm>
              <a:off x="2917375" y="1342075"/>
              <a:ext cx="41475" cy="31925"/>
            </a:xfrm>
            <a:custGeom>
              <a:avLst/>
              <a:gdLst/>
              <a:ahLst/>
              <a:cxnLst/>
              <a:rect l="l" t="t" r="r" b="b"/>
              <a:pathLst>
                <a:path w="1659" h="1277" extrusionOk="0">
                  <a:moveTo>
                    <a:pt x="1437" y="1"/>
                  </a:moveTo>
                  <a:cubicBezTo>
                    <a:pt x="1396" y="1"/>
                    <a:pt x="1354" y="14"/>
                    <a:pt x="1317" y="41"/>
                  </a:cubicBezTo>
                  <a:lnTo>
                    <a:pt x="106" y="919"/>
                  </a:lnTo>
                  <a:cubicBezTo>
                    <a:pt x="17" y="984"/>
                    <a:pt x="0" y="1105"/>
                    <a:pt x="57" y="1195"/>
                  </a:cubicBezTo>
                  <a:cubicBezTo>
                    <a:pt x="98" y="1252"/>
                    <a:pt x="163" y="1276"/>
                    <a:pt x="220" y="1276"/>
                  </a:cubicBezTo>
                  <a:cubicBezTo>
                    <a:pt x="261" y="1276"/>
                    <a:pt x="301" y="1268"/>
                    <a:pt x="334" y="1244"/>
                  </a:cubicBezTo>
                  <a:lnTo>
                    <a:pt x="1553" y="358"/>
                  </a:lnTo>
                  <a:cubicBezTo>
                    <a:pt x="1643" y="293"/>
                    <a:pt x="1659" y="171"/>
                    <a:pt x="1594" y="81"/>
                  </a:cubicBezTo>
                  <a:cubicBezTo>
                    <a:pt x="1555" y="28"/>
                    <a:pt x="1497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1512;p66"/>
            <p:cNvSpPr/>
            <p:nvPr/>
          </p:nvSpPr>
          <p:spPr>
            <a:xfrm>
              <a:off x="2871250" y="1317950"/>
              <a:ext cx="70125" cy="52800"/>
            </a:xfrm>
            <a:custGeom>
              <a:avLst/>
              <a:gdLst/>
              <a:ahLst/>
              <a:cxnLst/>
              <a:rect l="l" t="t" r="r" b="b"/>
              <a:pathLst>
                <a:path w="2805" h="2112" extrusionOk="0">
                  <a:moveTo>
                    <a:pt x="2578" y="1"/>
                  </a:moveTo>
                  <a:cubicBezTo>
                    <a:pt x="2538" y="1"/>
                    <a:pt x="2498" y="13"/>
                    <a:pt x="2463" y="38"/>
                  </a:cubicBezTo>
                  <a:lnTo>
                    <a:pt x="106" y="1753"/>
                  </a:lnTo>
                  <a:cubicBezTo>
                    <a:pt x="16" y="1818"/>
                    <a:pt x="0" y="1940"/>
                    <a:pt x="57" y="2030"/>
                  </a:cubicBezTo>
                  <a:cubicBezTo>
                    <a:pt x="98" y="2079"/>
                    <a:pt x="163" y="2111"/>
                    <a:pt x="220" y="2111"/>
                  </a:cubicBezTo>
                  <a:cubicBezTo>
                    <a:pt x="260" y="2111"/>
                    <a:pt x="301" y="2095"/>
                    <a:pt x="333" y="2070"/>
                  </a:cubicBezTo>
                  <a:lnTo>
                    <a:pt x="2691" y="355"/>
                  </a:lnTo>
                  <a:cubicBezTo>
                    <a:pt x="2780" y="290"/>
                    <a:pt x="2805" y="168"/>
                    <a:pt x="2740" y="79"/>
                  </a:cubicBezTo>
                  <a:cubicBezTo>
                    <a:pt x="2700" y="29"/>
                    <a:pt x="2640" y="1"/>
                    <a:pt x="2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1513;p66"/>
            <p:cNvSpPr/>
            <p:nvPr/>
          </p:nvSpPr>
          <p:spPr>
            <a:xfrm>
              <a:off x="2881600" y="1292900"/>
              <a:ext cx="41500" cy="31900"/>
            </a:xfrm>
            <a:custGeom>
              <a:avLst/>
              <a:gdLst/>
              <a:ahLst/>
              <a:cxnLst/>
              <a:rect l="l" t="t" r="r" b="b"/>
              <a:pathLst>
                <a:path w="1660" h="1276" extrusionOk="0">
                  <a:moveTo>
                    <a:pt x="1437" y="1"/>
                  </a:moveTo>
                  <a:cubicBezTo>
                    <a:pt x="1396" y="1"/>
                    <a:pt x="1354" y="14"/>
                    <a:pt x="1318" y="40"/>
                  </a:cubicBezTo>
                  <a:lnTo>
                    <a:pt x="106" y="926"/>
                  </a:lnTo>
                  <a:cubicBezTo>
                    <a:pt x="17" y="991"/>
                    <a:pt x="1" y="1113"/>
                    <a:pt x="66" y="1195"/>
                  </a:cubicBezTo>
                  <a:cubicBezTo>
                    <a:pt x="98" y="1251"/>
                    <a:pt x="163" y="1276"/>
                    <a:pt x="220" y="1276"/>
                  </a:cubicBezTo>
                  <a:cubicBezTo>
                    <a:pt x="261" y="1276"/>
                    <a:pt x="301" y="1268"/>
                    <a:pt x="334" y="1243"/>
                  </a:cubicBezTo>
                  <a:lnTo>
                    <a:pt x="1553" y="357"/>
                  </a:lnTo>
                  <a:cubicBezTo>
                    <a:pt x="1643" y="292"/>
                    <a:pt x="1659" y="170"/>
                    <a:pt x="1594" y="81"/>
                  </a:cubicBezTo>
                  <a:cubicBezTo>
                    <a:pt x="1556" y="28"/>
                    <a:pt x="1497" y="1"/>
                    <a:pt x="1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1514;p66"/>
            <p:cNvSpPr/>
            <p:nvPr/>
          </p:nvSpPr>
          <p:spPr>
            <a:xfrm>
              <a:off x="2835475" y="1268800"/>
              <a:ext cx="70125" cy="52750"/>
            </a:xfrm>
            <a:custGeom>
              <a:avLst/>
              <a:gdLst/>
              <a:ahLst/>
              <a:cxnLst/>
              <a:rect l="l" t="t" r="r" b="b"/>
              <a:pathLst>
                <a:path w="2805" h="2110" extrusionOk="0">
                  <a:moveTo>
                    <a:pt x="2576" y="0"/>
                  </a:moveTo>
                  <a:cubicBezTo>
                    <a:pt x="2537" y="0"/>
                    <a:pt x="2498" y="12"/>
                    <a:pt x="2464" y="37"/>
                  </a:cubicBezTo>
                  <a:lnTo>
                    <a:pt x="106" y="1752"/>
                  </a:lnTo>
                  <a:cubicBezTo>
                    <a:pt x="17" y="1817"/>
                    <a:pt x="0" y="1939"/>
                    <a:pt x="65" y="2029"/>
                  </a:cubicBezTo>
                  <a:cubicBezTo>
                    <a:pt x="98" y="2085"/>
                    <a:pt x="163" y="2110"/>
                    <a:pt x="220" y="2110"/>
                  </a:cubicBezTo>
                  <a:cubicBezTo>
                    <a:pt x="260" y="2110"/>
                    <a:pt x="301" y="2102"/>
                    <a:pt x="334" y="2069"/>
                  </a:cubicBezTo>
                  <a:lnTo>
                    <a:pt x="2691" y="354"/>
                  </a:lnTo>
                  <a:cubicBezTo>
                    <a:pt x="2781" y="289"/>
                    <a:pt x="2805" y="167"/>
                    <a:pt x="2740" y="86"/>
                  </a:cubicBezTo>
                  <a:cubicBezTo>
                    <a:pt x="2700" y="30"/>
                    <a:pt x="2638" y="0"/>
                    <a:pt x="2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1515;p66"/>
            <p:cNvSpPr/>
            <p:nvPr/>
          </p:nvSpPr>
          <p:spPr>
            <a:xfrm>
              <a:off x="2845825" y="1243775"/>
              <a:ext cx="41500" cy="32050"/>
            </a:xfrm>
            <a:custGeom>
              <a:avLst/>
              <a:gdLst/>
              <a:ahLst/>
              <a:cxnLst/>
              <a:rect l="l" t="t" r="r" b="b"/>
              <a:pathLst>
                <a:path w="1660" h="1282" extrusionOk="0">
                  <a:moveTo>
                    <a:pt x="1433" y="1"/>
                  </a:moveTo>
                  <a:cubicBezTo>
                    <a:pt x="1393" y="1"/>
                    <a:pt x="1353" y="12"/>
                    <a:pt x="1318" y="38"/>
                  </a:cubicBezTo>
                  <a:lnTo>
                    <a:pt x="107" y="924"/>
                  </a:lnTo>
                  <a:cubicBezTo>
                    <a:pt x="17" y="989"/>
                    <a:pt x="1" y="1111"/>
                    <a:pt x="66" y="1200"/>
                  </a:cubicBezTo>
                  <a:cubicBezTo>
                    <a:pt x="98" y="1249"/>
                    <a:pt x="164" y="1282"/>
                    <a:pt x="220" y="1282"/>
                  </a:cubicBezTo>
                  <a:cubicBezTo>
                    <a:pt x="261" y="1282"/>
                    <a:pt x="302" y="1265"/>
                    <a:pt x="334" y="1241"/>
                  </a:cubicBezTo>
                  <a:lnTo>
                    <a:pt x="1554" y="355"/>
                  </a:lnTo>
                  <a:cubicBezTo>
                    <a:pt x="1643" y="290"/>
                    <a:pt x="1659" y="168"/>
                    <a:pt x="1594" y="79"/>
                  </a:cubicBezTo>
                  <a:cubicBezTo>
                    <a:pt x="1555" y="29"/>
                    <a:pt x="1494" y="1"/>
                    <a:pt x="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1516;p66"/>
            <p:cNvSpPr/>
            <p:nvPr/>
          </p:nvSpPr>
          <p:spPr>
            <a:xfrm>
              <a:off x="2799700" y="1219700"/>
              <a:ext cx="70150" cy="52675"/>
            </a:xfrm>
            <a:custGeom>
              <a:avLst/>
              <a:gdLst/>
              <a:ahLst/>
              <a:cxnLst/>
              <a:rect l="l" t="t" r="r" b="b"/>
              <a:pathLst>
                <a:path w="2806" h="2107" extrusionOk="0">
                  <a:moveTo>
                    <a:pt x="2578" y="0"/>
                  </a:moveTo>
                  <a:cubicBezTo>
                    <a:pt x="2538" y="0"/>
                    <a:pt x="2499" y="11"/>
                    <a:pt x="2464" y="33"/>
                  </a:cubicBezTo>
                  <a:lnTo>
                    <a:pt x="106" y="1757"/>
                  </a:lnTo>
                  <a:cubicBezTo>
                    <a:pt x="17" y="1814"/>
                    <a:pt x="1" y="1944"/>
                    <a:pt x="66" y="2025"/>
                  </a:cubicBezTo>
                  <a:cubicBezTo>
                    <a:pt x="98" y="2082"/>
                    <a:pt x="163" y="2106"/>
                    <a:pt x="220" y="2106"/>
                  </a:cubicBezTo>
                  <a:cubicBezTo>
                    <a:pt x="261" y="2106"/>
                    <a:pt x="301" y="2098"/>
                    <a:pt x="334" y="2074"/>
                  </a:cubicBezTo>
                  <a:lnTo>
                    <a:pt x="2700" y="359"/>
                  </a:lnTo>
                  <a:cubicBezTo>
                    <a:pt x="2781" y="294"/>
                    <a:pt x="2805" y="172"/>
                    <a:pt x="2740" y="82"/>
                  </a:cubicBezTo>
                  <a:cubicBezTo>
                    <a:pt x="2700" y="28"/>
                    <a:pt x="2639" y="0"/>
                    <a:pt x="2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1517;p66"/>
            <p:cNvSpPr/>
            <p:nvPr/>
          </p:nvSpPr>
          <p:spPr>
            <a:xfrm>
              <a:off x="2810075" y="1194700"/>
              <a:ext cx="41475" cy="31950"/>
            </a:xfrm>
            <a:custGeom>
              <a:avLst/>
              <a:gdLst/>
              <a:ahLst/>
              <a:cxnLst/>
              <a:rect l="l" t="t" r="r" b="b"/>
              <a:pathLst>
                <a:path w="1659" h="1278" extrusionOk="0">
                  <a:moveTo>
                    <a:pt x="1435" y="0"/>
                  </a:moveTo>
                  <a:cubicBezTo>
                    <a:pt x="1396" y="0"/>
                    <a:pt x="1357" y="11"/>
                    <a:pt x="1325" y="34"/>
                  </a:cubicBezTo>
                  <a:lnTo>
                    <a:pt x="106" y="920"/>
                  </a:lnTo>
                  <a:cubicBezTo>
                    <a:pt x="16" y="985"/>
                    <a:pt x="0" y="1107"/>
                    <a:pt x="65" y="1196"/>
                  </a:cubicBezTo>
                  <a:cubicBezTo>
                    <a:pt x="106" y="1245"/>
                    <a:pt x="163" y="1277"/>
                    <a:pt x="220" y="1277"/>
                  </a:cubicBezTo>
                  <a:cubicBezTo>
                    <a:pt x="260" y="1277"/>
                    <a:pt x="301" y="1261"/>
                    <a:pt x="342" y="1237"/>
                  </a:cubicBezTo>
                  <a:lnTo>
                    <a:pt x="1553" y="351"/>
                  </a:lnTo>
                  <a:cubicBezTo>
                    <a:pt x="1642" y="294"/>
                    <a:pt x="1659" y="172"/>
                    <a:pt x="1594" y="82"/>
                  </a:cubicBezTo>
                  <a:cubicBezTo>
                    <a:pt x="1559" y="28"/>
                    <a:pt x="1497" y="0"/>
                    <a:pt x="1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518;p66"/>
            <p:cNvSpPr/>
            <p:nvPr/>
          </p:nvSpPr>
          <p:spPr>
            <a:xfrm>
              <a:off x="2763925" y="1170550"/>
              <a:ext cx="70150" cy="52650"/>
            </a:xfrm>
            <a:custGeom>
              <a:avLst/>
              <a:gdLst/>
              <a:ahLst/>
              <a:cxnLst/>
              <a:rect l="l" t="t" r="r" b="b"/>
              <a:pathLst>
                <a:path w="2806" h="2106" extrusionOk="0">
                  <a:moveTo>
                    <a:pt x="2584" y="1"/>
                  </a:moveTo>
                  <a:cubicBezTo>
                    <a:pt x="2542" y="1"/>
                    <a:pt x="2500" y="14"/>
                    <a:pt x="2464" y="40"/>
                  </a:cubicBezTo>
                  <a:lnTo>
                    <a:pt x="106" y="1756"/>
                  </a:lnTo>
                  <a:cubicBezTo>
                    <a:pt x="17" y="1821"/>
                    <a:pt x="1" y="1943"/>
                    <a:pt x="66" y="2032"/>
                  </a:cubicBezTo>
                  <a:cubicBezTo>
                    <a:pt x="106" y="2081"/>
                    <a:pt x="163" y="2105"/>
                    <a:pt x="220" y="2105"/>
                  </a:cubicBezTo>
                  <a:cubicBezTo>
                    <a:pt x="261" y="2105"/>
                    <a:pt x="302" y="2097"/>
                    <a:pt x="342" y="2073"/>
                  </a:cubicBezTo>
                  <a:lnTo>
                    <a:pt x="2700" y="357"/>
                  </a:lnTo>
                  <a:cubicBezTo>
                    <a:pt x="2789" y="292"/>
                    <a:pt x="2805" y="170"/>
                    <a:pt x="2740" y="81"/>
                  </a:cubicBezTo>
                  <a:cubicBezTo>
                    <a:pt x="2702" y="28"/>
                    <a:pt x="2643" y="1"/>
                    <a:pt x="2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19;p66"/>
            <p:cNvSpPr/>
            <p:nvPr/>
          </p:nvSpPr>
          <p:spPr>
            <a:xfrm>
              <a:off x="2774300" y="1145550"/>
              <a:ext cx="41475" cy="31925"/>
            </a:xfrm>
            <a:custGeom>
              <a:avLst/>
              <a:gdLst/>
              <a:ahLst/>
              <a:cxnLst/>
              <a:rect l="l" t="t" r="r" b="b"/>
              <a:pathLst>
                <a:path w="1659" h="1277" extrusionOk="0">
                  <a:moveTo>
                    <a:pt x="1441" y="1"/>
                  </a:moveTo>
                  <a:cubicBezTo>
                    <a:pt x="1400" y="1"/>
                    <a:pt x="1359" y="14"/>
                    <a:pt x="1325" y="40"/>
                  </a:cubicBezTo>
                  <a:lnTo>
                    <a:pt x="106" y="918"/>
                  </a:lnTo>
                  <a:cubicBezTo>
                    <a:pt x="17" y="983"/>
                    <a:pt x="0" y="1105"/>
                    <a:pt x="65" y="1195"/>
                  </a:cubicBezTo>
                  <a:cubicBezTo>
                    <a:pt x="106" y="1252"/>
                    <a:pt x="163" y="1276"/>
                    <a:pt x="220" y="1276"/>
                  </a:cubicBezTo>
                  <a:cubicBezTo>
                    <a:pt x="260" y="1276"/>
                    <a:pt x="301" y="1268"/>
                    <a:pt x="342" y="1235"/>
                  </a:cubicBezTo>
                  <a:lnTo>
                    <a:pt x="1553" y="357"/>
                  </a:lnTo>
                  <a:cubicBezTo>
                    <a:pt x="1642" y="292"/>
                    <a:pt x="1659" y="170"/>
                    <a:pt x="1594" y="81"/>
                  </a:cubicBezTo>
                  <a:cubicBezTo>
                    <a:pt x="1560" y="28"/>
                    <a:pt x="1501" y="1"/>
                    <a:pt x="1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520;p66"/>
            <p:cNvSpPr/>
            <p:nvPr/>
          </p:nvSpPr>
          <p:spPr>
            <a:xfrm>
              <a:off x="2728150" y="1121375"/>
              <a:ext cx="70150" cy="52825"/>
            </a:xfrm>
            <a:custGeom>
              <a:avLst/>
              <a:gdLst/>
              <a:ahLst/>
              <a:cxnLst/>
              <a:rect l="l" t="t" r="r" b="b"/>
              <a:pathLst>
                <a:path w="2806" h="2113" extrusionOk="0">
                  <a:moveTo>
                    <a:pt x="2584" y="0"/>
                  </a:moveTo>
                  <a:cubicBezTo>
                    <a:pt x="2543" y="0"/>
                    <a:pt x="2501" y="13"/>
                    <a:pt x="2464" y="40"/>
                  </a:cubicBezTo>
                  <a:lnTo>
                    <a:pt x="107" y="1755"/>
                  </a:lnTo>
                  <a:cubicBezTo>
                    <a:pt x="17" y="1820"/>
                    <a:pt x="1" y="1942"/>
                    <a:pt x="66" y="2032"/>
                  </a:cubicBezTo>
                  <a:cubicBezTo>
                    <a:pt x="107" y="2080"/>
                    <a:pt x="164" y="2113"/>
                    <a:pt x="229" y="2113"/>
                  </a:cubicBezTo>
                  <a:cubicBezTo>
                    <a:pt x="261" y="2113"/>
                    <a:pt x="302" y="2097"/>
                    <a:pt x="342" y="2072"/>
                  </a:cubicBezTo>
                  <a:lnTo>
                    <a:pt x="2700" y="357"/>
                  </a:lnTo>
                  <a:cubicBezTo>
                    <a:pt x="2789" y="292"/>
                    <a:pt x="2806" y="170"/>
                    <a:pt x="2741" y="81"/>
                  </a:cubicBezTo>
                  <a:cubicBezTo>
                    <a:pt x="2702" y="28"/>
                    <a:pt x="2644" y="0"/>
                    <a:pt x="2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521;p66"/>
            <p:cNvSpPr/>
            <p:nvPr/>
          </p:nvSpPr>
          <p:spPr>
            <a:xfrm>
              <a:off x="2738525" y="1096375"/>
              <a:ext cx="41475" cy="31900"/>
            </a:xfrm>
            <a:custGeom>
              <a:avLst/>
              <a:gdLst/>
              <a:ahLst/>
              <a:cxnLst/>
              <a:rect l="l" t="t" r="r" b="b"/>
              <a:pathLst>
                <a:path w="1659" h="1276" extrusionOk="0">
                  <a:moveTo>
                    <a:pt x="1445" y="0"/>
                  </a:moveTo>
                  <a:cubicBezTo>
                    <a:pt x="1404" y="0"/>
                    <a:pt x="1362" y="13"/>
                    <a:pt x="1326" y="40"/>
                  </a:cubicBezTo>
                  <a:lnTo>
                    <a:pt x="106" y="926"/>
                  </a:lnTo>
                  <a:cubicBezTo>
                    <a:pt x="25" y="983"/>
                    <a:pt x="1" y="1113"/>
                    <a:pt x="66" y="1194"/>
                  </a:cubicBezTo>
                  <a:cubicBezTo>
                    <a:pt x="106" y="1251"/>
                    <a:pt x="163" y="1276"/>
                    <a:pt x="228" y="1276"/>
                  </a:cubicBezTo>
                  <a:cubicBezTo>
                    <a:pt x="269" y="1276"/>
                    <a:pt x="301" y="1268"/>
                    <a:pt x="342" y="1243"/>
                  </a:cubicBezTo>
                  <a:lnTo>
                    <a:pt x="1553" y="357"/>
                  </a:lnTo>
                  <a:cubicBezTo>
                    <a:pt x="1643" y="292"/>
                    <a:pt x="1659" y="170"/>
                    <a:pt x="1602" y="81"/>
                  </a:cubicBezTo>
                  <a:cubicBezTo>
                    <a:pt x="1564" y="28"/>
                    <a:pt x="1505" y="0"/>
                    <a:pt x="1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522;p66"/>
            <p:cNvSpPr/>
            <p:nvPr/>
          </p:nvSpPr>
          <p:spPr>
            <a:xfrm>
              <a:off x="2692400" y="1072250"/>
              <a:ext cx="70125" cy="52775"/>
            </a:xfrm>
            <a:custGeom>
              <a:avLst/>
              <a:gdLst/>
              <a:ahLst/>
              <a:cxnLst/>
              <a:rect l="l" t="t" r="r" b="b"/>
              <a:pathLst>
                <a:path w="2805" h="2111" extrusionOk="0">
                  <a:moveTo>
                    <a:pt x="2578" y="0"/>
                  </a:moveTo>
                  <a:cubicBezTo>
                    <a:pt x="2538" y="0"/>
                    <a:pt x="2498" y="12"/>
                    <a:pt x="2463" y="38"/>
                  </a:cubicBezTo>
                  <a:lnTo>
                    <a:pt x="106" y="1753"/>
                  </a:lnTo>
                  <a:cubicBezTo>
                    <a:pt x="25" y="1818"/>
                    <a:pt x="0" y="1940"/>
                    <a:pt x="65" y="2029"/>
                  </a:cubicBezTo>
                  <a:cubicBezTo>
                    <a:pt x="106" y="2086"/>
                    <a:pt x="163" y="2111"/>
                    <a:pt x="228" y="2111"/>
                  </a:cubicBezTo>
                  <a:cubicBezTo>
                    <a:pt x="268" y="2111"/>
                    <a:pt x="309" y="2094"/>
                    <a:pt x="342" y="2070"/>
                  </a:cubicBezTo>
                  <a:lnTo>
                    <a:pt x="2699" y="355"/>
                  </a:lnTo>
                  <a:cubicBezTo>
                    <a:pt x="2789" y="290"/>
                    <a:pt x="2805" y="168"/>
                    <a:pt x="2740" y="78"/>
                  </a:cubicBezTo>
                  <a:cubicBezTo>
                    <a:pt x="2700" y="29"/>
                    <a:pt x="2640" y="0"/>
                    <a:pt x="2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5" name="Google Shape;1460;p66"/>
          <p:cNvGrpSpPr/>
          <p:nvPr/>
        </p:nvGrpSpPr>
        <p:grpSpPr>
          <a:xfrm>
            <a:off x="782709" y="9267825"/>
            <a:ext cx="389067" cy="378730"/>
            <a:chOff x="4936925" y="4387475"/>
            <a:chExt cx="266675" cy="271025"/>
          </a:xfrm>
        </p:grpSpPr>
        <p:sp>
          <p:nvSpPr>
            <p:cNvPr id="176" name="Google Shape;1461;p66"/>
            <p:cNvSpPr/>
            <p:nvPr/>
          </p:nvSpPr>
          <p:spPr>
            <a:xfrm>
              <a:off x="5081850" y="4387475"/>
              <a:ext cx="20350" cy="62625"/>
            </a:xfrm>
            <a:custGeom>
              <a:avLst/>
              <a:gdLst/>
              <a:ahLst/>
              <a:cxnLst/>
              <a:rect l="l" t="t" r="r" b="b"/>
              <a:pathLst>
                <a:path w="814" h="2505" extrusionOk="0">
                  <a:moveTo>
                    <a:pt x="745" y="0"/>
                  </a:moveTo>
                  <a:cubicBezTo>
                    <a:pt x="685" y="0"/>
                    <a:pt x="483" y="199"/>
                    <a:pt x="309" y="524"/>
                  </a:cubicBezTo>
                  <a:cubicBezTo>
                    <a:pt x="122" y="865"/>
                    <a:pt x="0" y="1353"/>
                    <a:pt x="0" y="1735"/>
                  </a:cubicBezTo>
                  <a:cubicBezTo>
                    <a:pt x="0" y="1922"/>
                    <a:pt x="16" y="2068"/>
                    <a:pt x="41" y="2182"/>
                  </a:cubicBezTo>
                  <a:cubicBezTo>
                    <a:pt x="65" y="2272"/>
                    <a:pt x="98" y="2402"/>
                    <a:pt x="171" y="2459"/>
                  </a:cubicBezTo>
                  <a:cubicBezTo>
                    <a:pt x="217" y="2492"/>
                    <a:pt x="253" y="2504"/>
                    <a:pt x="282" y="2504"/>
                  </a:cubicBezTo>
                  <a:cubicBezTo>
                    <a:pt x="345" y="2504"/>
                    <a:pt x="374" y="2446"/>
                    <a:pt x="390" y="2418"/>
                  </a:cubicBezTo>
                  <a:cubicBezTo>
                    <a:pt x="423" y="2369"/>
                    <a:pt x="415" y="2337"/>
                    <a:pt x="423" y="2280"/>
                  </a:cubicBezTo>
                  <a:cubicBezTo>
                    <a:pt x="447" y="2280"/>
                    <a:pt x="439" y="2068"/>
                    <a:pt x="439" y="1743"/>
                  </a:cubicBezTo>
                  <a:cubicBezTo>
                    <a:pt x="439" y="1410"/>
                    <a:pt x="496" y="979"/>
                    <a:pt x="602" y="638"/>
                  </a:cubicBezTo>
                  <a:cubicBezTo>
                    <a:pt x="691" y="296"/>
                    <a:pt x="813" y="36"/>
                    <a:pt x="756" y="3"/>
                  </a:cubicBezTo>
                  <a:cubicBezTo>
                    <a:pt x="753" y="1"/>
                    <a:pt x="750" y="0"/>
                    <a:pt x="7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462;p66"/>
            <p:cNvSpPr/>
            <p:nvPr/>
          </p:nvSpPr>
          <p:spPr>
            <a:xfrm>
              <a:off x="5132650" y="4424975"/>
              <a:ext cx="42700" cy="45225"/>
            </a:xfrm>
            <a:custGeom>
              <a:avLst/>
              <a:gdLst/>
              <a:ahLst/>
              <a:cxnLst/>
              <a:rect l="l" t="t" r="r" b="b"/>
              <a:pathLst>
                <a:path w="1708" h="1809" extrusionOk="0">
                  <a:moveTo>
                    <a:pt x="1598" y="1"/>
                  </a:moveTo>
                  <a:cubicBezTo>
                    <a:pt x="1449" y="1"/>
                    <a:pt x="758" y="651"/>
                    <a:pt x="350" y="1105"/>
                  </a:cubicBezTo>
                  <a:cubicBezTo>
                    <a:pt x="236" y="1227"/>
                    <a:pt x="163" y="1324"/>
                    <a:pt x="106" y="1406"/>
                  </a:cubicBezTo>
                  <a:cubicBezTo>
                    <a:pt x="41" y="1495"/>
                    <a:pt x="0" y="1584"/>
                    <a:pt x="0" y="1666"/>
                  </a:cubicBezTo>
                  <a:cubicBezTo>
                    <a:pt x="6" y="1787"/>
                    <a:pt x="53" y="1809"/>
                    <a:pt x="100" y="1809"/>
                  </a:cubicBezTo>
                  <a:cubicBezTo>
                    <a:pt x="116" y="1809"/>
                    <a:pt x="132" y="1806"/>
                    <a:pt x="147" y="1804"/>
                  </a:cubicBezTo>
                  <a:cubicBezTo>
                    <a:pt x="204" y="1796"/>
                    <a:pt x="252" y="1763"/>
                    <a:pt x="301" y="1747"/>
                  </a:cubicBezTo>
                  <a:cubicBezTo>
                    <a:pt x="326" y="1739"/>
                    <a:pt x="350" y="1723"/>
                    <a:pt x="407" y="1666"/>
                  </a:cubicBezTo>
                  <a:cubicBezTo>
                    <a:pt x="472" y="1609"/>
                    <a:pt x="569" y="1519"/>
                    <a:pt x="675" y="1398"/>
                  </a:cubicBezTo>
                  <a:cubicBezTo>
                    <a:pt x="1106" y="910"/>
                    <a:pt x="1708" y="89"/>
                    <a:pt x="1618" y="7"/>
                  </a:cubicBezTo>
                  <a:cubicBezTo>
                    <a:pt x="1613" y="3"/>
                    <a:pt x="1607" y="1"/>
                    <a:pt x="1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463;p66"/>
            <p:cNvSpPr/>
            <p:nvPr/>
          </p:nvSpPr>
          <p:spPr>
            <a:xfrm>
              <a:off x="5156825" y="4518225"/>
              <a:ext cx="46775" cy="10825"/>
            </a:xfrm>
            <a:custGeom>
              <a:avLst/>
              <a:gdLst/>
              <a:ahLst/>
              <a:cxnLst/>
              <a:rect l="l" t="t" r="r" b="b"/>
              <a:pathLst>
                <a:path w="1871" h="433" extrusionOk="0">
                  <a:moveTo>
                    <a:pt x="580" y="0"/>
                  </a:moveTo>
                  <a:cubicBezTo>
                    <a:pt x="569" y="0"/>
                    <a:pt x="557" y="0"/>
                    <a:pt x="546" y="1"/>
                  </a:cubicBezTo>
                  <a:cubicBezTo>
                    <a:pt x="17" y="1"/>
                    <a:pt x="1" y="106"/>
                    <a:pt x="1" y="228"/>
                  </a:cubicBezTo>
                  <a:cubicBezTo>
                    <a:pt x="9" y="345"/>
                    <a:pt x="39" y="432"/>
                    <a:pt x="477" y="432"/>
                  </a:cubicBezTo>
                  <a:cubicBezTo>
                    <a:pt x="496" y="432"/>
                    <a:pt x="516" y="432"/>
                    <a:pt x="537" y="432"/>
                  </a:cubicBezTo>
                  <a:cubicBezTo>
                    <a:pt x="1041" y="432"/>
                    <a:pt x="1838" y="407"/>
                    <a:pt x="1854" y="293"/>
                  </a:cubicBezTo>
                  <a:cubicBezTo>
                    <a:pt x="1870" y="174"/>
                    <a:pt x="1101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464;p66"/>
            <p:cNvSpPr/>
            <p:nvPr/>
          </p:nvSpPr>
          <p:spPr>
            <a:xfrm>
              <a:off x="5124525" y="4577675"/>
              <a:ext cx="31325" cy="37975"/>
            </a:xfrm>
            <a:custGeom>
              <a:avLst/>
              <a:gdLst/>
              <a:ahLst/>
              <a:cxnLst/>
              <a:rect l="l" t="t" r="r" b="b"/>
              <a:pathLst>
                <a:path w="1253" h="1519" extrusionOk="0">
                  <a:moveTo>
                    <a:pt x="289" y="1"/>
                  </a:moveTo>
                  <a:cubicBezTo>
                    <a:pt x="257" y="1"/>
                    <a:pt x="227" y="13"/>
                    <a:pt x="195" y="29"/>
                  </a:cubicBezTo>
                  <a:cubicBezTo>
                    <a:pt x="90" y="78"/>
                    <a:pt x="0" y="151"/>
                    <a:pt x="252" y="598"/>
                  </a:cubicBezTo>
                  <a:cubicBezTo>
                    <a:pt x="478" y="1013"/>
                    <a:pt x="991" y="1518"/>
                    <a:pt x="1136" y="1518"/>
                  </a:cubicBezTo>
                  <a:cubicBezTo>
                    <a:pt x="1147" y="1518"/>
                    <a:pt x="1156" y="1515"/>
                    <a:pt x="1163" y="1509"/>
                  </a:cubicBezTo>
                  <a:cubicBezTo>
                    <a:pt x="1252" y="1435"/>
                    <a:pt x="854" y="793"/>
                    <a:pt x="626" y="379"/>
                  </a:cubicBezTo>
                  <a:cubicBezTo>
                    <a:pt x="463" y="80"/>
                    <a:pt x="370" y="1"/>
                    <a:pt x="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465;p66"/>
            <p:cNvSpPr/>
            <p:nvPr/>
          </p:nvSpPr>
          <p:spPr>
            <a:xfrm>
              <a:off x="5070875" y="4605525"/>
              <a:ext cx="14050" cy="52975"/>
            </a:xfrm>
            <a:custGeom>
              <a:avLst/>
              <a:gdLst/>
              <a:ahLst/>
              <a:cxnLst/>
              <a:rect l="l" t="t" r="r" b="b"/>
              <a:pathLst>
                <a:path w="562" h="2119" extrusionOk="0">
                  <a:moveTo>
                    <a:pt x="316" y="1"/>
                  </a:moveTo>
                  <a:cubicBezTo>
                    <a:pt x="217" y="1"/>
                    <a:pt x="123" y="77"/>
                    <a:pt x="73" y="598"/>
                  </a:cubicBezTo>
                  <a:cubicBezTo>
                    <a:pt x="0" y="1189"/>
                    <a:pt x="105" y="2118"/>
                    <a:pt x="234" y="2118"/>
                  </a:cubicBezTo>
                  <a:cubicBezTo>
                    <a:pt x="235" y="2118"/>
                    <a:pt x="235" y="2118"/>
                    <a:pt x="236" y="2118"/>
                  </a:cubicBezTo>
                  <a:cubicBezTo>
                    <a:pt x="350" y="2110"/>
                    <a:pt x="439" y="1207"/>
                    <a:pt x="504" y="638"/>
                  </a:cubicBezTo>
                  <a:cubicBezTo>
                    <a:pt x="561" y="69"/>
                    <a:pt x="480" y="21"/>
                    <a:pt x="358" y="4"/>
                  </a:cubicBezTo>
                  <a:cubicBezTo>
                    <a:pt x="344" y="2"/>
                    <a:pt x="330" y="1"/>
                    <a:pt x="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466;p66"/>
            <p:cNvSpPr/>
            <p:nvPr/>
          </p:nvSpPr>
          <p:spPr>
            <a:xfrm>
              <a:off x="4992000" y="4585375"/>
              <a:ext cx="39250" cy="47550"/>
            </a:xfrm>
            <a:custGeom>
              <a:avLst/>
              <a:gdLst/>
              <a:ahLst/>
              <a:cxnLst/>
              <a:rect l="l" t="t" r="r" b="b"/>
              <a:pathLst>
                <a:path w="1570" h="1902" extrusionOk="0">
                  <a:moveTo>
                    <a:pt x="1336" y="1"/>
                  </a:moveTo>
                  <a:cubicBezTo>
                    <a:pt x="1247" y="1"/>
                    <a:pt x="1108" y="89"/>
                    <a:pt x="838" y="412"/>
                  </a:cubicBezTo>
                  <a:cubicBezTo>
                    <a:pt x="415" y="908"/>
                    <a:pt x="1" y="1843"/>
                    <a:pt x="115" y="1900"/>
                  </a:cubicBezTo>
                  <a:cubicBezTo>
                    <a:pt x="118" y="1901"/>
                    <a:pt x="121" y="1902"/>
                    <a:pt x="125" y="1902"/>
                  </a:cubicBezTo>
                  <a:cubicBezTo>
                    <a:pt x="253" y="1902"/>
                    <a:pt x="793" y="1138"/>
                    <a:pt x="1180" y="688"/>
                  </a:cubicBezTo>
                  <a:cubicBezTo>
                    <a:pt x="1570" y="217"/>
                    <a:pt x="1537" y="136"/>
                    <a:pt x="1448" y="54"/>
                  </a:cubicBezTo>
                  <a:cubicBezTo>
                    <a:pt x="1417" y="26"/>
                    <a:pt x="1384" y="1"/>
                    <a:pt x="1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467;p66"/>
            <p:cNvSpPr/>
            <p:nvPr/>
          </p:nvSpPr>
          <p:spPr>
            <a:xfrm>
              <a:off x="4936925" y="4542575"/>
              <a:ext cx="55525" cy="21025"/>
            </a:xfrm>
            <a:custGeom>
              <a:avLst/>
              <a:gdLst/>
              <a:ahLst/>
              <a:cxnLst/>
              <a:rect l="l" t="t" r="r" b="b"/>
              <a:pathLst>
                <a:path w="2221" h="841" extrusionOk="0">
                  <a:moveTo>
                    <a:pt x="2003" y="0"/>
                  </a:moveTo>
                  <a:cubicBezTo>
                    <a:pt x="1909" y="0"/>
                    <a:pt x="1753" y="43"/>
                    <a:pt x="1472" y="157"/>
                  </a:cubicBezTo>
                  <a:cubicBezTo>
                    <a:pt x="911" y="392"/>
                    <a:pt x="1" y="677"/>
                    <a:pt x="9" y="783"/>
                  </a:cubicBezTo>
                  <a:cubicBezTo>
                    <a:pt x="14" y="822"/>
                    <a:pt x="108" y="840"/>
                    <a:pt x="254" y="840"/>
                  </a:cubicBezTo>
                  <a:cubicBezTo>
                    <a:pt x="593" y="840"/>
                    <a:pt x="1211" y="739"/>
                    <a:pt x="1627" y="563"/>
                  </a:cubicBezTo>
                  <a:cubicBezTo>
                    <a:pt x="2220" y="327"/>
                    <a:pt x="2204" y="205"/>
                    <a:pt x="2155" y="100"/>
                  </a:cubicBezTo>
                  <a:cubicBezTo>
                    <a:pt x="2127" y="43"/>
                    <a:pt x="2096" y="0"/>
                    <a:pt x="2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468;p66"/>
            <p:cNvSpPr/>
            <p:nvPr/>
          </p:nvSpPr>
          <p:spPr>
            <a:xfrm>
              <a:off x="4941600" y="4493425"/>
              <a:ext cx="54500" cy="13100"/>
            </a:xfrm>
            <a:custGeom>
              <a:avLst/>
              <a:gdLst/>
              <a:ahLst/>
              <a:cxnLst/>
              <a:rect l="l" t="t" r="r" b="b"/>
              <a:pathLst>
                <a:path w="2180" h="524" extrusionOk="0">
                  <a:moveTo>
                    <a:pt x="62" y="62"/>
                  </a:moveTo>
                  <a:cubicBezTo>
                    <a:pt x="62" y="62"/>
                    <a:pt x="61" y="65"/>
                    <a:pt x="64" y="66"/>
                  </a:cubicBezTo>
                  <a:lnTo>
                    <a:pt x="64" y="66"/>
                  </a:lnTo>
                  <a:cubicBezTo>
                    <a:pt x="64" y="66"/>
                    <a:pt x="64" y="66"/>
                    <a:pt x="64" y="67"/>
                  </a:cubicBezTo>
                  <a:lnTo>
                    <a:pt x="64" y="67"/>
                  </a:lnTo>
                  <a:cubicBezTo>
                    <a:pt x="61" y="68"/>
                    <a:pt x="59" y="68"/>
                    <a:pt x="58" y="69"/>
                  </a:cubicBezTo>
                  <a:lnTo>
                    <a:pt x="58" y="69"/>
                  </a:lnTo>
                  <a:cubicBezTo>
                    <a:pt x="58" y="68"/>
                    <a:pt x="58" y="67"/>
                    <a:pt x="58" y="66"/>
                  </a:cubicBezTo>
                  <a:cubicBezTo>
                    <a:pt x="60" y="63"/>
                    <a:pt x="61" y="62"/>
                    <a:pt x="62" y="62"/>
                  </a:cubicBezTo>
                  <a:close/>
                  <a:moveTo>
                    <a:pt x="58" y="76"/>
                  </a:moveTo>
                  <a:lnTo>
                    <a:pt x="58" y="76"/>
                  </a:lnTo>
                  <a:cubicBezTo>
                    <a:pt x="59" y="77"/>
                    <a:pt x="61" y="79"/>
                    <a:pt x="58" y="82"/>
                  </a:cubicBezTo>
                  <a:cubicBezTo>
                    <a:pt x="58" y="82"/>
                    <a:pt x="58" y="80"/>
                    <a:pt x="58" y="76"/>
                  </a:cubicBezTo>
                  <a:close/>
                  <a:moveTo>
                    <a:pt x="562" y="1"/>
                  </a:moveTo>
                  <a:cubicBezTo>
                    <a:pt x="399" y="1"/>
                    <a:pt x="261" y="9"/>
                    <a:pt x="163" y="17"/>
                  </a:cubicBezTo>
                  <a:lnTo>
                    <a:pt x="90" y="33"/>
                  </a:lnTo>
                  <a:cubicBezTo>
                    <a:pt x="88" y="35"/>
                    <a:pt x="87" y="36"/>
                    <a:pt x="85" y="36"/>
                  </a:cubicBezTo>
                  <a:cubicBezTo>
                    <a:pt x="84" y="36"/>
                    <a:pt x="83" y="35"/>
                    <a:pt x="82" y="35"/>
                  </a:cubicBezTo>
                  <a:cubicBezTo>
                    <a:pt x="81" y="35"/>
                    <a:pt x="80" y="36"/>
                    <a:pt x="78" y="38"/>
                  </a:cubicBezTo>
                  <a:lnTo>
                    <a:pt x="78" y="38"/>
                  </a:lnTo>
                  <a:cubicBezTo>
                    <a:pt x="77" y="37"/>
                    <a:pt x="76" y="35"/>
                    <a:pt x="74" y="33"/>
                  </a:cubicBezTo>
                  <a:cubicBezTo>
                    <a:pt x="67" y="33"/>
                    <a:pt x="53" y="27"/>
                    <a:pt x="39" y="27"/>
                  </a:cubicBezTo>
                  <a:cubicBezTo>
                    <a:pt x="22" y="27"/>
                    <a:pt x="5" y="37"/>
                    <a:pt x="1" y="82"/>
                  </a:cubicBezTo>
                  <a:cubicBezTo>
                    <a:pt x="9" y="139"/>
                    <a:pt x="58" y="155"/>
                    <a:pt x="74" y="163"/>
                  </a:cubicBezTo>
                  <a:lnTo>
                    <a:pt x="139" y="188"/>
                  </a:lnTo>
                  <a:cubicBezTo>
                    <a:pt x="237" y="228"/>
                    <a:pt x="367" y="269"/>
                    <a:pt x="521" y="310"/>
                  </a:cubicBezTo>
                  <a:cubicBezTo>
                    <a:pt x="822" y="383"/>
                    <a:pt x="1204" y="456"/>
                    <a:pt x="1505" y="497"/>
                  </a:cubicBezTo>
                  <a:cubicBezTo>
                    <a:pt x="1655" y="515"/>
                    <a:pt x="1771" y="523"/>
                    <a:pt x="1860" y="523"/>
                  </a:cubicBezTo>
                  <a:cubicBezTo>
                    <a:pt x="2129" y="523"/>
                    <a:pt x="2159" y="450"/>
                    <a:pt x="2171" y="359"/>
                  </a:cubicBezTo>
                  <a:cubicBezTo>
                    <a:pt x="2179" y="245"/>
                    <a:pt x="2163" y="139"/>
                    <a:pt x="1562" y="66"/>
                  </a:cubicBezTo>
                  <a:cubicBezTo>
                    <a:pt x="1261" y="25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469;p66"/>
            <p:cNvSpPr/>
            <p:nvPr/>
          </p:nvSpPr>
          <p:spPr>
            <a:xfrm>
              <a:off x="5010325" y="4397300"/>
              <a:ext cx="30700" cy="57450"/>
            </a:xfrm>
            <a:custGeom>
              <a:avLst/>
              <a:gdLst/>
              <a:ahLst/>
              <a:cxnLst/>
              <a:rect l="l" t="t" r="r" b="b"/>
              <a:pathLst>
                <a:path w="1228" h="2298" extrusionOk="0">
                  <a:moveTo>
                    <a:pt x="152" y="0"/>
                  </a:moveTo>
                  <a:cubicBezTo>
                    <a:pt x="102" y="0"/>
                    <a:pt x="0" y="282"/>
                    <a:pt x="48" y="667"/>
                  </a:cubicBezTo>
                  <a:cubicBezTo>
                    <a:pt x="81" y="1066"/>
                    <a:pt x="284" y="1513"/>
                    <a:pt x="504" y="1814"/>
                  </a:cubicBezTo>
                  <a:cubicBezTo>
                    <a:pt x="609" y="1968"/>
                    <a:pt x="715" y="2074"/>
                    <a:pt x="788" y="2139"/>
                  </a:cubicBezTo>
                  <a:cubicBezTo>
                    <a:pt x="861" y="2212"/>
                    <a:pt x="902" y="2244"/>
                    <a:pt x="943" y="2261"/>
                  </a:cubicBezTo>
                  <a:cubicBezTo>
                    <a:pt x="979" y="2288"/>
                    <a:pt x="1011" y="2298"/>
                    <a:pt x="1043" y="2298"/>
                  </a:cubicBezTo>
                  <a:cubicBezTo>
                    <a:pt x="1068" y="2298"/>
                    <a:pt x="1093" y="2292"/>
                    <a:pt x="1121" y="2285"/>
                  </a:cubicBezTo>
                  <a:cubicBezTo>
                    <a:pt x="1170" y="2261"/>
                    <a:pt x="1227" y="2236"/>
                    <a:pt x="1203" y="2106"/>
                  </a:cubicBezTo>
                  <a:cubicBezTo>
                    <a:pt x="1195" y="2041"/>
                    <a:pt x="1154" y="1968"/>
                    <a:pt x="1089" y="1879"/>
                  </a:cubicBezTo>
                  <a:cubicBezTo>
                    <a:pt x="1016" y="1773"/>
                    <a:pt x="951" y="1683"/>
                    <a:pt x="861" y="1562"/>
                  </a:cubicBezTo>
                  <a:cubicBezTo>
                    <a:pt x="666" y="1293"/>
                    <a:pt x="447" y="927"/>
                    <a:pt x="349" y="602"/>
                  </a:cubicBezTo>
                  <a:cubicBezTo>
                    <a:pt x="235" y="285"/>
                    <a:pt x="219" y="9"/>
                    <a:pt x="154" y="1"/>
                  </a:cubicBezTo>
                  <a:cubicBezTo>
                    <a:pt x="153" y="1"/>
                    <a:pt x="153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470;p66"/>
            <p:cNvSpPr/>
            <p:nvPr/>
          </p:nvSpPr>
          <p:spPr>
            <a:xfrm>
              <a:off x="4971900" y="4428800"/>
              <a:ext cx="198975" cy="190875"/>
            </a:xfrm>
            <a:custGeom>
              <a:avLst/>
              <a:gdLst/>
              <a:ahLst/>
              <a:cxnLst/>
              <a:rect l="l" t="t" r="r" b="b"/>
              <a:pathLst>
                <a:path w="7959" h="7635" extrusionOk="0">
                  <a:moveTo>
                    <a:pt x="4065" y="1"/>
                  </a:moveTo>
                  <a:cubicBezTo>
                    <a:pt x="2049" y="1"/>
                    <a:pt x="0" y="1814"/>
                    <a:pt x="0" y="3830"/>
                  </a:cubicBezTo>
                  <a:cubicBezTo>
                    <a:pt x="0" y="5846"/>
                    <a:pt x="1845" y="7634"/>
                    <a:pt x="3862" y="7634"/>
                  </a:cubicBezTo>
                  <a:cubicBezTo>
                    <a:pt x="5878" y="7634"/>
                    <a:pt x="7959" y="5716"/>
                    <a:pt x="7959" y="3700"/>
                  </a:cubicBezTo>
                  <a:cubicBezTo>
                    <a:pt x="7959" y="1684"/>
                    <a:pt x="6081" y="1"/>
                    <a:pt x="4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471;p66"/>
            <p:cNvSpPr/>
            <p:nvPr/>
          </p:nvSpPr>
          <p:spPr>
            <a:xfrm>
              <a:off x="5022300" y="4511325"/>
              <a:ext cx="36200" cy="36400"/>
            </a:xfrm>
            <a:custGeom>
              <a:avLst/>
              <a:gdLst/>
              <a:ahLst/>
              <a:cxnLst/>
              <a:rect l="l" t="t" r="r" b="b"/>
              <a:pathLst>
                <a:path w="1448" h="1456" extrusionOk="0">
                  <a:moveTo>
                    <a:pt x="724" y="0"/>
                  </a:moveTo>
                  <a:cubicBezTo>
                    <a:pt x="325" y="0"/>
                    <a:pt x="0" y="325"/>
                    <a:pt x="0" y="732"/>
                  </a:cubicBezTo>
                  <a:cubicBezTo>
                    <a:pt x="0" y="1130"/>
                    <a:pt x="325" y="1455"/>
                    <a:pt x="724" y="1455"/>
                  </a:cubicBezTo>
                  <a:cubicBezTo>
                    <a:pt x="1122" y="1455"/>
                    <a:pt x="1447" y="1130"/>
                    <a:pt x="1447" y="732"/>
                  </a:cubicBezTo>
                  <a:cubicBezTo>
                    <a:pt x="1447" y="325"/>
                    <a:pt x="1122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472;p66"/>
            <p:cNvSpPr/>
            <p:nvPr/>
          </p:nvSpPr>
          <p:spPr>
            <a:xfrm>
              <a:off x="5076750" y="4468425"/>
              <a:ext cx="19750" cy="19950"/>
            </a:xfrm>
            <a:custGeom>
              <a:avLst/>
              <a:gdLst/>
              <a:ahLst/>
              <a:cxnLst/>
              <a:rect l="l" t="t" r="r" b="b"/>
              <a:pathLst>
                <a:path w="790" h="798" extrusionOk="0">
                  <a:moveTo>
                    <a:pt x="399" y="1"/>
                  </a:moveTo>
                  <a:cubicBezTo>
                    <a:pt x="180" y="1"/>
                    <a:pt x="1" y="180"/>
                    <a:pt x="1" y="399"/>
                  </a:cubicBezTo>
                  <a:cubicBezTo>
                    <a:pt x="1" y="619"/>
                    <a:pt x="180" y="798"/>
                    <a:pt x="399" y="798"/>
                  </a:cubicBezTo>
                  <a:cubicBezTo>
                    <a:pt x="619" y="798"/>
                    <a:pt x="789" y="619"/>
                    <a:pt x="789" y="399"/>
                  </a:cubicBezTo>
                  <a:cubicBezTo>
                    <a:pt x="789" y="180"/>
                    <a:pt x="619" y="1"/>
                    <a:pt x="3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473;p66"/>
            <p:cNvSpPr/>
            <p:nvPr/>
          </p:nvSpPr>
          <p:spPr>
            <a:xfrm>
              <a:off x="5088350" y="4542000"/>
              <a:ext cx="29700" cy="2970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1"/>
                  </a:moveTo>
                  <a:cubicBezTo>
                    <a:pt x="268" y="1"/>
                    <a:pt x="0" y="269"/>
                    <a:pt x="0" y="594"/>
                  </a:cubicBezTo>
                  <a:cubicBezTo>
                    <a:pt x="0" y="919"/>
                    <a:pt x="268" y="1188"/>
                    <a:pt x="594" y="1188"/>
                  </a:cubicBezTo>
                  <a:cubicBezTo>
                    <a:pt x="919" y="1188"/>
                    <a:pt x="1187" y="919"/>
                    <a:pt x="1187" y="594"/>
                  </a:cubicBezTo>
                  <a:cubicBezTo>
                    <a:pt x="1187" y="269"/>
                    <a:pt x="919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94314"/>
              </p:ext>
            </p:extLst>
          </p:nvPr>
        </p:nvGraphicFramePr>
        <p:xfrm>
          <a:off x="467711" y="1226477"/>
          <a:ext cx="6220334" cy="2133600"/>
        </p:xfrm>
        <a:graphic>
          <a:graphicData uri="http://schemas.openxmlformats.org/drawingml/2006/table">
            <a:tbl>
              <a:tblPr/>
              <a:tblGrid>
                <a:gridCol w="1637313">
                  <a:extLst>
                    <a:ext uri="{9D8B030D-6E8A-4147-A177-3AD203B41FA5}">
                      <a16:colId xmlns:a16="http://schemas.microsoft.com/office/drawing/2014/main" val="4275813705"/>
                    </a:ext>
                  </a:extLst>
                </a:gridCol>
                <a:gridCol w="1496925">
                  <a:extLst>
                    <a:ext uri="{9D8B030D-6E8A-4147-A177-3AD203B41FA5}">
                      <a16:colId xmlns:a16="http://schemas.microsoft.com/office/drawing/2014/main" val="1647485557"/>
                    </a:ext>
                  </a:extLst>
                </a:gridCol>
                <a:gridCol w="1380213">
                  <a:extLst>
                    <a:ext uri="{9D8B030D-6E8A-4147-A177-3AD203B41FA5}">
                      <a16:colId xmlns:a16="http://schemas.microsoft.com/office/drawing/2014/main" val="1416263590"/>
                    </a:ext>
                  </a:extLst>
                </a:gridCol>
                <a:gridCol w="1705883">
                  <a:extLst>
                    <a:ext uri="{9D8B030D-6E8A-4147-A177-3AD203B41FA5}">
                      <a16:colId xmlns:a16="http://schemas.microsoft.com/office/drawing/2014/main" val="4123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latinLnBrk="0"/>
                      <a:r>
                        <a:rPr lang="ru-RU" b="0" dirty="0">
                          <a:effectLst/>
                          <a:latin typeface="Georgia" panose="02040502050405020303" pitchFamily="18" charset="0"/>
                        </a:rPr>
                        <a:t>Ситуация</a:t>
                      </a:r>
                    </a:p>
                  </a:txBody>
                  <a:tcPr marL="15240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ru-RU" b="0" dirty="0">
                          <a:effectLst/>
                          <a:latin typeface="Georgia" panose="02040502050405020303" pitchFamily="18" charset="0"/>
                        </a:rPr>
                        <a:t>Коэффициент трения (</a:t>
                      </a:r>
                      <a:r>
                        <a:rPr lang="el-GR" b="0" dirty="0">
                          <a:effectLst/>
                          <a:latin typeface="Georgia" panose="02040502050405020303" pitchFamily="18" charset="0"/>
                        </a:rPr>
                        <a:t>μ)</a:t>
                      </a:r>
                    </a:p>
                  </a:txBody>
                  <a:tcPr marL="15240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ru-RU" b="0" dirty="0">
                          <a:effectLst/>
                          <a:latin typeface="Georgia" panose="02040502050405020303" pitchFamily="18" charset="0"/>
                        </a:rPr>
                        <a:t>Нормальная сила (</a:t>
                      </a:r>
                      <a:r>
                        <a:rPr lang="en-US" b="0" dirty="0">
                          <a:effectLst/>
                          <a:latin typeface="Georgia" panose="02040502050405020303" pitchFamily="18" charset="0"/>
                        </a:rPr>
                        <a:t>N)</a:t>
                      </a:r>
                    </a:p>
                  </a:txBody>
                  <a:tcPr marL="15240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ru-RU" b="0" dirty="0">
                          <a:effectLst/>
                          <a:latin typeface="Georgia" panose="02040502050405020303" pitchFamily="18" charset="0"/>
                        </a:rPr>
                        <a:t>Сила трения </a:t>
                      </a:r>
                      <a:endParaRPr lang="en-US" b="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5240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61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1. Деревянный ящик на полу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0.5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20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820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2. Металлическая пуговица на столе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0.3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617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3. Машина на асфальте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  <a:latin typeface="Georgia" panose="02040502050405020303" pitchFamily="18" charset="0"/>
                        </a:rPr>
                        <a:t>0.7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  <a:latin typeface="Georgia" panose="02040502050405020303" pitchFamily="18" charset="0"/>
                        </a:rPr>
                        <a:t>1500</a:t>
                      </a: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3340" marR="53340" marT="53340" marB="533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250691"/>
                  </a:ext>
                </a:extLst>
              </a:tr>
            </a:tbl>
          </a:graphicData>
        </a:graphic>
      </p:graphicFrame>
      <p:sp>
        <p:nvSpPr>
          <p:cNvPr id="192" name="Google Shape;95;p1"/>
          <p:cNvSpPr/>
          <p:nvPr/>
        </p:nvSpPr>
        <p:spPr>
          <a:xfrm>
            <a:off x="206269" y="5197813"/>
            <a:ext cx="688569" cy="434255"/>
          </a:xfrm>
          <a:prstGeom prst="homePlat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2</a:t>
            </a:r>
            <a:endParaRPr sz="12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93" name="Google Shape;111;p1"/>
          <p:cNvSpPr txBox="1"/>
          <p:nvPr/>
        </p:nvSpPr>
        <p:spPr>
          <a:xfrm>
            <a:off x="831584" y="5232215"/>
            <a:ext cx="253041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На тело массой 5 кг действует сила 20 Н. Найди ускорение тела</a:t>
            </a:r>
          </a:p>
        </p:txBody>
      </p:sp>
      <p:sp>
        <p:nvSpPr>
          <p:cNvPr id="198" name="Google Shape;95;p1"/>
          <p:cNvSpPr/>
          <p:nvPr/>
        </p:nvSpPr>
        <p:spPr>
          <a:xfrm>
            <a:off x="3586979" y="5302055"/>
            <a:ext cx="622070" cy="413982"/>
          </a:xfrm>
          <a:prstGeom prst="homePlat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3</a:t>
            </a:r>
            <a:endParaRPr sz="12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99" name="Google Shape;111;p1"/>
          <p:cNvSpPr txBox="1"/>
          <p:nvPr/>
        </p:nvSpPr>
        <p:spPr>
          <a:xfrm>
            <a:off x="4182802" y="5222740"/>
            <a:ext cx="25304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Рассмотри пружину с жесткостью 200 Н/м, растянутую на 0.5 м. Найди силу упругости.</a:t>
            </a:r>
          </a:p>
        </p:txBody>
      </p:sp>
      <p:sp>
        <p:nvSpPr>
          <p:cNvPr id="200" name="Прямоугольник 199"/>
          <p:cNvSpPr/>
          <p:nvPr/>
        </p:nvSpPr>
        <p:spPr>
          <a:xfrm rot="16200000" flipV="1">
            <a:off x="1429398" y="7733832"/>
            <a:ext cx="4021051" cy="4773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 rot="10800000">
            <a:off x="37449" y="5021810"/>
            <a:ext cx="6736792" cy="4571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Google Shape;168;g1e5ee755756_0_196"/>
          <p:cNvSpPr txBox="1"/>
          <p:nvPr/>
        </p:nvSpPr>
        <p:spPr>
          <a:xfrm rot="10800000" flipV="1">
            <a:off x="1150230" y="9177739"/>
            <a:ext cx="241832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Ответ:</a:t>
            </a:r>
          </a:p>
        </p:txBody>
      </p:sp>
      <p:sp>
        <p:nvSpPr>
          <p:cNvPr id="211" name="Google Shape;168;g1e5ee755756_0_196"/>
          <p:cNvSpPr txBox="1"/>
          <p:nvPr/>
        </p:nvSpPr>
        <p:spPr>
          <a:xfrm rot="10800000" flipV="1">
            <a:off x="3496671" y="9185264"/>
            <a:ext cx="307050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Ответ: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98C2C1-7151-4F6A-8939-DA6D33852872}"/>
              </a:ext>
            </a:extLst>
          </p:cNvPr>
          <p:cNvSpPr txBox="1"/>
          <p:nvPr/>
        </p:nvSpPr>
        <p:spPr>
          <a:xfrm>
            <a:off x="578682" y="186518"/>
            <a:ext cx="4904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Решение задач по теме «Законы Ньютона. Сила упругости. Сила трения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823D00-401A-4864-9F5A-9E84EA2B53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579"/>
          <a:stretch/>
        </p:blipFill>
        <p:spPr>
          <a:xfrm>
            <a:off x="67400" y="6116135"/>
            <a:ext cx="3267224" cy="307415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F0027C21-8756-4A79-B4E0-94C694DC1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579"/>
          <a:stretch/>
        </p:blipFill>
        <p:spPr>
          <a:xfrm>
            <a:off x="3545224" y="6136150"/>
            <a:ext cx="3267224" cy="30741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400DD4-859C-4933-823A-A7B6C624E956}"/>
              </a:ext>
            </a:extLst>
          </p:cNvPr>
          <p:cNvSpPr/>
          <p:nvPr/>
        </p:nvSpPr>
        <p:spPr>
          <a:xfrm>
            <a:off x="4349034" y="3405880"/>
            <a:ext cx="1415065" cy="5813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верно - 2 б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ошибка – 1 б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 ошибки – 0 б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BD386BDB-6921-4268-A018-15245FBF020D}"/>
              </a:ext>
            </a:extLst>
          </p:cNvPr>
          <p:cNvSpPr/>
          <p:nvPr/>
        </p:nvSpPr>
        <p:spPr>
          <a:xfrm>
            <a:off x="6134257" y="9395050"/>
            <a:ext cx="578963" cy="100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AEEFA47C-943B-4FEF-93FD-D909291B8281}"/>
              </a:ext>
            </a:extLst>
          </p:cNvPr>
          <p:cNvSpPr/>
          <p:nvPr/>
        </p:nvSpPr>
        <p:spPr>
          <a:xfrm>
            <a:off x="2759163" y="9425154"/>
            <a:ext cx="578963" cy="100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</a:t>
            </a:r>
          </a:p>
        </p:txBody>
      </p:sp>
    </p:spTree>
    <p:extLst>
      <p:ext uri="{BB962C8B-B14F-4D97-AF65-F5344CB8AC3E}">
        <p14:creationId xmlns:p14="http://schemas.microsoft.com/office/powerpoint/2010/main" val="297453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/>
        </p:nvSpPr>
        <p:spPr>
          <a:xfrm>
            <a:off x="6428338" y="9464000"/>
            <a:ext cx="249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262626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Open Sans"/>
                <a:sym typeface="Open Sans"/>
              </a:rPr>
              <a:t>3</a:t>
            </a:r>
            <a:endParaRPr sz="1200" b="1" i="0" u="none" strike="noStrike" cap="none" dirty="0">
              <a:solidFill>
                <a:srgbClr val="262626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76159" y="253964"/>
            <a:ext cx="65255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 Medium"/>
              </a:rPr>
              <a:t>Задачи для решения в парах</a:t>
            </a:r>
            <a:endParaRPr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  <a:sym typeface="Open Sans Medium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7326" y="163988"/>
            <a:ext cx="6603188" cy="957691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oogle Shape;111;p1"/>
          <p:cNvSpPr txBox="1"/>
          <p:nvPr/>
        </p:nvSpPr>
        <p:spPr>
          <a:xfrm>
            <a:off x="156740" y="8814210"/>
            <a:ext cx="6564355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На уроке я узнал (а):</a:t>
            </a:r>
            <a:r>
              <a:rPr lang="en-US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______________________________________</a:t>
            </a:r>
            <a:r>
              <a:rPr lang="ru-RU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_</a:t>
            </a:r>
            <a:r>
              <a:rPr lang="en-US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  </a:t>
            </a:r>
            <a:endParaRPr lang="ru-RU" sz="1300" b="1" dirty="0">
              <a:solidFill>
                <a:srgbClr val="3A3838"/>
              </a:solidFill>
              <a:latin typeface="Georgia" panose="02040502050405020303" pitchFamily="18" charset="0"/>
              <a:ea typeface="Yu Gothic UI Semilight" panose="020B0400000000000000" pitchFamily="34" charset="-128"/>
              <a:cs typeface="Open Sans"/>
              <a:sym typeface="Open Sans"/>
            </a:endParaRPr>
          </a:p>
          <a:p>
            <a:pPr>
              <a:buClr>
                <a:schemeClr val="dk1"/>
              </a:buClr>
              <a:buSzPts val="1100"/>
            </a:pPr>
            <a:r>
              <a:rPr lang="ru-RU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Мне понравилось задание:</a:t>
            </a:r>
            <a:r>
              <a:rPr lang="en-US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_________________________________</a:t>
            </a:r>
            <a:r>
              <a:rPr lang="ru-RU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_</a:t>
            </a:r>
            <a:r>
              <a:rPr lang="en-US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 </a:t>
            </a:r>
            <a:endParaRPr lang="ru-RU" sz="1300" b="1" dirty="0">
              <a:solidFill>
                <a:srgbClr val="3A3838"/>
              </a:solidFill>
              <a:latin typeface="Georgia" panose="02040502050405020303" pitchFamily="18" charset="0"/>
              <a:ea typeface="Yu Gothic UI Semilight" panose="020B0400000000000000" pitchFamily="34" charset="-128"/>
              <a:cs typeface="Open Sans"/>
              <a:sym typeface="Open Sans"/>
            </a:endParaRPr>
          </a:p>
          <a:p>
            <a:pPr>
              <a:buClr>
                <a:schemeClr val="dk1"/>
              </a:buClr>
              <a:buSzPts val="1100"/>
            </a:pPr>
            <a:r>
              <a:rPr lang="ru-RU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Самым сложным мне показалось задание:</a:t>
            </a:r>
            <a:r>
              <a:rPr lang="en-US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____________________</a:t>
            </a:r>
            <a:r>
              <a:rPr lang="ru-RU" sz="1300" b="1" dirty="0">
                <a:solidFill>
                  <a:srgbClr val="3A3838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_</a:t>
            </a:r>
          </a:p>
        </p:txBody>
      </p:sp>
      <p:sp>
        <p:nvSpPr>
          <p:cNvPr id="20" name="Google Shape;95;p1"/>
          <p:cNvSpPr/>
          <p:nvPr/>
        </p:nvSpPr>
        <p:spPr>
          <a:xfrm>
            <a:off x="2672184" y="8169953"/>
            <a:ext cx="1579672" cy="30360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lgDashDotDot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Рефлексия</a:t>
            </a:r>
            <a:endParaRPr sz="1600" b="1" i="0" u="none" strike="noStrike" cap="none" dirty="0">
              <a:solidFill>
                <a:schemeClr val="bg1"/>
              </a:solidFill>
              <a:latin typeface="Georgia" panose="02040502050405020303" pitchFamily="18" charset="0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59836" r="90233" b="4615"/>
          <a:stretch/>
        </p:blipFill>
        <p:spPr>
          <a:xfrm rot="1440000">
            <a:off x="6297229" y="8066216"/>
            <a:ext cx="201839" cy="919493"/>
          </a:xfrm>
          <a:prstGeom prst="rect">
            <a:avLst/>
          </a:prstGeom>
        </p:spPr>
      </p:pic>
      <p:sp>
        <p:nvSpPr>
          <p:cNvPr id="33" name="Google Shape;111;p1"/>
          <p:cNvSpPr txBox="1"/>
          <p:nvPr/>
        </p:nvSpPr>
        <p:spPr>
          <a:xfrm>
            <a:off x="335313" y="774641"/>
            <a:ext cx="62534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1. На горизонтальной поверхности лежит деревянный ящик массой 15 кг. Коэффициент трения между ящиком и поверхностью равен 0.3. Найди силу трения.</a:t>
            </a:r>
          </a:p>
        </p:txBody>
      </p:sp>
      <p:pic>
        <p:nvPicPr>
          <p:cNvPr id="34" name="Google Shape;100;p1"/>
          <p:cNvPicPr preferRelativeResize="0"/>
          <p:nvPr/>
        </p:nvPicPr>
        <p:blipFill rotWithShape="1">
          <a:blip r:embed="rId4">
            <a:alphaModFix/>
          </a:blip>
          <a:srcRect l="505" t="2924" r="12045" b="30142"/>
          <a:stretch/>
        </p:blipFill>
        <p:spPr>
          <a:xfrm>
            <a:off x="277619" y="1456047"/>
            <a:ext cx="2277306" cy="13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00;p1"/>
          <p:cNvPicPr preferRelativeResize="0"/>
          <p:nvPr/>
        </p:nvPicPr>
        <p:blipFill rotWithShape="1">
          <a:blip r:embed="rId4">
            <a:alphaModFix/>
          </a:blip>
          <a:srcRect l="2468" t="2924" r="12044" b="29518"/>
          <a:stretch/>
        </p:blipFill>
        <p:spPr>
          <a:xfrm>
            <a:off x="2549261" y="1456047"/>
            <a:ext cx="2226176" cy="136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00;p1"/>
          <p:cNvPicPr preferRelativeResize="0"/>
          <p:nvPr/>
        </p:nvPicPr>
        <p:blipFill rotWithShape="1">
          <a:blip r:embed="rId4">
            <a:alphaModFix/>
          </a:blip>
          <a:srcRect l="2467" t="2923" r="27632" b="29520"/>
          <a:stretch/>
        </p:blipFill>
        <p:spPr>
          <a:xfrm>
            <a:off x="4780571" y="1456047"/>
            <a:ext cx="1820260" cy="13662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68;g1e5ee755756_0_196"/>
          <p:cNvSpPr txBox="1"/>
          <p:nvPr/>
        </p:nvSpPr>
        <p:spPr>
          <a:xfrm rot="10800000" flipV="1">
            <a:off x="391865" y="2552278"/>
            <a:ext cx="818213" cy="28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Ответ:</a:t>
            </a:r>
          </a:p>
        </p:txBody>
      </p:sp>
      <p:sp>
        <p:nvSpPr>
          <p:cNvPr id="41" name="Google Shape;111;p1"/>
          <p:cNvSpPr txBox="1"/>
          <p:nvPr/>
        </p:nvSpPr>
        <p:spPr>
          <a:xfrm>
            <a:off x="309744" y="3176473"/>
            <a:ext cx="64287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2. Два тела массой 2 кг и 3 кг соединены ниткой и находятся на горизонтальной поверхности (коэффициент трения 0.2). Найди ускорение системы, если на первую массу действует сила 10 Н.</a:t>
            </a:r>
          </a:p>
        </p:txBody>
      </p:sp>
      <p:pic>
        <p:nvPicPr>
          <p:cNvPr id="26" name="Google Shape;100;p1"/>
          <p:cNvPicPr preferRelativeResize="0"/>
          <p:nvPr/>
        </p:nvPicPr>
        <p:blipFill rotWithShape="1">
          <a:blip r:embed="rId4">
            <a:alphaModFix/>
          </a:blip>
          <a:srcRect l="505" t="2924" r="12045" b="30142"/>
          <a:stretch/>
        </p:blipFill>
        <p:spPr>
          <a:xfrm>
            <a:off x="269425" y="3999956"/>
            <a:ext cx="2277306" cy="13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00;p1"/>
          <p:cNvPicPr preferRelativeResize="0"/>
          <p:nvPr/>
        </p:nvPicPr>
        <p:blipFill rotWithShape="1">
          <a:blip r:embed="rId4">
            <a:alphaModFix/>
          </a:blip>
          <a:srcRect l="2468" t="2924" r="12044" b="29518"/>
          <a:stretch/>
        </p:blipFill>
        <p:spPr>
          <a:xfrm>
            <a:off x="2541067" y="3999956"/>
            <a:ext cx="2226176" cy="136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00;p1"/>
          <p:cNvPicPr preferRelativeResize="0"/>
          <p:nvPr/>
        </p:nvPicPr>
        <p:blipFill rotWithShape="1">
          <a:blip r:embed="rId4">
            <a:alphaModFix/>
          </a:blip>
          <a:srcRect l="2467" t="2923" r="27632" b="29520"/>
          <a:stretch/>
        </p:blipFill>
        <p:spPr>
          <a:xfrm>
            <a:off x="4772377" y="3999956"/>
            <a:ext cx="1820260" cy="1366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68;g1e5ee755756_0_196"/>
          <p:cNvSpPr txBox="1"/>
          <p:nvPr/>
        </p:nvSpPr>
        <p:spPr>
          <a:xfrm rot="10800000" flipV="1">
            <a:off x="347417" y="5057213"/>
            <a:ext cx="7529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Ответ:</a:t>
            </a:r>
          </a:p>
        </p:txBody>
      </p:sp>
      <p:pic>
        <p:nvPicPr>
          <p:cNvPr id="39" name="Google Shape;100;p1"/>
          <p:cNvPicPr preferRelativeResize="0"/>
          <p:nvPr/>
        </p:nvPicPr>
        <p:blipFill rotWithShape="1">
          <a:blip r:embed="rId4">
            <a:alphaModFix/>
          </a:blip>
          <a:srcRect l="505" t="2924" r="12045" b="30142"/>
          <a:stretch/>
        </p:blipFill>
        <p:spPr>
          <a:xfrm>
            <a:off x="312518" y="6364152"/>
            <a:ext cx="2277306" cy="13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0;p1"/>
          <p:cNvPicPr preferRelativeResize="0"/>
          <p:nvPr/>
        </p:nvPicPr>
        <p:blipFill rotWithShape="1">
          <a:blip r:embed="rId4">
            <a:alphaModFix/>
          </a:blip>
          <a:srcRect l="2468" t="2924" r="12044" b="29518"/>
          <a:stretch/>
        </p:blipFill>
        <p:spPr>
          <a:xfrm>
            <a:off x="2584160" y="6364152"/>
            <a:ext cx="2226176" cy="136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00;p1"/>
          <p:cNvPicPr preferRelativeResize="0"/>
          <p:nvPr/>
        </p:nvPicPr>
        <p:blipFill rotWithShape="1">
          <a:blip r:embed="rId4">
            <a:alphaModFix/>
          </a:blip>
          <a:srcRect l="2467" t="2923" r="27632" b="29520"/>
          <a:stretch/>
        </p:blipFill>
        <p:spPr>
          <a:xfrm>
            <a:off x="4815470" y="6364152"/>
            <a:ext cx="1820260" cy="136624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68;g1e5ee755756_0_196"/>
          <p:cNvSpPr txBox="1"/>
          <p:nvPr/>
        </p:nvSpPr>
        <p:spPr>
          <a:xfrm rot="10800000" flipV="1">
            <a:off x="350477" y="7340810"/>
            <a:ext cx="97655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Ответ:</a:t>
            </a:r>
          </a:p>
        </p:txBody>
      </p:sp>
      <p:sp>
        <p:nvSpPr>
          <p:cNvPr id="42" name="Google Shape;111;p1"/>
          <p:cNvSpPr txBox="1"/>
          <p:nvPr/>
        </p:nvSpPr>
        <p:spPr>
          <a:xfrm>
            <a:off x="309744" y="5682746"/>
            <a:ext cx="64109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200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3. На наклонной плоскости с углом 30° лежит тело массой 10 кг. Найди силу, действующую на тело вдоль плоскости без учета трения</a:t>
            </a:r>
            <a:r>
              <a:rPr lang="ru-RU" sz="1200" b="1" dirty="0">
                <a:solidFill>
                  <a:srgbClr val="3A3838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75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e5ee755756_0_284"/>
          <p:cNvSpPr txBox="1"/>
          <p:nvPr/>
        </p:nvSpPr>
        <p:spPr>
          <a:xfrm>
            <a:off x="651170" y="256040"/>
            <a:ext cx="55755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Ответы к рабочему листу</a:t>
            </a:r>
            <a:endParaRPr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326" y="163988"/>
            <a:ext cx="6603188" cy="957691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Google Shape;95;p1"/>
          <p:cNvSpPr/>
          <p:nvPr/>
        </p:nvSpPr>
        <p:spPr>
          <a:xfrm>
            <a:off x="137326" y="809717"/>
            <a:ext cx="513844" cy="461624"/>
          </a:xfrm>
          <a:prstGeom prst="homePlat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bg1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1</a:t>
            </a:r>
            <a:endParaRPr sz="1600" b="1" i="0" u="none" strike="noStrike" cap="none" dirty="0">
              <a:solidFill>
                <a:schemeClr val="bg1"/>
              </a:solidFill>
              <a:latin typeface="Georgia" panose="02040502050405020303" pitchFamily="18" charset="0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p:sp>
        <p:nvSpPr>
          <p:cNvPr id="15" name="Google Shape;95;p1"/>
          <p:cNvSpPr/>
          <p:nvPr/>
        </p:nvSpPr>
        <p:spPr>
          <a:xfrm>
            <a:off x="148338" y="1917070"/>
            <a:ext cx="502832" cy="329513"/>
          </a:xfrm>
          <a:prstGeom prst="homePlat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bg1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2</a:t>
            </a:r>
            <a:endParaRPr sz="1600" b="1" i="0" u="none" strike="noStrike" cap="none" dirty="0">
              <a:solidFill>
                <a:schemeClr val="bg1"/>
              </a:solidFill>
              <a:latin typeface="Georgia" panose="02040502050405020303" pitchFamily="18" charset="0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203;g1e5ee755756_0_284"/>
              <p:cNvSpPr txBox="1"/>
              <p:nvPr/>
            </p:nvSpPr>
            <p:spPr>
              <a:xfrm>
                <a:off x="1037840" y="746544"/>
                <a:ext cx="5682834" cy="1011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1.</m:t>
                          </m:r>
                          <m:r>
                            <a:rPr lang="en-US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</m:t>
                          </m:r>
                        </m:sub>
                      </m:sSub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=0,5∗20=10Н</m:t>
                      </m:r>
                    </m:oMath>
                  </m:oMathPara>
                </a14:m>
                <a:endParaRPr lang="ru-RU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2.</m:t>
                          </m:r>
                          <m:r>
                            <a:rPr lang="en-US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</m:t>
                          </m:r>
                        </m:sub>
                      </m:sSub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=0,</m:t>
                      </m:r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3</m:t>
                      </m:r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1</m:t>
                      </m:r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0=</m:t>
                      </m:r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3</m:t>
                      </m:r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Н</m:t>
                      </m:r>
                    </m:oMath>
                  </m:oMathPara>
                </a14:m>
                <a:endParaRPr lang="ru-RU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3. </m:t>
                          </m:r>
                          <m:r>
                            <a:rPr lang="en-US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</m:t>
                          </m:r>
                        </m:sub>
                      </m:sSub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=0,</m:t>
                      </m:r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7</m:t>
                      </m:r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150</m:t>
                      </m:r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0=10</m:t>
                      </m:r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50</m:t>
                      </m:r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Н</m:t>
                      </m:r>
                    </m:oMath>
                  </m:oMathPara>
                </a14:m>
                <a:endParaRPr lang="ru-RU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endParaRPr lang="ru-RU" dirty="0">
                  <a:solidFill>
                    <a:srgbClr val="3A3838"/>
                  </a:solidFill>
                  <a:latin typeface="Georgia" panose="02040502050405020303" pitchFamily="18" charset="0"/>
                  <a:ea typeface="Yu Gothic UI Semilight" panose="020B0400000000000000" pitchFamily="34" charset="-128"/>
                  <a:cs typeface="Open Sans"/>
                  <a:sym typeface="Open Sans"/>
                </a:endParaRPr>
              </a:p>
            </p:txBody>
          </p:sp>
        </mc:Choice>
        <mc:Fallback xmlns="">
          <p:sp>
            <p:nvSpPr>
              <p:cNvPr id="17" name="Google Shape;203;g1e5ee755756_0_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40" y="746544"/>
                <a:ext cx="5682834" cy="1011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03;g1e5ee755756_0_284"/>
              <p:cNvSpPr txBox="1"/>
              <p:nvPr/>
            </p:nvSpPr>
            <p:spPr>
              <a:xfrm>
                <a:off x="808680" y="1965858"/>
                <a:ext cx="5682834" cy="1143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Согласно Второму закону Ньютона: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</m:t>
                          </m:r>
                        </m:sub>
                      </m:sSub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en-US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𝑚</m:t>
                      </m:r>
                      <m:r>
                        <a:rPr lang="en-US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∗а</m:t>
                      </m:r>
                    </m:oMath>
                  </m:oMathPara>
                </a14:m>
                <a:endParaRPr lang="ru-RU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Решим уравнение: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а=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20</m:t>
                          </m:r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Н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5кг</m:t>
                          </m:r>
                        </m:den>
                      </m:f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=4м/</m:t>
                      </m:r>
                      <m:sSup>
                        <m:sSupPr>
                          <m:ctrlP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с</m:t>
                          </m:r>
                        </m:e>
                        <m:sup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</p:txBody>
          </p:sp>
        </mc:Choice>
        <mc:Fallback xmlns="">
          <p:sp>
            <p:nvSpPr>
              <p:cNvPr id="19" name="Google Shape;203;g1e5ee755756_0_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" y="1965858"/>
                <a:ext cx="5682834" cy="1143350"/>
              </a:xfrm>
              <a:prstGeom prst="rect">
                <a:avLst/>
              </a:prstGeom>
              <a:blipFill>
                <a:blip r:embed="rId4"/>
                <a:stretch>
                  <a:fillRect l="-322" t="-5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95;p1"/>
          <p:cNvSpPr/>
          <p:nvPr/>
        </p:nvSpPr>
        <p:spPr>
          <a:xfrm>
            <a:off x="148338" y="3484309"/>
            <a:ext cx="502832" cy="329513"/>
          </a:xfrm>
          <a:prstGeom prst="homePlate">
            <a:avLst/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bg1"/>
                </a:solidFill>
                <a:latin typeface="Georgia" panose="02040502050405020303" pitchFamily="18" charset="0"/>
                <a:ea typeface="Yu Gothic UI Semilight" panose="020B0400000000000000" pitchFamily="34" charset="-128"/>
                <a:cs typeface="Open Sans"/>
                <a:sym typeface="Open Sans"/>
              </a:rPr>
              <a:t>3</a:t>
            </a:r>
            <a:endParaRPr sz="1600" b="1" i="0" u="none" strike="noStrike" cap="none" dirty="0">
              <a:solidFill>
                <a:schemeClr val="bg1"/>
              </a:solidFill>
              <a:latin typeface="Georgia" panose="02040502050405020303" pitchFamily="18" charset="0"/>
              <a:ea typeface="Yu Gothic UI Semilight" panose="020B0400000000000000" pitchFamily="34" charset="-128"/>
              <a:cs typeface="Open Sans"/>
              <a:sym typeface="Open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203;g1e5ee755756_0_284"/>
              <p:cNvSpPr txBox="1"/>
              <p:nvPr/>
            </p:nvSpPr>
            <p:spPr>
              <a:xfrm>
                <a:off x="808680" y="3462234"/>
                <a:ext cx="5682834" cy="1141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Сила упругости (F) рассчитывается по формуле: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𝐹</m:t>
                      </m:r>
                      <m:r>
                        <a:rPr lang="ru-RU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𝑘</m:t>
                      </m:r>
                      <m:r>
                        <a:rPr lang="en-US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en-US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𝑥</m:t>
                      </m:r>
                    </m:oMath>
                  </m:oMathPara>
                </a14:m>
                <a:endParaRPr lang="ru-RU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Решим: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200</m:t>
                          </m:r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Н</m:t>
                          </m:r>
                        </m:num>
                        <m:den>
                          <m:r>
                            <a:rPr lang="ru-RU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м</m:t>
                          </m:r>
                        </m:den>
                      </m:f>
                      <m:r>
                        <a:rPr lang="ru-RU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∗0,5м=100Н</m:t>
                      </m:r>
                    </m:oMath>
                  </m:oMathPara>
                </a14:m>
                <a:endParaRPr lang="ru-RU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</p:txBody>
          </p:sp>
        </mc:Choice>
        <mc:Fallback xmlns="">
          <p:sp>
            <p:nvSpPr>
              <p:cNvPr id="21" name="Google Shape;203;g1e5ee755756_0_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0" y="3462234"/>
                <a:ext cx="5682834" cy="1141939"/>
              </a:xfrm>
              <a:prstGeom prst="rect">
                <a:avLst/>
              </a:prstGeom>
              <a:blipFill>
                <a:blip r:embed="rId5"/>
                <a:stretch>
                  <a:fillRect l="-322" t="-10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5ee755756_0_284"/>
          <p:cNvSpPr txBox="1"/>
          <p:nvPr/>
        </p:nvSpPr>
        <p:spPr>
          <a:xfrm>
            <a:off x="6491514" y="9464000"/>
            <a:ext cx="249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1200" b="1" i="0" u="none" strike="noStrike" cap="none" dirty="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326" y="163988"/>
            <a:ext cx="6603188" cy="957691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03;g1e5ee755756_0_284"/>
              <p:cNvSpPr txBox="1"/>
              <p:nvPr/>
            </p:nvSpPr>
            <p:spPr>
              <a:xfrm>
                <a:off x="438150" y="2722217"/>
                <a:ext cx="6053364" cy="3887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2.  Сначала определим силу трения для обоих тел: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𝑁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𝑚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𝑔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=2∗9,8=19,6Н</m:t>
                      </m:r>
                    </m:oMath>
                  </m:oMathPara>
                </a14:m>
                <a:endParaRPr lang="en-US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𝑁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𝑚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𝑔</m:t>
                      </m:r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=3∗9,8=29,4Н</m:t>
                      </m:r>
                    </m:oMath>
                  </m:oMathPara>
                </a14:m>
                <a:endParaRPr lang="ru-RU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en-US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C</a:t>
                </a: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ила трения для первого тела: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0,2∗19,6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3,92Н</m:t>
                      </m:r>
                    </m:oMath>
                  </m:oMathPara>
                </a14:m>
                <a:endParaRPr lang="ru-RU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en-US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C</a:t>
                </a: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ила трения для второго тела: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</m:t>
                          </m:r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ru-RU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0,2∗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29,4</m:t>
                      </m:r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5</m:t>
                      </m:r>
                      <m:r>
                        <a:rPr lang="ru-RU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,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88</m:t>
                      </m:r>
                      <m:r>
                        <a:rPr lang="ru-RU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Н</m:t>
                      </m:r>
                    </m:oMath>
                  </m:oMathPara>
                </a14:m>
                <a:endParaRPr lang="en-US" sz="120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Общая сила трения: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</m:t>
                          </m:r>
                        </m:sub>
                      </m:sSub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sSub>
                        <m:sSubPr>
                          <m:ctrlPr>
                            <a:rPr lang="en-US" sz="120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тр1</m:t>
                          </m:r>
                        </m:sub>
                      </m:sSub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+</m:t>
                      </m:r>
                      <m:sSub>
                        <m:sSubPr>
                          <m:ctrlP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р2</m:t>
                          </m:r>
                        </m:sub>
                      </m:sSub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3,92+5,88=9,8</m:t>
                      </m:r>
                      <m:r>
                        <a:rPr lang="ru-RU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Н</m:t>
                      </m:r>
                    </m:oMath>
                  </m:oMathPara>
                </a14:m>
                <a:endParaRPr lang="en-US" sz="120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Теперь найдем ускорение системы: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итого</m:t>
                          </m:r>
                        </m:sub>
                      </m:sSub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𝐹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</m:t>
                          </m:r>
                        </m:sub>
                      </m:sSub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=10−9,8=0,2Н</m:t>
                      </m:r>
                    </m:oMath>
                  </m:oMathPara>
                </a14:m>
                <a:endParaRPr lang="ru-RU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Общая масса: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𝑚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общ</m:t>
                          </m:r>
                        </m:sub>
                      </m:sSub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𝑚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+</m:t>
                      </m:r>
                      <m:sSub>
                        <m:sSubPr>
                          <m:ctrlP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𝑚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ru-RU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2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+3</m:t>
                      </m:r>
                      <m:r>
                        <a:rPr lang="ru-RU" sz="1200" i="1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5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кг</m:t>
                      </m:r>
                    </m:oMath>
                  </m:oMathPara>
                </a14:m>
                <a:endParaRPr lang="ru-RU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Ускорение: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а=</m:t>
                      </m:r>
                      <m:f>
                        <m:fPr>
                          <m:ctrlP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  <m:t>итого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  <m:t>общ</m:t>
                              </m:r>
                            </m:sub>
                          </m:sSub>
                        </m:den>
                      </m:f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f>
                        <m:fPr>
                          <m:ctrlP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Pr>
                        <m:num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0,2</m:t>
                          </m:r>
                        </m:num>
                        <m:den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5</m:t>
                          </m:r>
                        </m:den>
                      </m:f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=0,04м/</m:t>
                      </m:r>
                      <m:sSup>
                        <m:sSupPr>
                          <m:ctrlP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pPr>
                        <m:e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с</m:t>
                          </m:r>
                        </m:e>
                        <m:sup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20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Сила, действующая вдоль наклонной плоскости, определяется следующим образом:</a:t>
                </a:r>
                <a:endParaRPr lang="ru-RU" sz="1200" b="0" i="1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𝐹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𝑚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𝑔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sin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⁡(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/>
                          <a:sym typeface="Open Sans"/>
                        </a:rPr>
                        <m:t>𝜃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/>
                          <a:sym typeface="Open Sans"/>
                        </a:rPr>
                        <m:t>)</m:t>
                      </m:r>
                    </m:oMath>
                  </m:oMathPara>
                </a14:m>
                <a:endParaRPr lang="ru-RU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Подставляем в формулу: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𝐹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=10∗9,8∗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3A3838"/>
                                      </a:solidFill>
                                      <a:latin typeface="Cambria Math" panose="02040503050406030204" pitchFamily="18" charset="0"/>
                                      <a:ea typeface="Yu Gothic UI Semilight" panose="020B0400000000000000" pitchFamily="34" charset="-128"/>
                                      <a:cs typeface="Open Sans"/>
                                      <a:sym typeface="Open Sans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3A3838"/>
                                      </a:solidFill>
                                      <a:latin typeface="Cambria Math" panose="02040503050406030204" pitchFamily="18" charset="0"/>
                                      <a:ea typeface="Yu Gothic UI Semilight" panose="020B0400000000000000" pitchFamily="34" charset="-128"/>
                                      <a:cs typeface="Open Sans"/>
                                      <a:sym typeface="Open Sans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ru-RU" sz="1200" b="0" i="1" smtClean="0">
                                      <a:solidFill>
                                        <a:srgbClr val="3A3838"/>
                                      </a:solidFill>
                                      <a:latin typeface="Cambria Math" panose="02040503050406030204" pitchFamily="18" charset="0"/>
                                      <a:ea typeface="Yu Gothic UI Semilight" panose="020B0400000000000000" pitchFamily="34" charset="-128"/>
                                      <a:cs typeface="Open Sans"/>
                                      <a:sym typeface="Open Sans"/>
                                    </a:rPr>
                                    <m:t>о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=10∗9,8∗0,5=49Н</m:t>
                      </m:r>
                    </m:oMath>
                  </m:oMathPara>
                </a14:m>
                <a:endParaRPr lang="en-US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</p:txBody>
          </p:sp>
        </mc:Choice>
        <mc:Fallback xmlns="">
          <p:sp>
            <p:nvSpPr>
              <p:cNvPr id="22" name="Google Shape;203;g1e5ee755756_0_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722217"/>
                <a:ext cx="6053364" cy="3887947"/>
              </a:xfrm>
              <a:prstGeom prst="rect">
                <a:avLst/>
              </a:prstGeom>
              <a:blipFill>
                <a:blip r:embed="rId3"/>
                <a:stretch>
                  <a:fillRect l="-101" t="-1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1B502B-3C55-42D7-A478-47C78D0DF66B}"/>
                  </a:ext>
                </a:extLst>
              </p:cNvPr>
              <p:cNvSpPr txBox="1"/>
              <p:nvPr/>
            </p:nvSpPr>
            <p:spPr>
              <a:xfrm>
                <a:off x="438150" y="781291"/>
                <a:ext cx="5981700" cy="1395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1. Сила трения рассчитывается по формуле: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:endParaRPr lang="ru-RU" sz="120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</m:t>
                          </m:r>
                        </m:sub>
                      </m:sSub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/>
                          <a:sym typeface="Open Sans"/>
                        </a:rPr>
                        <m:t>𝜇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/>
                          <a:sym typeface="Open Sans"/>
                        </a:rPr>
                        <m:t>𝑁</m:t>
                      </m:r>
                    </m:oMath>
                  </m:oMathPara>
                </a14:m>
                <a:endParaRPr lang="en-US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𝑁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𝑚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𝑔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=15кг∗</m:t>
                      </m:r>
                      <m:f>
                        <m:fPr>
                          <m:ctrlP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Pr>
                        <m:num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9,8м</m:t>
                          </m:r>
                        </m:num>
                        <m:den>
                          <m:sSup>
                            <m:sSupPr>
                              <m:ctrlPr>
                                <a:rPr lang="ru-RU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</m:ctrlPr>
                            </m:sSupPr>
                            <m:e>
                              <m:r>
                                <a:rPr lang="ru-RU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=147Н</m:t>
                      </m:r>
                    </m:oMath>
                  </m:oMathPara>
                </a14:m>
                <a:endParaRPr lang="ru-RU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Решим:</a:t>
                </a: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𝐹</m:t>
                          </m:r>
                        </m:e>
                        <m:sub>
                          <m:r>
                            <a:rPr lang="ru-RU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тр</m:t>
                          </m:r>
                        </m:sub>
                      </m:sSub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=0,3∗147=44,1Н</m:t>
                      </m:r>
                    </m:oMath>
                  </m:oMathPara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1B502B-3C55-42D7-A478-47C78D0DF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781291"/>
                <a:ext cx="5981700" cy="1395638"/>
              </a:xfrm>
              <a:prstGeom prst="rect">
                <a:avLst/>
              </a:prstGeom>
              <a:blipFill>
                <a:blip r:embed="rId4"/>
                <a:stretch>
                  <a:fillRect l="-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8D4536-889C-4592-AAA6-5AF98A9B8335}"/>
              </a:ext>
            </a:extLst>
          </p:cNvPr>
          <p:cNvSpPr txBox="1"/>
          <p:nvPr/>
        </p:nvSpPr>
        <p:spPr>
          <a:xfrm>
            <a:off x="1323975" y="318751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Open Sans"/>
              </a:rPr>
              <a:t>Ответы к задачам в парах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203;g1e5ee755756_0_284">
                <a:extLst>
                  <a:ext uri="{FF2B5EF4-FFF2-40B4-BE49-F238E27FC236}">
                    <a16:creationId xmlns:a16="http://schemas.microsoft.com/office/drawing/2014/main" id="{59851C91-46C7-4C60-9AE8-B37A15324801}"/>
                  </a:ext>
                </a:extLst>
              </p:cNvPr>
              <p:cNvSpPr txBox="1"/>
              <p:nvPr/>
            </p:nvSpPr>
            <p:spPr>
              <a:xfrm>
                <a:off x="587583" y="7334008"/>
                <a:ext cx="5682834" cy="1015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3. Сила, действующая вдоль наклонной плоскости, определяется следующим образом:</a:t>
                </a:r>
                <a:endParaRPr lang="ru-RU" sz="1200" b="0" i="1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𝐹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𝑚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𝑔</m:t>
                      </m:r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sin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⁡(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/>
                          <a:sym typeface="Open Sans"/>
                        </a:rPr>
                        <m:t>𝜃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Open Sans"/>
                          <a:sym typeface="Open Sans"/>
                        </a:rPr>
                        <m:t>)</m:t>
                      </m:r>
                    </m:oMath>
                  </m:oMathPara>
                </a14:m>
                <a:endParaRPr lang="ru-RU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  <a:p>
                <a:pPr lvl="0">
                  <a:buClr>
                    <a:schemeClr val="dk1"/>
                  </a:buClr>
                  <a:buSzPts val="1100"/>
                </a:pPr>
                <a:r>
                  <a:rPr lang="ru-RU" sz="1200" dirty="0">
                    <a:solidFill>
                      <a:srgbClr val="3A3838"/>
                    </a:solidFill>
                    <a:latin typeface="Times New Roman" panose="02020603050405020304" pitchFamily="18" charset="0"/>
                    <a:ea typeface="Yu Gothic UI Semilight" panose="020B0400000000000000" pitchFamily="34" charset="-128"/>
                    <a:cs typeface="Times New Roman" panose="02020603050405020304" pitchFamily="18" charset="0"/>
                    <a:sym typeface="Open Sans"/>
                  </a:rPr>
                  <a:t>Подставляем в формулу:</a:t>
                </a:r>
              </a:p>
              <a:p>
                <a:pPr lvl="0" algn="ctr">
                  <a:buClr>
                    <a:schemeClr val="dk1"/>
                  </a:buClr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𝐹</m:t>
                      </m:r>
                      <m:r>
                        <a:rPr lang="en-US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=10∗9,8∗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3A3838"/>
                              </a:solidFill>
                              <a:latin typeface="Cambria Math" panose="02040503050406030204" pitchFamily="18" charset="0"/>
                              <a:ea typeface="Yu Gothic UI Semilight" panose="020B0400000000000000" pitchFamily="34" charset="-128"/>
                              <a:cs typeface="Open Sans"/>
                              <a:sym typeface="Open Sans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3A3838"/>
                                  </a:solidFill>
                                  <a:latin typeface="Cambria Math" panose="02040503050406030204" pitchFamily="18" charset="0"/>
                                  <a:ea typeface="Yu Gothic UI Semilight" panose="020B0400000000000000" pitchFamily="34" charset="-128"/>
                                  <a:cs typeface="Open Sans"/>
                                  <a:sym typeface="Open San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rgbClr val="3A3838"/>
                                      </a:solidFill>
                                      <a:latin typeface="Cambria Math" panose="02040503050406030204" pitchFamily="18" charset="0"/>
                                      <a:ea typeface="Yu Gothic UI Semilight" panose="020B0400000000000000" pitchFamily="34" charset="-128"/>
                                      <a:cs typeface="Open Sans"/>
                                      <a:sym typeface="Open Sans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3A3838"/>
                                      </a:solidFill>
                                      <a:latin typeface="Cambria Math" panose="02040503050406030204" pitchFamily="18" charset="0"/>
                                      <a:ea typeface="Yu Gothic UI Semilight" panose="020B0400000000000000" pitchFamily="34" charset="-128"/>
                                      <a:cs typeface="Open Sans"/>
                                      <a:sym typeface="Open Sans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ru-RU" sz="1200" b="0" i="1" smtClean="0">
                                      <a:solidFill>
                                        <a:srgbClr val="3A3838"/>
                                      </a:solidFill>
                                      <a:latin typeface="Cambria Math" panose="02040503050406030204" pitchFamily="18" charset="0"/>
                                      <a:ea typeface="Yu Gothic UI Semilight" panose="020B0400000000000000" pitchFamily="34" charset="-128"/>
                                      <a:cs typeface="Open Sans"/>
                                      <a:sym typeface="Open Sans"/>
                                    </a:rPr>
                                    <m:t>о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1200" b="0" i="1" smtClean="0">
                          <a:solidFill>
                            <a:srgbClr val="3A3838"/>
                          </a:solidFill>
                          <a:latin typeface="Cambria Math" panose="02040503050406030204" pitchFamily="18" charset="0"/>
                          <a:ea typeface="Yu Gothic UI Semilight" panose="020B0400000000000000" pitchFamily="34" charset="-128"/>
                          <a:cs typeface="Open Sans"/>
                          <a:sym typeface="Open Sans"/>
                        </a:rPr>
                        <m:t>=10∗9,8∗0,5=49Н</m:t>
                      </m:r>
                    </m:oMath>
                  </m:oMathPara>
                </a14:m>
                <a:endParaRPr lang="en-US" sz="1200" b="0" dirty="0">
                  <a:solidFill>
                    <a:srgbClr val="3A3838"/>
                  </a:solidFill>
                  <a:latin typeface="Times New Roman" panose="02020603050405020304" pitchFamily="18" charset="0"/>
                  <a:ea typeface="Yu Gothic UI Semilight" panose="020B0400000000000000" pitchFamily="34" charset="-128"/>
                  <a:cs typeface="Times New Roman" panose="02020603050405020304" pitchFamily="18" charset="0"/>
                  <a:sym typeface="Open Sans"/>
                </a:endParaRPr>
              </a:p>
            </p:txBody>
          </p:sp>
        </mc:Choice>
        <mc:Fallback xmlns="">
          <p:sp>
            <p:nvSpPr>
              <p:cNvPr id="10" name="Google Shape;203;g1e5ee755756_0_284">
                <a:extLst>
                  <a:ext uri="{FF2B5EF4-FFF2-40B4-BE49-F238E27FC236}">
                    <a16:creationId xmlns:a16="http://schemas.microsoft.com/office/drawing/2014/main" id="{59851C91-46C7-4C60-9AE8-B37A15324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83" y="7334008"/>
                <a:ext cx="5682834" cy="1015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565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528</Words>
  <Application>Microsoft Office PowerPoint</Application>
  <PresentationFormat>Лист A4 (210x297 мм)</PresentationFormat>
  <Paragraphs>85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Times New Roman</vt:lpstr>
      <vt:lpstr>Open Sans</vt:lpstr>
      <vt:lpstr>Yu Gothic UI Semilight</vt:lpstr>
      <vt:lpstr>Georgia</vt:lpstr>
      <vt:lpstr>Cambria Math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501</cp:revision>
  <dcterms:modified xsi:type="dcterms:W3CDTF">2024-10-27T04:57:43Z</dcterms:modified>
</cp:coreProperties>
</file>