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258" r:id="rId4"/>
    <p:sldId id="264" r:id="rId5"/>
    <p:sldId id="265" r:id="rId6"/>
    <p:sldId id="269" r:id="rId7"/>
    <p:sldId id="271" r:id="rId8"/>
    <p:sldId id="270" r:id="rId9"/>
    <p:sldId id="266" r:id="rId10"/>
    <p:sldId id="273" r:id="rId11"/>
    <p:sldId id="274" r:id="rId12"/>
    <p:sldId id="275" r:id="rId13"/>
    <p:sldId id="276" r:id="rId14"/>
    <p:sldId id="278" r:id="rId15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65"/>
  </p:normalViewPr>
  <p:slideViewPr>
    <p:cSldViewPr snapToGrid="0" snapToObjects="1">
      <p:cViewPr varScale="1">
        <p:scale>
          <a:sx n="73" d="100"/>
          <a:sy n="73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2CDAAB4-08BA-3B44-A5D8-DAF6E20304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BF5FB3-7FAD-4045-B064-3C848D1874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0F1AB-AE60-2F48-9346-B1F3835D5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E6C5C-5869-584D-8DD8-319E96291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12860-9D65-EB4B-8F92-373519C6E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66FEC-9BA1-6541-A877-9D841EA3F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693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6AAD7-6B80-D340-B145-BE70761D7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6D4553-966F-2049-BCFC-F802A5C32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DDD7C-8350-ED45-B98D-D635E1751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1A6D1-84D9-2E4C-B972-A2AFD5805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733EB-B275-AE4C-B7AB-2643C9CE1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930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A5B4B7-2A07-8D4A-8C7A-FF48ED2454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19A374-0909-6D4F-8EA8-90F7E50BB8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87F8F-047E-764E-86AE-C831C636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78FFB-0E3D-804B-A403-AD1468D7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0F78C-7DC7-5D4B-8D68-B5B93DA6B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355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80A29-6D07-2246-8004-D7177BDD5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2E72E-5CC3-C946-A5A4-4BF12AF98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5D3D3-ADCB-904A-9993-F314D4BA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D957D-0969-F742-9062-F2599B318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4652D-2582-FB48-9BF1-69522343E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914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4A77C-493B-784B-817B-D5A8750F9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1F68A-2492-8748-B13B-EC3DEEF43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5A834-3362-F041-AD24-F72D8A598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AEEF3-2E8C-DC4F-B119-CEFB3BBB7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63B59-F197-3840-875D-B49313EFC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4127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B41D8-95DD-E346-9A25-009295983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E62C2-A806-BA4D-85EB-34249790B4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0015AC-D26D-B84E-B05F-4AD9412E79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280CD8-C0BE-DF41-8E10-7492F9F8B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D87E4-3C66-064F-BF14-55B3C3AC1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877CC-D0D9-684B-B700-822478C7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8466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29086-C16D-3846-8FF9-468434D92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158A6B-3747-D242-8F17-DEFB7B6EC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729112-86AB-BB4A-827B-9C8E4A76F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618191-5F05-AE48-8F82-B2BBC1735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07F7E5-4E6B-0745-930F-FF4FEF5625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EE6B81-9E54-3943-BA3D-0719A1C86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070275-6DCC-B44D-89F9-34ECBA5B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FF90D7-DA2E-AA41-B9F7-DA1D66345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971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4BF34-1D8F-BF47-B8C9-0306CAE4B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EB41B-6124-2E4B-82DB-10BCA0CEA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633350-973A-4C44-A1DB-8F9EE13D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074D0A-6383-474C-B291-DDF41849F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675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955655-105C-EB40-ADF9-2A9A06D56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5B59A5-3967-544C-B754-FB80B0C4C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644CA-DA9B-A941-8F14-61FF9B561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356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BEDF1-47DC-BD47-95EE-1FB31F3D9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F7C26-3305-7046-B4A3-14050A313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A2ED99-F24A-664D-A07B-4FA962A68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F5AE3F-06DF-9542-969F-BA4FD3F7A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F1FC71-5EC4-B544-B832-EB8168D24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F4F5F-021C-9B4B-9694-9490B5573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707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B875D-CFB9-7B4D-80EF-23FB6C5D4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uk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D320AD-AFCE-C04E-9391-78741B63F5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62347-EAB5-4048-970E-8CF93E678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72A58-A756-D440-9263-92C81B885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5349BC-F6FA-E541-BDED-09D57900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DFFC0-7BC8-4546-90F5-FE3BDF360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17574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3083C75-4D4E-4B49-AD68-39626904BC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17573"/>
          <a:stretch/>
        </p:blipFill>
        <p:spPr>
          <a:xfrm>
            <a:off x="1" y="0"/>
            <a:ext cx="12191999" cy="258115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1179DB-560F-E945-AC47-FF0F4C155C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3E335-6FF4-C64C-AF99-1A89D5F33035}" type="datetimeFigureOut">
              <a:rPr lang="uk-UA" smtClean="0"/>
              <a:t>19.02.2024</a:t>
            </a:fld>
            <a:endParaRPr lang="uk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74B9A-8CD5-4E4C-A133-1DBC7C5CD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FF9AA-72D4-8941-AEE3-64DA6CD0B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CCCFD-B935-D24B-82C8-F1BB9D2F906C}" type="slidenum">
              <a:rPr lang="uk-UA" smtClean="0"/>
              <a:t>‹#›</a:t>
            </a:fld>
            <a:endParaRPr lang="uk-U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D9209C-0B11-E34C-B958-D8343BC80F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63945" b="-1"/>
          <a:stretch/>
        </p:blipFill>
        <p:spPr>
          <a:xfrm>
            <a:off x="1" y="2558004"/>
            <a:ext cx="12191999" cy="11290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61402C-DEEE-ED45-92E0-95260F10B6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63945" b="-1"/>
          <a:stretch/>
        </p:blipFill>
        <p:spPr>
          <a:xfrm>
            <a:off x="1" y="3663907"/>
            <a:ext cx="12191999" cy="1129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0CD9DE-7C11-A947-9FEB-A54D8DCE9A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63945" b="-1"/>
          <a:stretch/>
        </p:blipFill>
        <p:spPr>
          <a:xfrm>
            <a:off x="0" y="4758235"/>
            <a:ext cx="12191999" cy="1129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326029-4F14-D442-8707-BC35894DF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63945" b="-1"/>
          <a:stretch/>
        </p:blipFill>
        <p:spPr>
          <a:xfrm>
            <a:off x="-1" y="5728947"/>
            <a:ext cx="12191999" cy="1129053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A55A05-415E-B442-AED6-ECFFE26FC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55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uk-U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37A3E4-78A0-AD44-86EA-FC062222B4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5069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F65C7-6354-EF4F-BB1D-A9465DE38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4085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Seravek" panose="020B0503040000020004" pitchFamily="34" charset="0"/>
              </a:rPr>
              <a:t>МАСТЕР-КЛАСС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Seravek" panose="020B0503040000020004" pitchFamily="34" charset="0"/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Seravek" panose="020B0503040000020004" pitchFamily="34" charset="0"/>
              </a:rPr>
              <a:t>Развитие функциональной грамотности учащихся через активные методы обучения.</a:t>
            </a:r>
            <a:endParaRPr lang="uk-UA" dirty="0">
              <a:solidFill>
                <a:schemeClr val="accent6">
                  <a:lumMod val="75000"/>
                </a:schemeClr>
              </a:solidFill>
              <a:latin typeface="Seravek" panose="020B05030400000200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6913EA-4BDF-BE4B-9D64-758906023B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4526" y="5202238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latin typeface="Seravek" panose="020B0503040000020004" pitchFamily="34" charset="0"/>
              </a:rPr>
              <a:t>Учитель математики</a:t>
            </a:r>
          </a:p>
          <a:p>
            <a:pPr algn="r"/>
            <a:r>
              <a:rPr lang="ru-RU" dirty="0" err="1" smtClean="0">
                <a:latin typeface="Seravek" panose="020B0503040000020004" pitchFamily="34" charset="0"/>
              </a:rPr>
              <a:t>Шарова</a:t>
            </a:r>
            <a:r>
              <a:rPr lang="ru-RU" dirty="0" smtClean="0">
                <a:latin typeface="Seravek" panose="020B0503040000020004" pitchFamily="34" charset="0"/>
              </a:rPr>
              <a:t> Мария Юрьевна</a:t>
            </a:r>
            <a:endParaRPr lang="uk-UA" dirty="0">
              <a:latin typeface="Seravek" panose="020B0503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080" y="6252413"/>
            <a:ext cx="10515600" cy="605587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Леонардо Пизанский (Фибоначчи)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43" y="970712"/>
            <a:ext cx="10515600" cy="529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84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2" y="1201783"/>
            <a:ext cx="11353800" cy="532964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Bahnschrift Light" panose="020B0502040204020203" pitchFamily="34" charset="0"/>
              </a:rPr>
              <a:t>Последовательность Фибоначчи</a:t>
            </a:r>
            <a:br>
              <a:rPr lang="ru-RU" b="1" dirty="0" smtClean="0">
                <a:latin typeface="Bahnschrift Light" panose="020B0502040204020203" pitchFamily="34" charset="0"/>
              </a:rPr>
            </a:br>
            <a:r>
              <a:rPr lang="ru-RU" dirty="0" smtClean="0">
                <a:latin typeface="Bahnschrift Light" panose="020B0502040204020203" pitchFamily="34" charset="0"/>
              </a:rPr>
              <a:t>Числа Фибоначчи – элементы числовой последовательности</a:t>
            </a:r>
            <a:br>
              <a:rPr lang="ru-RU" dirty="0" smtClean="0">
                <a:latin typeface="Bahnschrift Light" panose="020B0502040204020203" pitchFamily="34" charset="0"/>
              </a:rPr>
            </a:br>
            <a:r>
              <a:rPr lang="ru-RU" dirty="0" smtClean="0">
                <a:latin typeface="Bahnschrift Light" panose="020B0502040204020203" pitchFamily="34" charset="0"/>
              </a:rPr>
              <a:t/>
            </a:r>
            <a:br>
              <a:rPr lang="ru-RU" dirty="0" smtClean="0">
                <a:latin typeface="Bahnschrift Light" panose="020B0502040204020203" pitchFamily="34" charset="0"/>
              </a:rPr>
            </a:br>
            <a:r>
              <a:rPr lang="ru-RU" sz="4800" b="1" dirty="0" smtClean="0">
                <a:latin typeface="Bahnschrift Light" panose="020B0502040204020203" pitchFamily="34" charset="0"/>
              </a:rPr>
              <a:t>0,1,1,2,3,5,8,13,21,34,55,89,144,233…</a:t>
            </a:r>
            <a:br>
              <a:rPr lang="ru-RU" sz="4800" b="1" dirty="0" smtClean="0">
                <a:latin typeface="Bahnschrift Light" panose="020B0502040204020203" pitchFamily="34" charset="0"/>
              </a:rPr>
            </a:br>
            <a:r>
              <a:rPr lang="ru-RU" dirty="0" smtClean="0">
                <a:latin typeface="Bahnschrift Light" panose="020B0502040204020203" pitchFamily="34" charset="0"/>
              </a:rPr>
              <a:t/>
            </a:r>
            <a:br>
              <a:rPr lang="ru-RU" dirty="0" smtClean="0">
                <a:latin typeface="Bahnschrift Light" panose="020B0502040204020203" pitchFamily="34" charset="0"/>
              </a:rPr>
            </a:br>
            <a:r>
              <a:rPr lang="ru-RU" dirty="0" smtClean="0">
                <a:latin typeface="Bahnschrift Light" panose="020B0502040204020203" pitchFamily="34" charset="0"/>
              </a:rPr>
              <a:t>в которой каждое последующее число равно сумме двух предыдущих чисел.</a:t>
            </a:r>
            <a:endParaRPr lang="ru-RU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08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1137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Спиралевидное расположение листьев на ветках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0055" y="1871934"/>
            <a:ext cx="6429375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896" y="-62729"/>
            <a:ext cx="7953104" cy="69207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1074" y="2442754"/>
            <a:ext cx="3807822" cy="21292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3,5,8,13…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1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единицы знают, что миллионы состоят из нулей.</a:t>
            </a:r>
            <a: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34003"/>
            <a:ext cx="9144000" cy="16557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145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8057" y="2663780"/>
            <a:ext cx="9144000" cy="2387600"/>
          </a:xfrm>
        </p:spPr>
        <p:txBody>
          <a:bodyPr/>
          <a:lstStyle/>
          <a:p>
            <a:r>
              <a:rPr lang="ru-RU" dirty="0" smtClean="0">
                <a:latin typeface="Bahnschrift SemiLight Condensed" panose="020B0502040204020203" pitchFamily="34" charset="0"/>
              </a:rPr>
              <a:t>Тема: Арифметическая и геометрическая прогрессии</a:t>
            </a:r>
            <a:endParaRPr lang="ru-RU" dirty="0">
              <a:latin typeface="Bahnschrift SemiLigh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8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Рисунок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623" y="1334441"/>
            <a:ext cx="7536180" cy="354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27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934" y="1922825"/>
            <a:ext cx="8938064" cy="233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1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05" y="1383166"/>
            <a:ext cx="9293990" cy="2209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300" y="3725364"/>
            <a:ext cx="66294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27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6434" y="4098426"/>
            <a:ext cx="9144000" cy="1655762"/>
          </a:xfrm>
        </p:spPr>
        <p:txBody>
          <a:bodyPr/>
          <a:lstStyle/>
          <a:p>
            <a:pPr algn="l"/>
            <a:r>
              <a:rPr lang="en-US" dirty="0" smtClean="0">
                <a:latin typeface="Bahnschrift SemiBold" panose="020B0502040204020203" pitchFamily="34" charset="0"/>
              </a:rPr>
              <a:t>a</a:t>
            </a:r>
            <a:r>
              <a:rPr lang="en-US" baseline="-25000" dirty="0" smtClean="0">
                <a:latin typeface="Bahnschrift SemiBold" panose="020B0502040204020203" pitchFamily="34" charset="0"/>
              </a:rPr>
              <a:t>1</a:t>
            </a:r>
            <a:r>
              <a:rPr lang="en-US" dirty="0" smtClean="0">
                <a:latin typeface="Bahnschrift SemiBold" panose="020B0502040204020203" pitchFamily="34" charset="0"/>
              </a:rPr>
              <a:t>- </a:t>
            </a:r>
            <a:r>
              <a:rPr lang="ru-RU" dirty="0" smtClean="0">
                <a:latin typeface="Bahnschrift SemiBold" panose="020B0502040204020203" pitchFamily="34" charset="0"/>
              </a:rPr>
              <a:t>сумма, которую отложили в 1 месяц;</a:t>
            </a:r>
          </a:p>
          <a:p>
            <a:pPr algn="l"/>
            <a:r>
              <a:rPr lang="en-US" dirty="0" smtClean="0">
                <a:latin typeface="Bahnschrift SemiBold" panose="020B0502040204020203" pitchFamily="34" charset="0"/>
              </a:rPr>
              <a:t>n</a:t>
            </a:r>
            <a:r>
              <a:rPr lang="ru-RU" dirty="0" smtClean="0">
                <a:latin typeface="Bahnschrift SemiBold" panose="020B0502040204020203" pitchFamily="34" charset="0"/>
              </a:rPr>
              <a:t> – количество месяцев;</a:t>
            </a:r>
          </a:p>
          <a:p>
            <a:pPr algn="l"/>
            <a:r>
              <a:rPr lang="en-US" dirty="0" smtClean="0">
                <a:latin typeface="Bahnschrift SemiBold" panose="020B0502040204020203" pitchFamily="34" charset="0"/>
              </a:rPr>
              <a:t>d</a:t>
            </a:r>
            <a:r>
              <a:rPr lang="ru-RU" dirty="0" smtClean="0">
                <a:latin typeface="Bahnschrift SemiBold" panose="020B0502040204020203" pitchFamily="34" charset="0"/>
              </a:rPr>
              <a:t> – величина пополнения.</a:t>
            </a:r>
            <a:endParaRPr lang="ru-RU" dirty="0">
              <a:latin typeface="Bahnschrift SemiBol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824" y="728243"/>
            <a:ext cx="6007826" cy="282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5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845173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Bahnschrift SemiBold" panose="020B0502040204020203" pitchFamily="34" charset="0"/>
              </a:rPr>
              <a:t>b</a:t>
            </a:r>
            <a:r>
              <a:rPr lang="en-US" sz="2800" baseline="-25000" dirty="0" smtClean="0">
                <a:latin typeface="Bahnschrift SemiBold" panose="020B0502040204020203" pitchFamily="34" charset="0"/>
              </a:rPr>
              <a:t>1</a:t>
            </a:r>
            <a:r>
              <a:rPr lang="ru-RU" sz="2800" dirty="0" smtClean="0">
                <a:latin typeface="Bahnschrift SemiBold" panose="020B0502040204020203" pitchFamily="34" charset="0"/>
              </a:rPr>
              <a:t> – сумма вклада;</a:t>
            </a:r>
          </a:p>
          <a:p>
            <a:pPr algn="l"/>
            <a:r>
              <a:rPr lang="en-US" sz="2800" dirty="0" smtClean="0">
                <a:latin typeface="Bahnschrift SemiBold" panose="020B0502040204020203" pitchFamily="34" charset="0"/>
              </a:rPr>
              <a:t>q</a:t>
            </a:r>
            <a:r>
              <a:rPr lang="ru-RU" sz="2800" dirty="0" smtClean="0">
                <a:latin typeface="Bahnschrift SemiBold" panose="020B0502040204020203" pitchFamily="34" charset="0"/>
              </a:rPr>
              <a:t> – увеличение за счет банковского процента.</a:t>
            </a:r>
            <a:endParaRPr lang="ru-RU" sz="2800" dirty="0">
              <a:latin typeface="Bahnschrift SemiBol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22363"/>
            <a:ext cx="8938064" cy="233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71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096645"/>
            <a:ext cx="10515600" cy="6055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 1000 рублей под 10% годовых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74701"/>
            <a:ext cx="83711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strike="sngStrike" dirty="0" smtClean="0"/>
              <a:t>12000</a:t>
            </a:r>
            <a:r>
              <a:rPr lang="ru-RU" sz="5400" dirty="0" smtClean="0"/>
              <a:t>     больше  13000</a:t>
            </a:r>
          </a:p>
          <a:p>
            <a:pPr marL="0" indent="0">
              <a:buNone/>
            </a:pPr>
            <a:r>
              <a:rPr lang="ru-RU" sz="5400" strike="sngStrike" dirty="0" smtClean="0"/>
              <a:t>120000</a:t>
            </a:r>
            <a:r>
              <a:rPr lang="ru-RU" sz="5400" dirty="0" smtClean="0"/>
              <a:t>       х2</a:t>
            </a:r>
          </a:p>
          <a:p>
            <a:pPr marL="0" indent="0">
              <a:buNone/>
            </a:pPr>
            <a:r>
              <a:rPr lang="ru-RU" sz="5400" dirty="0" smtClean="0"/>
              <a:t>20 лет    ≠    60 лет</a:t>
            </a:r>
            <a:endParaRPr lang="ru-RU" sz="5400" dirty="0" smtClean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9469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06" y="2350680"/>
            <a:ext cx="10515600" cy="6055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вы выберите? Либо получить 100000 рублей прямо сейчас, либо в течение 28 дней получать монету в 1 копейку, которая ежедневно удваивается?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492" y="4293325"/>
            <a:ext cx="27432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31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B49082"/>
      </a:accent1>
      <a:accent2>
        <a:srgbClr val="B27B39"/>
      </a:accent2>
      <a:accent3>
        <a:srgbClr val="849797"/>
      </a:accent3>
      <a:accent4>
        <a:srgbClr val="DBB09C"/>
      </a:accent4>
      <a:accent5>
        <a:srgbClr val="84A1AB"/>
      </a:accent5>
      <a:accent6>
        <a:srgbClr val="988A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150</Words>
  <Application>Microsoft Office PowerPoint</Application>
  <PresentationFormat>Широкоэкранный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 Light</vt:lpstr>
      <vt:lpstr>Bahnschrift SemiBold</vt:lpstr>
      <vt:lpstr>Bahnschrift SemiLight Condensed</vt:lpstr>
      <vt:lpstr>Calibri</vt:lpstr>
      <vt:lpstr>Calibri Light</vt:lpstr>
      <vt:lpstr>Seravek</vt:lpstr>
      <vt:lpstr>Times New Roman</vt:lpstr>
      <vt:lpstr>Office Theme</vt:lpstr>
      <vt:lpstr>МАСТЕР-КЛАСС Развитие функциональной грамотности учащихся через активные методы обучения.</vt:lpstr>
      <vt:lpstr>Тема: Арифметическая и геометрическая прогрессии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 1000 рублей под 10% годовых</vt:lpstr>
      <vt:lpstr>Что вы выберите? Либо получить 100000 рублей прямо сейчас, либо в течение 28 дней получать монету в 1 копейку, которая ежедневно удваивается?</vt:lpstr>
      <vt:lpstr>Леонардо Пизанский (Фибоначчи)</vt:lpstr>
      <vt:lpstr>Последовательность Фибоначчи Числа Фибоначчи – элементы числовой последовательности  0,1,1,2,3,5,8,13,21,34,55,89,144,233…  в которой каждое последующее число равно сумме двух предыдущих чисел.</vt:lpstr>
      <vt:lpstr>Спиралевидное расположение листьев на ветках</vt:lpstr>
      <vt:lpstr>Презентация PowerPoint</vt:lpstr>
      <vt:lpstr>Только единицы знают, что миллионы состоят из нулей.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pc3</cp:lastModifiedBy>
  <cp:revision>12</cp:revision>
  <dcterms:created xsi:type="dcterms:W3CDTF">2024-02-13T07:31:22Z</dcterms:created>
  <dcterms:modified xsi:type="dcterms:W3CDTF">2024-02-19T14:01:42Z</dcterms:modified>
</cp:coreProperties>
</file>