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6" r:id="rId3"/>
    <p:sldId id="257" r:id="rId4"/>
    <p:sldId id="262" r:id="rId5"/>
    <p:sldId id="259" r:id="rId6"/>
    <p:sldId id="269" r:id="rId7"/>
    <p:sldId id="270" r:id="rId8"/>
    <p:sldId id="271" r:id="rId9"/>
    <p:sldId id="272" r:id="rId10"/>
    <p:sldId id="273" r:id="rId11"/>
    <p:sldId id="274" r:id="rId12"/>
    <p:sldId id="260" r:id="rId13"/>
    <p:sldId id="266" r:id="rId14"/>
    <p:sldId id="276" r:id="rId15"/>
    <p:sldId id="277" r:id="rId16"/>
    <p:sldId id="267" r:id="rId17"/>
    <p:sldId id="278" r:id="rId18"/>
    <p:sldId id="26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2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F876-7674-4E1F-B2AE-68285FD53F51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BC2B-1C8A-4A23-A09B-5AF70A014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331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F876-7674-4E1F-B2AE-68285FD53F51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BC2B-1C8A-4A23-A09B-5AF70A014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02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F876-7674-4E1F-B2AE-68285FD53F51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BC2B-1C8A-4A23-A09B-5AF70A014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402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F876-7674-4E1F-B2AE-68285FD53F51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BC2B-1C8A-4A23-A09B-5AF70A014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407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F876-7674-4E1F-B2AE-68285FD53F51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BC2B-1C8A-4A23-A09B-5AF70A014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986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F876-7674-4E1F-B2AE-68285FD53F51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BC2B-1C8A-4A23-A09B-5AF70A014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197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F876-7674-4E1F-B2AE-68285FD53F51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BC2B-1C8A-4A23-A09B-5AF70A014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913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F876-7674-4E1F-B2AE-68285FD53F51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BC2B-1C8A-4A23-A09B-5AF70A014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30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F876-7674-4E1F-B2AE-68285FD53F51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BC2B-1C8A-4A23-A09B-5AF70A014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945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F876-7674-4E1F-B2AE-68285FD53F51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BC2B-1C8A-4A23-A09B-5AF70A014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092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F876-7674-4E1F-B2AE-68285FD53F51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BC2B-1C8A-4A23-A09B-5AF70A014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500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F876-7674-4E1F-B2AE-68285FD53F51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BC2B-1C8A-4A23-A09B-5AF70A014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00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F876-7674-4E1F-B2AE-68285FD53F51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BC2B-1C8A-4A23-A09B-5AF70A014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203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72E2F876-7674-4E1F-B2AE-68285FD53F51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2126BC2B-1C8A-4A23-A09B-5AF70A014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010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2E2F876-7674-4E1F-B2AE-68285FD53F51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2126BC2B-1C8A-4A23-A09B-5AF70A014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8310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698" y="105079"/>
            <a:ext cx="6727371" cy="6579603"/>
          </a:xfrm>
        </p:spPr>
      </p:pic>
    </p:spTree>
    <p:extLst>
      <p:ext uri="{BB962C8B-B14F-4D97-AF65-F5344CB8AC3E}">
        <p14:creationId xmlns:p14="http://schemas.microsoft.com/office/powerpoint/2010/main" val="4346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000" y="447187"/>
            <a:ext cx="10571998" cy="1342423"/>
          </a:xfrm>
        </p:spPr>
        <p:txBody>
          <a:bodyPr/>
          <a:lstStyle/>
          <a:p>
            <a:r>
              <a:rPr lang="ru-RU" dirty="0"/>
              <a:t>Такие тетради включают в себя: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4766" y="2222287"/>
            <a:ext cx="10798520" cy="4269953"/>
          </a:xfrm>
        </p:spPr>
        <p:txBody>
          <a:bodyPr>
            <a:noAutofit/>
          </a:bodyPr>
          <a:lstStyle/>
          <a:p>
            <a:pPr lvl="0"/>
            <a:r>
              <a:rPr lang="ru-RU" sz="2400" dirty="0" smtClean="0"/>
              <a:t>цветные </a:t>
            </a:r>
            <a:r>
              <a:rPr lang="ru-RU" sz="2400" dirty="0"/>
              <a:t>иллюстрации, придуманные детьми;</a:t>
            </a:r>
          </a:p>
          <a:p>
            <a:pPr lvl="0"/>
            <a:r>
              <a:rPr lang="ru-RU" sz="2400" dirty="0" err="1"/>
              <a:t>мини­книжки</a:t>
            </a:r>
            <a:r>
              <a:rPr lang="ru-RU" sz="2400" dirty="0"/>
              <a:t>, созданные своими руками;</a:t>
            </a:r>
          </a:p>
          <a:p>
            <a:pPr lvl="0"/>
            <a:r>
              <a:rPr lang="ru-RU" sz="2400" dirty="0"/>
              <a:t>кармашки с карточками для  игр и практики;</a:t>
            </a:r>
          </a:p>
          <a:p>
            <a:pPr lvl="0"/>
            <a:r>
              <a:rPr lang="ru-RU" sz="2400" dirty="0"/>
              <a:t>книжки со всевозможными окошками, которые вызывают интерес;</a:t>
            </a:r>
          </a:p>
          <a:p>
            <a:pPr lvl="0"/>
            <a:r>
              <a:rPr lang="ru-RU" sz="2400" dirty="0" smtClean="0"/>
              <a:t>Книжки-­</a:t>
            </a:r>
            <a:r>
              <a:rPr lang="ru-RU" sz="2400" dirty="0"/>
              <a:t>гармошки, которые складываются и раскладываются;</a:t>
            </a:r>
          </a:p>
          <a:p>
            <a:pPr lvl="0"/>
            <a:r>
              <a:rPr lang="ru-RU" sz="2400" dirty="0" smtClean="0"/>
              <a:t>3D ­</a:t>
            </a:r>
            <a:r>
              <a:rPr lang="ru-RU" sz="2400" dirty="0"/>
              <a:t>элементы, благодаря которым в тетради за минуту вырастают пирамиды и города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7760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999" y="447187"/>
            <a:ext cx="11181703" cy="1616743"/>
          </a:xfrm>
        </p:spPr>
        <p:txBody>
          <a:bodyPr/>
          <a:lstStyle/>
          <a:p>
            <a:r>
              <a:rPr lang="ru-RU" b="1" dirty="0"/>
              <a:t>Преимущества интерактивных тетрадей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755" y="2246810"/>
            <a:ext cx="11834948" cy="4611189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ru-RU" sz="4000" b="1" dirty="0" smtClean="0"/>
              <a:t>Четкая </a:t>
            </a:r>
            <a:r>
              <a:rPr lang="ru-RU" sz="4000" b="1" dirty="0"/>
              <a:t>структура и систематизация</a:t>
            </a:r>
            <a:r>
              <a:rPr lang="ru-RU" sz="4000" b="1" dirty="0" smtClean="0"/>
              <a:t>.</a:t>
            </a:r>
          </a:p>
          <a:p>
            <a:pPr lvl="0"/>
            <a:r>
              <a:rPr lang="ru-RU" sz="4000" b="1" dirty="0" smtClean="0"/>
              <a:t>Компактность</a:t>
            </a:r>
            <a:r>
              <a:rPr lang="ru-RU" sz="4000" b="1" dirty="0"/>
              <a:t>. </a:t>
            </a:r>
            <a:endParaRPr lang="ru-RU" sz="4000" b="1" dirty="0" smtClean="0"/>
          </a:p>
          <a:p>
            <a:pPr lvl="0"/>
            <a:r>
              <a:rPr lang="ru-RU" sz="4000" b="1" dirty="0" smtClean="0"/>
              <a:t>Визуализация </a:t>
            </a:r>
            <a:r>
              <a:rPr lang="ru-RU" sz="4000" b="1" dirty="0"/>
              <a:t>знания. </a:t>
            </a:r>
          </a:p>
          <a:p>
            <a:pPr lvl="0"/>
            <a:r>
              <a:rPr lang="ru-RU" sz="4000" b="1" dirty="0" smtClean="0"/>
              <a:t>Аккуратное </a:t>
            </a:r>
            <a:r>
              <a:rPr lang="ru-RU" sz="4000" b="1" dirty="0"/>
              <a:t>оформление и бережное обращение с тетрадями. </a:t>
            </a:r>
            <a:endParaRPr lang="ru-RU" sz="4000" b="1" dirty="0" smtClean="0"/>
          </a:p>
          <a:p>
            <a:pPr lvl="0"/>
            <a:r>
              <a:rPr lang="ru-RU" sz="4000" dirty="0" smtClean="0"/>
              <a:t>Любую </a:t>
            </a:r>
            <a:r>
              <a:rPr lang="ru-RU" sz="4000" dirty="0"/>
              <a:t>ошибку ребенок может заклеить, переписать, изменить… У детей создается установка: «Ошибки – это естественный процесс, и их можно исправить». </a:t>
            </a:r>
          </a:p>
          <a:p>
            <a:pPr lvl="0"/>
            <a:r>
              <a:rPr lang="ru-RU" sz="4000" b="1" dirty="0"/>
              <a:t>ИТ повышают интерес к английскому языку. </a:t>
            </a:r>
            <a:endParaRPr lang="ru-RU" sz="4000" b="1" dirty="0" smtClean="0"/>
          </a:p>
          <a:p>
            <a:r>
              <a:rPr lang="ru-RU" sz="4000" dirty="0"/>
              <a:t>Рисуя и изготавливая шаблоны, дети слышат речь учителя на английском языке </a:t>
            </a:r>
            <a:r>
              <a:rPr lang="ru-RU" sz="4000" dirty="0" smtClean="0"/>
              <a:t>и </a:t>
            </a:r>
            <a:r>
              <a:rPr lang="ru-RU" sz="4000" dirty="0"/>
              <a:t>пополняют свой пассивный словарь</a:t>
            </a:r>
            <a:r>
              <a:rPr lang="ru-RU" sz="4000" dirty="0" smtClean="0"/>
              <a:t>.</a:t>
            </a:r>
          </a:p>
          <a:p>
            <a:r>
              <a:rPr lang="ru-RU" sz="4000" dirty="0"/>
              <a:t>Н</a:t>
            </a:r>
            <a:r>
              <a:rPr lang="ru-RU" sz="4000" dirty="0" smtClean="0"/>
              <a:t>е </a:t>
            </a:r>
            <a:r>
              <a:rPr lang="ru-RU" sz="4000" dirty="0"/>
              <a:t>вызывает у учащихся трудностей, так как учитель всегда демонстрирует образец, объясняет, что и как должны делать дети</a:t>
            </a:r>
            <a:r>
              <a:rPr lang="ru-RU" sz="4000" dirty="0" smtClean="0"/>
              <a:t>.</a:t>
            </a:r>
          </a:p>
          <a:p>
            <a:r>
              <a:rPr lang="ru-RU" sz="4000" b="1" dirty="0"/>
              <a:t>Обучение через творчество.</a:t>
            </a:r>
            <a:r>
              <a:rPr lang="ru-RU" sz="4000" dirty="0"/>
              <a:t> Ещё В.А. Сухомлинской говорил: «Истоки творческих способностей и дарований детей на кончиках их пальцев. От пальцев, образно говоря, идут тончайшие ручейки, которые питают источник творческой мысли. Другими словами: чем больше мастерства в детской ладошке, тем      умнее ребенок</a:t>
            </a:r>
            <a:r>
              <a:rPr lang="ru-RU" sz="4000" dirty="0" smtClean="0"/>
              <a:t>».</a:t>
            </a:r>
          </a:p>
          <a:p>
            <a:r>
              <a:rPr lang="ru-RU" sz="4000" dirty="0"/>
              <a:t>подходят для детей любых возрастов, любых склонностей и любого уровня владения языком</a:t>
            </a:r>
            <a:r>
              <a:rPr lang="ru-RU" sz="4000" dirty="0" smtClean="0"/>
              <a:t>.</a:t>
            </a:r>
            <a:endParaRPr lang="ru-RU" sz="4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136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8546"/>
            <a:ext cx="10515600" cy="864134"/>
          </a:xfrm>
        </p:spPr>
        <p:txBody>
          <a:bodyPr/>
          <a:lstStyle/>
          <a:p>
            <a:pPr algn="ctr"/>
            <a:r>
              <a:rPr lang="ru-RU" dirty="0" smtClean="0"/>
              <a:t>Шаблоны для интерактивных тетрадей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0" y="1254033"/>
            <a:ext cx="7811589" cy="5603967"/>
          </a:xfrm>
        </p:spPr>
      </p:pic>
    </p:spTree>
    <p:extLst>
      <p:ext uri="{BB962C8B-B14F-4D97-AF65-F5344CB8AC3E}">
        <p14:creationId xmlns:p14="http://schemas.microsoft.com/office/powerpoint/2010/main" val="3265381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ainbow English 4 класс. Food. Part 1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st="3630" end="3769.0494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84957" y="182880"/>
            <a:ext cx="10053603" cy="5676583"/>
          </a:xfrm>
        </p:spPr>
      </p:pic>
    </p:spTree>
    <p:extLst>
      <p:ext uri="{BB962C8B-B14F-4D97-AF65-F5344CB8AC3E}">
        <p14:creationId xmlns:p14="http://schemas.microsoft.com/office/powerpoint/2010/main" val="282317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" y="143691"/>
            <a:ext cx="7072803" cy="326571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93" y="1008992"/>
            <a:ext cx="6043807" cy="36743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" y="3409405"/>
            <a:ext cx="6335486" cy="328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267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29" y="158570"/>
            <a:ext cx="6164922" cy="438730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736" y="1815873"/>
            <a:ext cx="7497264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98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886" y="365126"/>
            <a:ext cx="11495314" cy="536211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Продуктивность (результативность) </a:t>
            </a:r>
            <a:r>
              <a:rPr lang="ru-RU" alt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деятельности</a:t>
            </a:r>
            <a:r>
              <a:rPr lang="ru-RU" altLang="ru-RU" sz="3200" dirty="0"/>
              <a:t/>
            </a:r>
            <a:br>
              <a:rPr lang="ru-RU" altLang="ru-RU" sz="3200" dirty="0"/>
            </a:b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400292"/>
              </p:ext>
            </p:extLst>
          </p:nvPr>
        </p:nvGraphicFramePr>
        <p:xfrm>
          <a:off x="2155368" y="770708"/>
          <a:ext cx="7889968" cy="59918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08101">
                  <a:extLst>
                    <a:ext uri="{9D8B030D-6E8A-4147-A177-3AD203B41FA5}">
                      <a16:colId xmlns:a16="http://schemas.microsoft.com/office/drawing/2014/main" val="1941921900"/>
                    </a:ext>
                  </a:extLst>
                </a:gridCol>
                <a:gridCol w="1000072">
                  <a:extLst>
                    <a:ext uri="{9D8B030D-6E8A-4147-A177-3AD203B41FA5}">
                      <a16:colId xmlns:a16="http://schemas.microsoft.com/office/drawing/2014/main" val="3264414915"/>
                    </a:ext>
                  </a:extLst>
                </a:gridCol>
                <a:gridCol w="1091323">
                  <a:extLst>
                    <a:ext uri="{9D8B030D-6E8A-4147-A177-3AD203B41FA5}">
                      <a16:colId xmlns:a16="http://schemas.microsoft.com/office/drawing/2014/main" val="1997274337"/>
                    </a:ext>
                  </a:extLst>
                </a:gridCol>
                <a:gridCol w="1091323">
                  <a:extLst>
                    <a:ext uri="{9D8B030D-6E8A-4147-A177-3AD203B41FA5}">
                      <a16:colId xmlns:a16="http://schemas.microsoft.com/office/drawing/2014/main" val="1368807955"/>
                    </a:ext>
                  </a:extLst>
                </a:gridCol>
                <a:gridCol w="999149">
                  <a:extLst>
                    <a:ext uri="{9D8B030D-6E8A-4147-A177-3AD203B41FA5}">
                      <a16:colId xmlns:a16="http://schemas.microsoft.com/office/drawing/2014/main" val="937942457"/>
                    </a:ext>
                  </a:extLst>
                </a:gridCol>
              </a:tblGrid>
              <a:tr h="277651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результативности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495" marR="194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9137083"/>
                  </a:ext>
                </a:extLst>
              </a:tr>
              <a:tr h="824074"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Результативность</a:t>
                      </a:r>
                    </a:p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профессиональной</a:t>
                      </a:r>
                    </a:p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95" marR="19495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R="33655" algn="ctr">
                        <a:lnSpc>
                          <a:spcPts val="137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2021 - 2022</a:t>
                      </a:r>
                    </a:p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495" marR="194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R="33655" algn="ctr">
                        <a:lnSpc>
                          <a:spcPts val="137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2022 - 2023</a:t>
                      </a:r>
                    </a:p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495" marR="194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091130"/>
                  </a:ext>
                </a:extLst>
              </a:tr>
              <a:tr h="10234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Комплектование и сохранность обучающихся (воспитанников) 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495" marR="19495" marT="0" marB="0"/>
                </a:tc>
                <a:tc>
                  <a:txBody>
                    <a:bodyPr/>
                    <a:lstStyle/>
                    <a:p>
                      <a:pPr marL="33655" marR="33655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начало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3655" marR="33655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495" marR="194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конец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33655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495" marR="19495" marT="0" marB="0"/>
                </a:tc>
                <a:tc>
                  <a:txBody>
                    <a:bodyPr/>
                    <a:lstStyle/>
                    <a:p>
                      <a:pPr marL="33655" marR="33655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начало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3655" marR="33655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495" marR="194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конец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33655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495" marR="19495" marT="0" marB="0"/>
                </a:tc>
                <a:extLst>
                  <a:ext uri="{0D108BD9-81ED-4DB2-BD59-A6C34878D82A}">
                    <a16:rowId xmlns:a16="http://schemas.microsoft.com/office/drawing/2014/main" val="219306621"/>
                  </a:ext>
                </a:extLst>
              </a:tr>
              <a:tr h="6428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обучающихся (воспитанников)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495" marR="194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495" marR="194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495" marR="194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495" marR="194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495" marR="19495" marT="0" marB="0"/>
                </a:tc>
                <a:extLst>
                  <a:ext uri="{0D108BD9-81ED-4DB2-BD59-A6C34878D82A}">
                    <a16:rowId xmlns:a16="http://schemas.microsoft.com/office/drawing/2014/main" val="2309040909"/>
                  </a:ext>
                </a:extLst>
              </a:tr>
              <a:tr h="3782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успеваемость, 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495" marR="19495" marT="0" marB="0"/>
                </a:tc>
                <a:tc gridSpan="2">
                  <a:txBody>
                    <a:bodyPr/>
                    <a:lstStyle/>
                    <a:p>
                      <a:pPr marL="97790" marR="9779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6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495" marR="194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9850" marR="762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6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495" marR="194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720537"/>
                  </a:ext>
                </a:extLst>
              </a:tr>
              <a:tr h="3006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Качественная успеваемость, 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495" marR="19495" marT="0" marB="0"/>
                </a:tc>
                <a:tc gridSpan="2">
                  <a:txBody>
                    <a:bodyPr/>
                    <a:lstStyle/>
                    <a:p>
                      <a:pPr marL="97790" marR="9779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6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495" marR="194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9850" marR="762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6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495" marR="194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9263431"/>
                  </a:ext>
                </a:extLst>
              </a:tr>
              <a:tr h="11580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охвата обучающихся  внеурочной деятельностью по предмету (кружки, клубы, секции, предметные недели и др.), 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495" marR="19495" marT="0" marB="0"/>
                </a:tc>
                <a:tc gridSpan="2">
                  <a:txBody>
                    <a:bodyPr/>
                    <a:lstStyle/>
                    <a:p>
                      <a:pPr marL="97790" marR="9779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6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495" marR="194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9850" marR="762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6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495" marR="194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152951"/>
                  </a:ext>
                </a:extLst>
              </a:tr>
              <a:tr h="13868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Степень удовлетворенности родителей качеством образования детей (доля родителей, удовлетворенных качеством образования, %)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495" marR="19495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495" marR="1949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495" marR="1949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9249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3506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9" y="132443"/>
            <a:ext cx="4851287" cy="3636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9" y="3108960"/>
            <a:ext cx="5643006" cy="36679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662" y="132443"/>
            <a:ext cx="3135086" cy="41801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265" y="3688365"/>
            <a:ext cx="5490754" cy="308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186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8712" y="1071155"/>
            <a:ext cx="10554574" cy="47876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709014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8824" y="757647"/>
            <a:ext cx="11573690" cy="36706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Повышение качества </a:t>
            </a:r>
            <a:r>
              <a:rPr lang="ru-RU" dirty="0" smtClean="0"/>
              <a:t>знаний учащихся </a:t>
            </a:r>
            <a:r>
              <a:rPr lang="ru-RU" dirty="0"/>
              <a:t>через применение современных педагогических технологий </a:t>
            </a:r>
            <a:r>
              <a:rPr lang="ru-RU" dirty="0" smtClean="0"/>
              <a:t>на уроках английского языка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87783" y="5277393"/>
            <a:ext cx="7981405" cy="1162595"/>
          </a:xfrm>
        </p:spPr>
        <p:txBody>
          <a:bodyPr>
            <a:normAutofit/>
          </a:bodyPr>
          <a:lstStyle/>
          <a:p>
            <a:r>
              <a:rPr lang="ru-RU" sz="2800" dirty="0"/>
              <a:t>м</a:t>
            </a:r>
            <a:r>
              <a:rPr lang="ru-RU" sz="2800" dirty="0" smtClean="0"/>
              <a:t>астер-класс учителя английского языка </a:t>
            </a:r>
            <a:r>
              <a:rPr lang="ru-RU" sz="2800" dirty="0" err="1" smtClean="0"/>
              <a:t>Степанюк</a:t>
            </a:r>
            <a:r>
              <a:rPr lang="ru-RU" sz="2800" dirty="0" smtClean="0"/>
              <a:t> А. 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43873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Модель «Перевернутый класс»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997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смешение </a:t>
            </a:r>
            <a:r>
              <a:rPr lang="ru-RU" sz="2400" dirty="0"/>
              <a:t>традиционной классно-урочной системы и современного цифрового образования. </a:t>
            </a:r>
            <a:endParaRPr lang="ru-RU" sz="2400" dirty="0" smtClean="0"/>
          </a:p>
          <a:p>
            <a:r>
              <a:rPr lang="ru-RU" sz="2400" dirty="0"/>
              <a:t>р</a:t>
            </a:r>
            <a:r>
              <a:rPr lang="ru-RU" sz="2400" dirty="0" smtClean="0"/>
              <a:t>одоначальники - американские педагоги </a:t>
            </a:r>
            <a:r>
              <a:rPr lang="ru-RU" sz="2400" dirty="0"/>
              <a:t>– Джонатан Бергман (</a:t>
            </a:r>
            <a:r>
              <a:rPr lang="ru-RU" sz="2400" dirty="0" err="1"/>
              <a:t>Jonathan</a:t>
            </a:r>
            <a:r>
              <a:rPr lang="ru-RU" sz="2400" dirty="0"/>
              <a:t> </a:t>
            </a:r>
            <a:r>
              <a:rPr lang="ru-RU" sz="2400" dirty="0" err="1"/>
              <a:t>Bergman</a:t>
            </a:r>
            <a:r>
              <a:rPr lang="ru-RU" sz="2400" dirty="0"/>
              <a:t>) и Аарон </a:t>
            </a:r>
            <a:r>
              <a:rPr lang="ru-RU" sz="2400" dirty="0" err="1"/>
              <a:t>Сэмс</a:t>
            </a:r>
            <a:r>
              <a:rPr lang="ru-RU" sz="2400" dirty="0"/>
              <a:t> (</a:t>
            </a:r>
            <a:r>
              <a:rPr lang="ru-RU" sz="2400" dirty="0" err="1"/>
              <a:t>Aaron</a:t>
            </a:r>
            <a:r>
              <a:rPr lang="ru-RU" sz="2400" dirty="0"/>
              <a:t> </a:t>
            </a:r>
            <a:r>
              <a:rPr lang="ru-RU" sz="2400" dirty="0" err="1"/>
              <a:t>Sams</a:t>
            </a:r>
            <a:r>
              <a:rPr lang="ru-RU" sz="2400" dirty="0"/>
              <a:t>), которые в 2007 </a:t>
            </a:r>
            <a:r>
              <a:rPr lang="ru-RU" sz="2400" dirty="0" smtClean="0"/>
              <a:t>году придумали</a:t>
            </a:r>
            <a:r>
              <a:rPr lang="ru-RU" sz="2400" dirty="0"/>
              <a:t>, как обеспечить своими лекциями спортсменов, часто пропускающих </a:t>
            </a:r>
            <a:r>
              <a:rPr lang="ru-RU" sz="2400" dirty="0" smtClean="0"/>
              <a:t>занятия.</a:t>
            </a:r>
          </a:p>
          <a:p>
            <a:r>
              <a:rPr lang="ru-RU" sz="2400" dirty="0" smtClean="0"/>
              <a:t>с теоретическим </a:t>
            </a:r>
            <a:r>
              <a:rPr lang="ru-RU" sz="2400" dirty="0"/>
              <a:t>материалом и презентациями дети знакомятся дома, просматривая подготовленные педагогом тематические видеоролики, а традиционное домашнее задание </a:t>
            </a:r>
            <a:r>
              <a:rPr lang="ru-RU" sz="2400" dirty="0" smtClean="0"/>
              <a:t>выполняют </a:t>
            </a:r>
            <a:r>
              <a:rPr lang="ru-RU" sz="2400" dirty="0"/>
              <a:t>на следующий день в </a:t>
            </a:r>
            <a:r>
              <a:rPr lang="ru-RU" sz="2400" dirty="0" smtClean="0"/>
              <a:t>классе.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654457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Преимущества:              Недостатки: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1293224"/>
            <a:ext cx="4073434" cy="4898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i="1" dirty="0"/>
              <a:t>значительная экономия времени;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i="1" dirty="0"/>
              <a:t>при изучении материала учащиеся начинают мыслить критически;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i="1" dirty="0"/>
              <a:t>возможность реализовать более индивидуальный подход;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i="1" dirty="0"/>
              <a:t>отлично подходит для повторения;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i="1" dirty="0"/>
              <a:t>для тех учащихся, которые пропустили урок, теперь не нужно индивидуально объяснять материал — есть видео.</a:t>
            </a:r>
          </a:p>
          <a:p>
            <a:pPr algn="ctr"/>
            <a:endParaRPr lang="ru-RU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662057" y="1280162"/>
            <a:ext cx="4088674" cy="4898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i="1" dirty="0"/>
              <a:t>переделывание программы обучения и трудоемкость создания </a:t>
            </a:r>
            <a:r>
              <a:rPr lang="ru-RU" b="1" i="1" dirty="0" err="1"/>
              <a:t>видеолекций</a:t>
            </a:r>
            <a:r>
              <a:rPr lang="ru-RU" b="1" i="1" dirty="0"/>
              <a:t> для преподавателя, необходимость быть технически подкованным;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i="1" dirty="0"/>
              <a:t>не подходит для немотивированных учащихся, которые всячески избегают выполнения домашнего задания;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i="1" dirty="0"/>
              <a:t>не все учащиеся привыкли работать самостоятельно, им непривычно изучать материал без преподавателя.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0720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000" y="447187"/>
            <a:ext cx="10571998" cy="1459989"/>
          </a:xfrm>
        </p:spPr>
        <p:txBody>
          <a:bodyPr/>
          <a:lstStyle/>
          <a:p>
            <a:r>
              <a:rPr lang="ru-RU" b="1" dirty="0"/>
              <a:t>Проектная деятельность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204639"/>
          </a:xfrm>
        </p:spPr>
        <p:txBody>
          <a:bodyPr>
            <a:noAutofit/>
          </a:bodyPr>
          <a:lstStyle/>
          <a:p>
            <a:r>
              <a:rPr lang="ru-RU" sz="2400" dirty="0" smtClean="0"/>
              <a:t>методика </a:t>
            </a:r>
            <a:r>
              <a:rPr lang="ru-RU" sz="2400" dirty="0"/>
              <a:t>развивает у школьников </a:t>
            </a:r>
            <a:r>
              <a:rPr lang="ru-RU" sz="2400" i="1" dirty="0"/>
              <a:t>самостоятельность, творчество, активность</a:t>
            </a:r>
            <a:r>
              <a:rPr lang="ru-RU" sz="2400" i="1" dirty="0" smtClean="0"/>
              <a:t>, </a:t>
            </a:r>
            <a:r>
              <a:rPr lang="ru-RU" sz="2400" i="1" dirty="0"/>
              <a:t>помогает преодолению боязни говорить на иностранном языке. </a:t>
            </a:r>
            <a:endParaRPr lang="ru-RU" sz="2400" i="1" dirty="0" smtClean="0"/>
          </a:p>
          <a:p>
            <a:r>
              <a:rPr lang="ru-RU" sz="2400" dirty="0" smtClean="0"/>
              <a:t>повышает </a:t>
            </a:r>
            <a:r>
              <a:rPr lang="ru-RU" sz="2400" dirty="0"/>
              <a:t>интерес учащихся к учению в целом и к изучению иностранного языка, в </a:t>
            </a:r>
            <a:r>
              <a:rPr lang="ru-RU" sz="2400" dirty="0" smtClean="0"/>
              <a:t>частности.</a:t>
            </a:r>
          </a:p>
          <a:p>
            <a:r>
              <a:rPr lang="ru-RU" sz="2400" dirty="0" smtClean="0"/>
              <a:t>метод </a:t>
            </a:r>
            <a:r>
              <a:rPr lang="ru-RU" sz="2400" dirty="0"/>
              <a:t>возник в 1920-е годы </a:t>
            </a:r>
            <a:r>
              <a:rPr lang="ru-RU" sz="2400" dirty="0" smtClean="0"/>
              <a:t>в </a:t>
            </a:r>
            <a:r>
              <a:rPr lang="ru-RU" sz="2400" dirty="0"/>
              <a:t>США и связывался он с идеями гуманистического направления в философии образования, разработанными американским философом и педагогом Дж. </a:t>
            </a:r>
            <a:r>
              <a:rPr lang="ru-RU" sz="2400" dirty="0" err="1"/>
              <a:t>Дьюи</a:t>
            </a:r>
            <a:r>
              <a:rPr lang="ru-RU" sz="2400" dirty="0"/>
              <a:t>, а также его учеником В.Х. </a:t>
            </a:r>
            <a:r>
              <a:rPr lang="ru-RU" sz="2400" dirty="0" err="1"/>
              <a:t>Килпатриком</a:t>
            </a:r>
            <a:r>
              <a:rPr lang="ru-RU" sz="2400" dirty="0"/>
              <a:t>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98154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823" y="447188"/>
            <a:ext cx="11443063" cy="1381612"/>
          </a:xfrm>
        </p:spPr>
        <p:txBody>
          <a:bodyPr/>
          <a:lstStyle/>
          <a:p>
            <a:pPr algn="ctr"/>
            <a:r>
              <a:rPr lang="ru-RU" dirty="0"/>
              <a:t>Проект может быть продемонстрирован в самых различных формах: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50508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презентация</a:t>
            </a:r>
            <a:r>
              <a:rPr lang="ru-RU" sz="2400" dirty="0"/>
              <a:t>, </a:t>
            </a:r>
            <a:endParaRPr lang="ru-RU" sz="2400" dirty="0" smtClean="0"/>
          </a:p>
          <a:p>
            <a:r>
              <a:rPr lang="ru-RU" sz="2400" dirty="0" smtClean="0"/>
              <a:t>статья</a:t>
            </a:r>
            <a:r>
              <a:rPr lang="ru-RU" sz="2400" dirty="0"/>
              <a:t>, </a:t>
            </a:r>
            <a:endParaRPr lang="ru-RU" sz="2400" dirty="0" smtClean="0"/>
          </a:p>
          <a:p>
            <a:r>
              <a:rPr lang="ru-RU" sz="2400" dirty="0" smtClean="0"/>
              <a:t>графики</a:t>
            </a:r>
            <a:r>
              <a:rPr lang="ru-RU" sz="2400" dirty="0"/>
              <a:t>, </a:t>
            </a:r>
            <a:endParaRPr lang="ru-RU" sz="2400" dirty="0" smtClean="0"/>
          </a:p>
          <a:p>
            <a:r>
              <a:rPr lang="ru-RU" sz="2400" dirty="0" smtClean="0"/>
              <a:t>альбом</a:t>
            </a:r>
            <a:r>
              <a:rPr lang="ru-RU" sz="2400" dirty="0"/>
              <a:t>, </a:t>
            </a:r>
            <a:endParaRPr lang="ru-RU" sz="2400" dirty="0" smtClean="0"/>
          </a:p>
          <a:p>
            <a:r>
              <a:rPr lang="ru-RU" sz="2400" dirty="0" smtClean="0"/>
              <a:t>книги</a:t>
            </a:r>
            <a:r>
              <a:rPr lang="ru-RU" sz="2400" dirty="0"/>
              <a:t>, </a:t>
            </a:r>
            <a:endParaRPr lang="ru-RU" sz="2400" dirty="0" smtClean="0"/>
          </a:p>
          <a:p>
            <a:r>
              <a:rPr lang="ru-RU" sz="2400" dirty="0" smtClean="0"/>
              <a:t>коллаж</a:t>
            </a:r>
            <a:r>
              <a:rPr lang="ru-RU" sz="2400" dirty="0"/>
              <a:t>, </a:t>
            </a:r>
            <a:endParaRPr lang="ru-RU" sz="2400" dirty="0" smtClean="0"/>
          </a:p>
          <a:p>
            <a:r>
              <a:rPr lang="ru-RU" sz="2400" dirty="0" smtClean="0"/>
              <a:t>брошюры </a:t>
            </a:r>
            <a:r>
              <a:rPr lang="ru-RU" sz="2400" dirty="0"/>
              <a:t>и </a:t>
            </a:r>
            <a:r>
              <a:rPr lang="ru-RU" sz="2400" dirty="0" smtClean="0"/>
              <a:t>другие формы, </a:t>
            </a:r>
            <a:r>
              <a:rPr lang="ru-RU" sz="2400" dirty="0"/>
              <a:t>которые затем представляются в классе. </a:t>
            </a:r>
            <a:endParaRPr lang="ru-RU" sz="2400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7783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 период выполнения проектов развиваются многие учебные </a:t>
            </a:r>
            <a:r>
              <a:rPr lang="ru-RU" dirty="0" smtClean="0"/>
              <a:t>навыки: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6389" y="2222287"/>
            <a:ext cx="10876897" cy="4439770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социальные</a:t>
            </a:r>
            <a:r>
              <a:rPr lang="en-US" sz="2400" b="1" i="1" dirty="0"/>
              <a:t> </a:t>
            </a:r>
            <a:endParaRPr lang="ru-RU" sz="2400" dirty="0" smtClean="0"/>
          </a:p>
          <a:p>
            <a:r>
              <a:rPr lang="ru-RU" sz="2400" b="1" i="1" dirty="0" smtClean="0"/>
              <a:t>коммуникативные</a:t>
            </a:r>
            <a:endParaRPr lang="ru-RU" sz="2400" dirty="0"/>
          </a:p>
          <a:p>
            <a:r>
              <a:rPr lang="ru-RU" sz="2400" b="1" i="1" dirty="0" smtClean="0"/>
              <a:t>мыслительные</a:t>
            </a:r>
            <a:r>
              <a:rPr lang="en-US" sz="2400" b="1" i="1" dirty="0"/>
              <a:t> </a:t>
            </a:r>
            <a:endParaRPr lang="ru-RU" sz="2400" dirty="0"/>
          </a:p>
          <a:p>
            <a:r>
              <a:rPr lang="ru-RU" sz="2400" b="1" i="1" dirty="0" smtClean="0"/>
              <a:t>исследовательские</a:t>
            </a:r>
            <a:r>
              <a:rPr lang="en-US" sz="2400" b="1" i="1" dirty="0"/>
              <a:t> </a:t>
            </a:r>
            <a:endParaRPr lang="ru-RU" sz="2400" b="1" i="1" dirty="0" smtClean="0"/>
          </a:p>
          <a:p>
            <a:pPr marL="0" indent="0">
              <a:buNone/>
            </a:pPr>
            <a:r>
              <a:rPr lang="ru-RU" sz="2400" dirty="0" smtClean="0"/>
              <a:t>Проектная </a:t>
            </a:r>
            <a:r>
              <a:rPr lang="ru-RU" sz="2400" dirty="0"/>
              <a:t>деятельность в начальной школе готовит учащихся к более сложной исследовательской работе на следующем этапе обучения в основной школе.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41181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503" y="365761"/>
            <a:ext cx="11991703" cy="1528354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3600" dirty="0"/>
              <a:t>Основными чертами метода проектов являются: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6389" y="2222287"/>
            <a:ext cx="10876897" cy="4322204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400" dirty="0" err="1" smtClean="0"/>
              <a:t>Умение</a:t>
            </a:r>
            <a:r>
              <a:rPr lang="en-US" sz="2400" dirty="0" smtClean="0"/>
              <a:t> </a:t>
            </a:r>
            <a:r>
              <a:rPr lang="en-US" sz="2400" dirty="0" err="1"/>
              <a:t>работать</a:t>
            </a:r>
            <a:r>
              <a:rPr lang="en-US" sz="2400" dirty="0"/>
              <a:t> в </a:t>
            </a:r>
            <a:r>
              <a:rPr lang="en-US" sz="2400" dirty="0" err="1"/>
              <a:t>команде</a:t>
            </a:r>
            <a:r>
              <a:rPr lang="en-US" sz="2400" dirty="0"/>
              <a:t>.</a:t>
            </a:r>
            <a:endParaRPr lang="ru-RU" sz="2400" dirty="0"/>
          </a:p>
          <a:p>
            <a:pPr lvl="0"/>
            <a:r>
              <a:rPr lang="ru-RU" sz="2400" dirty="0"/>
              <a:t>Творческая атмосфера и предоставление возможности ученикам продемонстрировать свои креативные способности.</a:t>
            </a:r>
          </a:p>
          <a:p>
            <a:pPr lvl="0"/>
            <a:r>
              <a:rPr lang="ru-RU" sz="2400" dirty="0"/>
              <a:t>Активизация речемыслительной деятельности учащихся в процессе работы.</a:t>
            </a:r>
          </a:p>
          <a:p>
            <a:pPr lvl="0"/>
            <a:r>
              <a:rPr lang="en-US" sz="2400" dirty="0" err="1"/>
              <a:t>Исследовательская</a:t>
            </a:r>
            <a:r>
              <a:rPr lang="en-US" sz="2400" dirty="0"/>
              <a:t> </a:t>
            </a:r>
            <a:r>
              <a:rPr lang="en-US" sz="2400" dirty="0" err="1"/>
              <a:t>деятельность</a:t>
            </a:r>
            <a:r>
              <a:rPr lang="en-US" sz="2400" dirty="0"/>
              <a:t>.</a:t>
            </a:r>
            <a:endParaRPr lang="ru-RU" sz="2400" dirty="0"/>
          </a:p>
          <a:p>
            <a:pPr lvl="0"/>
            <a:r>
              <a:rPr lang="en-US" sz="2400" dirty="0" err="1"/>
              <a:t>Использование</a:t>
            </a:r>
            <a:r>
              <a:rPr lang="en-US" sz="2400" dirty="0"/>
              <a:t> </a:t>
            </a:r>
            <a:r>
              <a:rPr lang="en-US" sz="2400" dirty="0" err="1"/>
              <a:t>межпредметных</a:t>
            </a:r>
            <a:r>
              <a:rPr lang="en-US" sz="2400" dirty="0"/>
              <a:t> </a:t>
            </a:r>
            <a:r>
              <a:rPr lang="en-US" sz="2400" dirty="0" err="1"/>
              <a:t>связей</a:t>
            </a:r>
            <a:r>
              <a:rPr lang="en-US" sz="2400" dirty="0"/>
              <a:t>.</a:t>
            </a:r>
            <a:endParaRPr lang="ru-RU" sz="2400" dirty="0"/>
          </a:p>
          <a:p>
            <a:pPr lvl="0"/>
            <a:r>
              <a:rPr lang="ru-RU" sz="2400" dirty="0"/>
              <a:t>Подготовка к защите проекта </a:t>
            </a:r>
            <a:r>
              <a:rPr lang="ru-RU" sz="2400" dirty="0" err="1"/>
              <a:t>микрогруппы</a:t>
            </a:r>
            <a:r>
              <a:rPr lang="ru-RU" sz="2400" dirty="0"/>
              <a:t>.</a:t>
            </a:r>
          </a:p>
          <a:p>
            <a:pPr lvl="0"/>
            <a:r>
              <a:rPr lang="en-US" sz="2400" dirty="0" err="1"/>
              <a:t>Презентация</a:t>
            </a:r>
            <a:r>
              <a:rPr lang="en-US" sz="2400" dirty="0"/>
              <a:t> </a:t>
            </a:r>
            <a:r>
              <a:rPr lang="en-US" sz="2400" dirty="0" err="1"/>
              <a:t>работ</a:t>
            </a:r>
            <a:r>
              <a:rPr lang="en-US" sz="2400" dirty="0"/>
              <a:t> в </a:t>
            </a:r>
            <a:r>
              <a:rPr lang="en-US" sz="2400" dirty="0" err="1"/>
              <a:t>целом</a:t>
            </a:r>
            <a:r>
              <a:rPr lang="en-US" sz="2400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9546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1789"/>
          </a:xfrm>
        </p:spPr>
        <p:txBody>
          <a:bodyPr/>
          <a:lstStyle/>
          <a:p>
            <a:r>
              <a:rPr lang="ru-RU" dirty="0"/>
              <a:t>Интерактивная тетрадь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0891" y="2222287"/>
            <a:ext cx="10772395" cy="4335267"/>
          </a:xfrm>
        </p:spPr>
        <p:txBody>
          <a:bodyPr>
            <a:noAutofit/>
          </a:bodyPr>
          <a:lstStyle/>
          <a:p>
            <a:r>
              <a:rPr lang="ru-RU" sz="2000" dirty="0" smtClean="0"/>
              <a:t>легко </a:t>
            </a:r>
            <a:r>
              <a:rPr lang="ru-RU" sz="2000" dirty="0"/>
              <a:t>притягивает и удерживает внимание и интерес </a:t>
            </a:r>
            <a:r>
              <a:rPr lang="ru-RU" sz="2000" dirty="0" smtClean="0"/>
              <a:t>учеников;  </a:t>
            </a:r>
          </a:p>
          <a:p>
            <a:r>
              <a:rPr lang="ru-RU" sz="2000" dirty="0" smtClean="0"/>
              <a:t>содержит </a:t>
            </a:r>
            <a:r>
              <a:rPr lang="ru-RU" sz="2000" dirty="0"/>
              <a:t>в себе различные интерактивные шаблоны и элементы, направленные главным образом на изучение грамматики и лексики по различным </a:t>
            </a:r>
            <a:r>
              <a:rPr lang="ru-RU" sz="2000" dirty="0" smtClean="0"/>
              <a:t>темам;</a:t>
            </a:r>
            <a:endParaRPr lang="ru-RU" sz="2000" dirty="0"/>
          </a:p>
          <a:p>
            <a:r>
              <a:rPr lang="ru-RU" sz="2000" dirty="0"/>
              <a:t>в</a:t>
            </a:r>
            <a:r>
              <a:rPr lang="ru-RU" sz="2000" dirty="0" smtClean="0"/>
              <a:t> неё </a:t>
            </a:r>
            <a:r>
              <a:rPr lang="ru-RU" sz="2000" dirty="0"/>
              <a:t>удобно включать все правила и конструкции, изучаемые на </a:t>
            </a:r>
            <a:r>
              <a:rPr lang="ru-RU" sz="2000" dirty="0" smtClean="0"/>
              <a:t>уроках; </a:t>
            </a:r>
          </a:p>
          <a:p>
            <a:r>
              <a:rPr lang="ru-RU" sz="2000" dirty="0" smtClean="0"/>
              <a:t>помогает </a:t>
            </a:r>
            <a:r>
              <a:rPr lang="ru-RU" sz="2000" dirty="0"/>
              <a:t>оживить уроки, создать условия для практического использования теоретической информации, собрать изученные темы и конструкции в одном месте, многократно повторять </a:t>
            </a:r>
            <a:r>
              <a:rPr lang="ru-RU" sz="2000" dirty="0" smtClean="0"/>
              <a:t>их; </a:t>
            </a:r>
            <a:endParaRPr lang="ru-RU" sz="2000" dirty="0"/>
          </a:p>
          <a:p>
            <a:r>
              <a:rPr lang="ru-RU" sz="2000" dirty="0" smtClean="0"/>
              <a:t>цветная </a:t>
            </a:r>
            <a:r>
              <a:rPr lang="ru-RU" sz="2000" dirty="0"/>
              <a:t>и </a:t>
            </a:r>
            <a:r>
              <a:rPr lang="ru-RU" sz="2000" dirty="0" smtClean="0"/>
              <a:t>привлекательная, </a:t>
            </a:r>
            <a:r>
              <a:rPr lang="ru-RU" sz="2000" dirty="0"/>
              <a:t>дети постоянно просматривают </a:t>
            </a:r>
            <a:r>
              <a:rPr lang="ru-RU" sz="2000" dirty="0" smtClean="0"/>
              <a:t>ее, </a:t>
            </a:r>
            <a:r>
              <a:rPr lang="ru-RU" sz="2000" dirty="0"/>
              <a:t>улучшают, дополняют</a:t>
            </a:r>
            <a:r>
              <a:rPr lang="ru-RU" sz="2000" dirty="0" smtClean="0"/>
              <a:t>…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737407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Цитаты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Цитаты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Цитаты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Цитаты</Template>
  <TotalTime>2910</TotalTime>
  <Words>788</Words>
  <Application>Microsoft Office PowerPoint</Application>
  <PresentationFormat>Широкоэкранный</PresentationFormat>
  <Paragraphs>106</Paragraphs>
  <Slides>18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SimSun</vt:lpstr>
      <vt:lpstr>Arial</vt:lpstr>
      <vt:lpstr>Century Gothic</vt:lpstr>
      <vt:lpstr>Times New Roman</vt:lpstr>
      <vt:lpstr>Wingdings 2</vt:lpstr>
      <vt:lpstr>Цитаты</vt:lpstr>
      <vt:lpstr>Презентация PowerPoint</vt:lpstr>
      <vt:lpstr>Повышение качества знаний учащихся через применение современных педагогических технологий на уроках английского языка</vt:lpstr>
      <vt:lpstr>Модель «Перевернутый класс»</vt:lpstr>
      <vt:lpstr>Преимущества:              Недостатки: </vt:lpstr>
      <vt:lpstr>Проектная деятельность </vt:lpstr>
      <vt:lpstr>Проект может быть продемонстрирован в самых различных формах: </vt:lpstr>
      <vt:lpstr>В период выполнения проектов развиваются многие учебные навыки:</vt:lpstr>
      <vt:lpstr> Основными чертами метода проектов являются: </vt:lpstr>
      <vt:lpstr>Интерактивная тетрадь </vt:lpstr>
      <vt:lpstr>Такие тетради включают в себя: </vt:lpstr>
      <vt:lpstr>Преимущества интерактивных тетрадей </vt:lpstr>
      <vt:lpstr>Шаблоны для интерактивных тетрадей</vt:lpstr>
      <vt:lpstr>Презентация PowerPoint</vt:lpstr>
      <vt:lpstr>Презентация PowerPoint</vt:lpstr>
      <vt:lpstr>Презентация PowerPoint</vt:lpstr>
      <vt:lpstr>Продуктивность (результативность) деятельности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Повышение качества знаний через применение современных педагогических технологий </dc:title>
  <dc:creator>AnnA</dc:creator>
  <cp:lastModifiedBy>AnnA</cp:lastModifiedBy>
  <cp:revision>26</cp:revision>
  <dcterms:created xsi:type="dcterms:W3CDTF">2024-02-18T05:26:50Z</dcterms:created>
  <dcterms:modified xsi:type="dcterms:W3CDTF">2024-02-22T01:17:00Z</dcterms:modified>
</cp:coreProperties>
</file>