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notesMasterIdLst>
    <p:notesMasterId r:id="rId22"/>
  </p:notesMasterIdLst>
  <p:sldIdLst>
    <p:sldId id="256" r:id="rId2"/>
    <p:sldId id="262" r:id="rId3"/>
    <p:sldId id="282" r:id="rId4"/>
    <p:sldId id="257" r:id="rId5"/>
    <p:sldId id="258" r:id="rId6"/>
    <p:sldId id="275" r:id="rId7"/>
    <p:sldId id="281" r:id="rId8"/>
    <p:sldId id="276" r:id="rId9"/>
    <p:sldId id="294" r:id="rId10"/>
    <p:sldId id="290" r:id="rId11"/>
    <p:sldId id="291" r:id="rId12"/>
    <p:sldId id="292" r:id="rId13"/>
    <p:sldId id="293" r:id="rId14"/>
    <p:sldId id="266" r:id="rId15"/>
    <p:sldId id="260" r:id="rId16"/>
    <p:sldId id="263" r:id="rId17"/>
    <p:sldId id="295" r:id="rId18"/>
    <p:sldId id="283" r:id="rId19"/>
    <p:sldId id="264" r:id="rId20"/>
    <p:sldId id="28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BD8CA-92C6-42DA-BC05-47665167444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CDED6-D361-4D1E-A9CC-120C9AC487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294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3CDED6-D361-4D1E-A9CC-120C9AC487D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928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7FB13E5-F88B-49B1-8215-4F91B6A1FA4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DCB7B20-37E9-4B1F-AF53-F4E3137F9E32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58334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13E5-F88B-49B1-8215-4F91B6A1FA4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7B20-37E9-4B1F-AF53-F4E3137F9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231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13E5-F88B-49B1-8215-4F91B6A1FA4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7B20-37E9-4B1F-AF53-F4E3137F9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837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13E5-F88B-49B1-8215-4F91B6A1FA4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7B20-37E9-4B1F-AF53-F4E3137F9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932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7FB13E5-F88B-49B1-8215-4F91B6A1FA4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DCB7B20-37E9-4B1F-AF53-F4E3137F9E32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0609172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13E5-F88B-49B1-8215-4F91B6A1FA4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7B20-37E9-4B1F-AF53-F4E3137F9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19889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13E5-F88B-49B1-8215-4F91B6A1FA4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7B20-37E9-4B1F-AF53-F4E3137F9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62902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13E5-F88B-49B1-8215-4F91B6A1FA4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7B20-37E9-4B1F-AF53-F4E3137F9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040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13E5-F88B-49B1-8215-4F91B6A1FA4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B7B20-37E9-4B1F-AF53-F4E3137F9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7328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77FB13E5-F88B-49B1-8215-4F91B6A1FA4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9DCB7B20-37E9-4B1F-AF53-F4E3137F9E3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942396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77FB13E5-F88B-49B1-8215-4F91B6A1FA4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9DCB7B20-37E9-4B1F-AF53-F4E3137F9E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06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7FB13E5-F88B-49B1-8215-4F91B6A1FA46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DCB7B20-37E9-4B1F-AF53-F4E3137F9E3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6943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25.png"/><Relationship Id="rId2" Type="http://schemas.openxmlformats.org/officeDocument/2006/relationships/image" Target="../media/image7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3.png"/><Relationship Id="rId10" Type="http://schemas.openxmlformats.org/officeDocument/2006/relationships/image" Target="../media/image35.png"/><Relationship Id="rId19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34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3.png"/><Relationship Id="rId1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45.png"/><Relationship Id="rId2" Type="http://schemas.openxmlformats.org/officeDocument/2006/relationships/image" Target="../media/image32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2.png"/><Relationship Id="rId5" Type="http://schemas.openxmlformats.org/officeDocument/2006/relationships/image" Target="../media/image11.png"/><Relationship Id="rId15" Type="http://schemas.openxmlformats.org/officeDocument/2006/relationships/image" Target="../media/image20.png"/><Relationship Id="rId10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31.png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21" Type="http://schemas.openxmlformats.org/officeDocument/2006/relationships/image" Target="../media/image52.png"/><Relationship Id="rId7" Type="http://schemas.openxmlformats.org/officeDocument/2006/relationships/image" Target="../media/image15.png"/><Relationship Id="rId12" Type="http://schemas.openxmlformats.org/officeDocument/2006/relationships/image" Target="../media/image47.png"/><Relationship Id="rId17" Type="http://schemas.openxmlformats.org/officeDocument/2006/relationships/image" Target="../media/image50.png"/><Relationship Id="rId2" Type="http://schemas.openxmlformats.org/officeDocument/2006/relationships/image" Target="../media/image7.png"/><Relationship Id="rId16" Type="http://schemas.openxmlformats.org/officeDocument/2006/relationships/image" Target="../media/image4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1.png"/><Relationship Id="rId5" Type="http://schemas.openxmlformats.org/officeDocument/2006/relationships/image" Target="../media/image11.png"/><Relationship Id="rId15" Type="http://schemas.openxmlformats.org/officeDocument/2006/relationships/image" Target="../media/image48.png"/><Relationship Id="rId23" Type="http://schemas.openxmlformats.org/officeDocument/2006/relationships/image" Target="../media/image35.png"/><Relationship Id="rId10" Type="http://schemas.openxmlformats.org/officeDocument/2006/relationships/image" Target="../media/image33.png"/><Relationship Id="rId19" Type="http://schemas.openxmlformats.org/officeDocument/2006/relationships/image" Target="../media/image51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7.png"/><Relationship Id="rId22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png"/><Relationship Id="rId18" Type="http://schemas.openxmlformats.org/officeDocument/2006/relationships/image" Target="../media/image56.png"/><Relationship Id="rId3" Type="http://schemas.openxmlformats.org/officeDocument/2006/relationships/image" Target="../media/image25.png"/><Relationship Id="rId21" Type="http://schemas.openxmlformats.org/officeDocument/2006/relationships/image" Target="../media/image59.png"/><Relationship Id="rId7" Type="http://schemas.openxmlformats.org/officeDocument/2006/relationships/image" Target="../media/image28.png"/><Relationship Id="rId12" Type="http://schemas.openxmlformats.org/officeDocument/2006/relationships/image" Target="../media/image31.png"/><Relationship Id="rId17" Type="http://schemas.openxmlformats.org/officeDocument/2006/relationships/image" Target="../media/image55.png"/><Relationship Id="rId2" Type="http://schemas.openxmlformats.org/officeDocument/2006/relationships/image" Target="../media/image18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17.png"/><Relationship Id="rId24" Type="http://schemas.openxmlformats.org/officeDocument/2006/relationships/image" Target="../media/image61.png"/><Relationship Id="rId5" Type="http://schemas.openxmlformats.org/officeDocument/2006/relationships/image" Target="../media/image7.png"/><Relationship Id="rId15" Type="http://schemas.openxmlformats.org/officeDocument/2006/relationships/image" Target="../media/image33.png"/><Relationship Id="rId23" Type="http://schemas.openxmlformats.org/officeDocument/2006/relationships/image" Target="../media/image60.png"/><Relationship Id="rId10" Type="http://schemas.openxmlformats.org/officeDocument/2006/relationships/image" Target="../media/image15.png"/><Relationship Id="rId19" Type="http://schemas.openxmlformats.org/officeDocument/2006/relationships/image" Target="../media/image57.png"/><Relationship Id="rId4" Type="http://schemas.openxmlformats.org/officeDocument/2006/relationships/image" Target="../media/image26.png"/><Relationship Id="rId9" Type="http://schemas.openxmlformats.org/officeDocument/2006/relationships/image" Target="../media/image14.png"/><Relationship Id="rId14" Type="http://schemas.openxmlformats.org/officeDocument/2006/relationships/image" Target="../media/image20.png"/><Relationship Id="rId2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13.png"/><Relationship Id="rId18" Type="http://schemas.openxmlformats.org/officeDocument/2006/relationships/slide" Target="slide7.xml"/><Relationship Id="rId26" Type="http://schemas.openxmlformats.org/officeDocument/2006/relationships/image" Target="../media/image22.png"/><Relationship Id="rId3" Type="http://schemas.openxmlformats.org/officeDocument/2006/relationships/image" Target="../media/image8.png"/><Relationship Id="rId21" Type="http://schemas.openxmlformats.org/officeDocument/2006/relationships/image" Target="../media/image17.png"/><Relationship Id="rId7" Type="http://schemas.openxmlformats.org/officeDocument/2006/relationships/image" Target="../media/image10.png"/><Relationship Id="rId12" Type="http://schemas.openxmlformats.org/officeDocument/2006/relationships/slide" Target="slide16.xml"/><Relationship Id="rId17" Type="http://schemas.openxmlformats.org/officeDocument/2006/relationships/image" Target="../media/image15.png"/><Relationship Id="rId25" Type="http://schemas.openxmlformats.org/officeDocument/2006/relationships/image" Target="../media/image21.png"/><Relationship Id="rId2" Type="http://schemas.openxmlformats.org/officeDocument/2006/relationships/image" Target="../media/image7.png"/><Relationship Id="rId16" Type="http://schemas.openxmlformats.org/officeDocument/2006/relationships/slide" Target="slide18.xml"/><Relationship Id="rId20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5.xml"/><Relationship Id="rId11" Type="http://schemas.openxmlformats.org/officeDocument/2006/relationships/image" Target="../media/image12.png"/><Relationship Id="rId24" Type="http://schemas.openxmlformats.org/officeDocument/2006/relationships/image" Target="../media/image20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10" Type="http://schemas.openxmlformats.org/officeDocument/2006/relationships/slide" Target="slide1.xml"/><Relationship Id="rId19" Type="http://schemas.openxmlformats.org/officeDocument/2006/relationships/image" Target="../media/image16.png"/><Relationship Id="rId4" Type="http://schemas.openxmlformats.org/officeDocument/2006/relationships/slide" Target="slide14.xml"/><Relationship Id="rId9" Type="http://schemas.openxmlformats.org/officeDocument/2006/relationships/image" Target="../media/image11.png"/><Relationship Id="rId14" Type="http://schemas.openxmlformats.org/officeDocument/2006/relationships/slide" Target="slide4.xml"/><Relationship Id="rId22" Type="http://schemas.openxmlformats.org/officeDocument/2006/relationships/image" Target="../media/image18.png"/><Relationship Id="rId27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3.png"/><Relationship Id="rId18" Type="http://schemas.openxmlformats.org/officeDocument/2006/relationships/image" Target="../media/image29.png"/><Relationship Id="rId3" Type="http://schemas.openxmlformats.org/officeDocument/2006/relationships/image" Target="../media/image7.png"/><Relationship Id="rId21" Type="http://schemas.openxmlformats.org/officeDocument/2006/relationships/image" Target="../media/image19.png"/><Relationship Id="rId7" Type="http://schemas.openxmlformats.org/officeDocument/2006/relationships/image" Target="../media/image2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18.png"/><Relationship Id="rId16" Type="http://schemas.openxmlformats.org/officeDocument/2006/relationships/image" Target="../media/image16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1.png"/><Relationship Id="rId24" Type="http://schemas.openxmlformats.org/officeDocument/2006/relationships/image" Target="../media/image33.png"/><Relationship Id="rId5" Type="http://schemas.openxmlformats.org/officeDocument/2006/relationships/image" Target="../media/image25.png"/><Relationship Id="rId15" Type="http://schemas.openxmlformats.org/officeDocument/2006/relationships/image" Target="../media/image15.png"/><Relationship Id="rId23" Type="http://schemas.openxmlformats.org/officeDocument/2006/relationships/image" Target="../media/image20.png"/><Relationship Id="rId10" Type="http://schemas.openxmlformats.org/officeDocument/2006/relationships/image" Target="../media/image10.png"/><Relationship Id="rId19" Type="http://schemas.openxmlformats.org/officeDocument/2006/relationships/image" Target="../media/image30.png"/><Relationship Id="rId4" Type="http://schemas.openxmlformats.org/officeDocument/2006/relationships/image" Target="../media/image8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9382" y="193964"/>
            <a:ext cx="12095017" cy="1371599"/>
          </a:xfrm>
        </p:spPr>
        <p:txBody>
          <a:bodyPr>
            <a:noAutofit/>
          </a:bodyPr>
          <a:lstStyle/>
          <a:p>
            <a:r>
              <a:rPr lang="en-US" sz="6600" dirty="0" smtClean="0">
                <a:latin typeface="Forte" panose="03060902040502070203" pitchFamily="66" charset="0"/>
              </a:rPr>
              <a:t>HELLO, DEAR STUDENTS!</a:t>
            </a:r>
            <a:endParaRPr lang="ru-RU" sz="6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6" y="1996863"/>
            <a:ext cx="8003948" cy="465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0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Dotted grid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pattFill prst="dotGrid">
            <a:fgClr>
              <a:srgbClr val="00FF99"/>
            </a:fgClr>
            <a:bgClr>
              <a:schemeClr val="bg1"/>
            </a:bgClr>
          </a:patt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364"/>
            <a:ext cx="6629400" cy="96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3657600" y="1066801"/>
            <a:ext cx="4724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4800" b="1">
                <a:latin typeface="Arial Rounded MT Bold" panose="020F0704030504030204" pitchFamily="34" charset="0"/>
              </a:rPr>
              <a:t>It’s ________!</a:t>
            </a:r>
          </a:p>
        </p:txBody>
      </p:sp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9800"/>
            <a:ext cx="13144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0" name="Picture 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819400"/>
            <a:ext cx="130492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6" y="4152900"/>
            <a:ext cx="13335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505201"/>
            <a:ext cx="12763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85" name="Text Box 21"/>
          <p:cNvSpPr txBox="1">
            <a:spLocks noChangeArrowheads="1"/>
          </p:cNvSpPr>
          <p:nvPr/>
        </p:nvSpPr>
        <p:spPr bwMode="auto">
          <a:xfrm>
            <a:off x="6019800" y="2849564"/>
            <a:ext cx="4419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200" b="1">
                <a:latin typeface="Arial Rounded MT Bold" panose="020F0704030504030204" pitchFamily="34" charset="0"/>
              </a:rPr>
              <a:t>Take off your shirt!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6019800" y="3429000"/>
            <a:ext cx="4648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200" b="1">
                <a:latin typeface="Arial Rounded MT Bold" panose="020F0704030504030204" pitchFamily="34" charset="0"/>
              </a:rPr>
              <a:t>Put on your sweater!</a:t>
            </a:r>
          </a:p>
        </p:txBody>
      </p:sp>
      <p:pic>
        <p:nvPicPr>
          <p:cNvPr id="11290" name="Picture 2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2450">
            <a:off x="5943601" y="1989138"/>
            <a:ext cx="1781175" cy="67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3" name="Text Box 29"/>
          <p:cNvSpPr txBox="1">
            <a:spLocks noChangeArrowheads="1"/>
          </p:cNvSpPr>
          <p:nvPr/>
        </p:nvSpPr>
        <p:spPr bwMode="auto">
          <a:xfrm>
            <a:off x="4953000" y="990601"/>
            <a:ext cx="2590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4800" b="1">
                <a:latin typeface="Arial Rounded MT Bold" panose="020F0704030504030204" pitchFamily="34" charset="0"/>
              </a:rPr>
              <a:t>cloudy</a:t>
            </a:r>
          </a:p>
        </p:txBody>
      </p:sp>
      <p:pic>
        <p:nvPicPr>
          <p:cNvPr id="11295" name="Picture 31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488" y="6008688"/>
            <a:ext cx="1077912" cy="69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9" name="Picture 35" descr="cloudy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26" y="838201"/>
            <a:ext cx="2390775" cy="170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00" name="AutoShape 36"/>
          <p:cNvSpPr>
            <a:spLocks noChangeArrowheads="1"/>
          </p:cNvSpPr>
          <p:nvPr/>
        </p:nvSpPr>
        <p:spPr bwMode="auto">
          <a:xfrm rot="16200000">
            <a:off x="8001000" y="381000"/>
            <a:ext cx="2590800" cy="2286000"/>
          </a:xfrm>
          <a:prstGeom prst="flowChartDelay">
            <a:avLst/>
          </a:prstGeom>
          <a:gradFill rotWithShape="0">
            <a:gsLst>
              <a:gs pos="0">
                <a:srgbClr val="66FFCC">
                  <a:alpha val="0"/>
                </a:srgbClr>
              </a:gs>
              <a:gs pos="100000">
                <a:srgbClr val="CCFFFF">
                  <a:alpha val="64999"/>
                </a:srgbClr>
              </a:gs>
            </a:gsLst>
            <a:path path="shape">
              <a:fillToRect l="50000" t="50000" r="50000" b="50000"/>
            </a:path>
          </a:gradFill>
          <a:ln w="76200">
            <a:pattFill prst="sphere">
              <a:fgClr>
                <a:srgbClr val="800000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1301" name="Picture 37" descr="jacket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86200"/>
            <a:ext cx="2743200" cy="182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2" name="Picture 38" descr="Todd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1" y="1752600"/>
            <a:ext cx="2900363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3" name="Picture 39" descr="trainer_gr_L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6078538"/>
            <a:ext cx="990600" cy="70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4" name="Picture 40" descr="trainer_gr_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78538"/>
            <a:ext cx="990600" cy="70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6" name="Picture 42" descr="jeans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572000"/>
            <a:ext cx="15240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7" name="Picture 43" descr="t-shirt_re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91000"/>
            <a:ext cx="18288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11" name="Picture 47" descr="shirt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76" y="3657600"/>
            <a:ext cx="199072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12" name="Group 48"/>
          <p:cNvGrpSpPr>
            <a:grpSpLocks/>
          </p:cNvGrpSpPr>
          <p:nvPr/>
        </p:nvGrpSpPr>
        <p:grpSpPr bwMode="auto">
          <a:xfrm>
            <a:off x="6019800" y="5791200"/>
            <a:ext cx="1371600" cy="762000"/>
            <a:chOff x="3888" y="2496"/>
            <a:chExt cx="864" cy="480"/>
          </a:xfrm>
        </p:grpSpPr>
        <p:pic>
          <p:nvPicPr>
            <p:cNvPr id="11313" name="Picture 49" descr="sock_green_L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510"/>
              <a:ext cx="528" cy="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14" name="Picture 50" descr="sock_green_R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2496"/>
              <a:ext cx="480" cy="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309" name="Picture 45" descr="sweater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4800600"/>
            <a:ext cx="2495550" cy="19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19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1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0.45052 0.1 " pathEditMode="relative" rAng="0" ptsTypes="AA">
                                      <p:cBhvr>
                                        <p:cTn id="59" dur="1000" fill="hold"/>
                                        <p:tgtEl>
                                          <p:spTgt spid="11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17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3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3.7037E-6 L -0.29805 -0.18565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13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36" y="-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1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0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3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11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1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1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11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07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11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01"/>
                  </p:tgtEl>
                </p:cond>
              </p:nextCondLst>
            </p:seq>
          </p:childTnLst>
        </p:cTn>
      </p:par>
    </p:tnLst>
    <p:bldLst>
      <p:bldP spid="11285" grpId="0"/>
      <p:bldP spid="11286" grpId="0"/>
      <p:bldP spid="112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descr="Dotted grid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pattFill prst="dotGrid">
            <a:fgClr>
              <a:srgbClr val="00FF99"/>
            </a:fgClr>
            <a:bgClr>
              <a:schemeClr val="bg1"/>
            </a:bgClr>
          </a:patt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9263" name="Picture 47" descr="trousers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0" y="3962400"/>
            <a:ext cx="14478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68" name="Picture 52" descr="ha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256214"/>
            <a:ext cx="1676400" cy="122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364"/>
            <a:ext cx="6629400" cy="96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3657600" y="1066801"/>
            <a:ext cx="4724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4800" b="1">
                <a:latin typeface="Arial Rounded MT Bold" panose="020F0704030504030204" pitchFamily="34" charset="0"/>
              </a:rPr>
              <a:t>It’s ________!</a:t>
            </a:r>
          </a:p>
        </p:txBody>
      </p:sp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9800"/>
            <a:ext cx="13144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819400"/>
            <a:ext cx="130492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6" y="4181475"/>
            <a:ext cx="13335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3" name="Picture 1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505201"/>
            <a:ext cx="12763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6019800" y="2849564"/>
            <a:ext cx="4648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200" b="1">
                <a:latin typeface="Arial Rounded MT Bold" panose="020F0704030504030204" pitchFamily="34" charset="0"/>
              </a:rPr>
              <a:t>Take off your sweater!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6019800" y="3429000"/>
            <a:ext cx="419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200" b="1">
                <a:latin typeface="Arial Rounded MT Bold" panose="020F0704030504030204" pitchFamily="34" charset="0"/>
              </a:rPr>
              <a:t>Put on your dress !</a:t>
            </a:r>
          </a:p>
        </p:txBody>
      </p:sp>
      <p:pic>
        <p:nvPicPr>
          <p:cNvPr id="9236" name="Picture 2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2450">
            <a:off x="5943601" y="1989138"/>
            <a:ext cx="1781175" cy="67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4953000" y="1066801"/>
            <a:ext cx="228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4800" b="1">
                <a:latin typeface="Arial Rounded MT Bold" panose="020F0704030504030204" pitchFamily="34" charset="0"/>
              </a:rPr>
              <a:t>sunny</a:t>
            </a:r>
          </a:p>
        </p:txBody>
      </p:sp>
      <p:pic>
        <p:nvPicPr>
          <p:cNvPr id="9238" name="Picture 2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488" y="6008688"/>
            <a:ext cx="1077912" cy="69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47" name="Picture 31" descr="sunny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381001"/>
            <a:ext cx="2457450" cy="238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48" name="AutoShape 32"/>
          <p:cNvSpPr>
            <a:spLocks noChangeArrowheads="1"/>
          </p:cNvSpPr>
          <p:nvPr/>
        </p:nvSpPr>
        <p:spPr bwMode="auto">
          <a:xfrm rot="16200000">
            <a:off x="8001000" y="381000"/>
            <a:ext cx="2590800" cy="2286000"/>
          </a:xfrm>
          <a:prstGeom prst="flowChartDelay">
            <a:avLst/>
          </a:prstGeom>
          <a:gradFill rotWithShape="0">
            <a:gsLst>
              <a:gs pos="0">
                <a:srgbClr val="66FFCC">
                  <a:alpha val="0"/>
                </a:srgbClr>
              </a:gs>
              <a:gs pos="100000">
                <a:srgbClr val="CCFFFF">
                  <a:alpha val="64999"/>
                </a:srgbClr>
              </a:gs>
            </a:gsLst>
            <a:path path="shape">
              <a:fillToRect l="50000" t="50000" r="50000" b="50000"/>
            </a:path>
          </a:gradFill>
          <a:ln w="76200">
            <a:pattFill prst="sphere">
              <a:fgClr>
                <a:srgbClr val="800000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9252" name="Picture 36" descr="Tilly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57401"/>
            <a:ext cx="3290888" cy="45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65" name="Picture 49" descr="jumper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752850"/>
            <a:ext cx="3048000" cy="143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62" name="Picture 46" descr="shorts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267201"/>
            <a:ext cx="14478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64" name="Picture 48" descr="top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038600"/>
            <a:ext cx="11239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1" name="Picture 35" descr="coat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4794250"/>
            <a:ext cx="2867025" cy="175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66" name="Picture 50" descr="shoe1_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5953126"/>
            <a:ext cx="776288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67" name="Picture 51" descr="shoe1_l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5943600"/>
            <a:ext cx="785812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87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1111E-6 -1.48148E-6 L 0.36511 0.08889 " pathEditMode="relative" ptsTypes="AA">
                                      <p:cBhvr>
                                        <p:cTn id="59" dur="1000" fill="hold"/>
                                        <p:tgtEl>
                                          <p:spTgt spid="9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6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-0.0037 L -0.18633 -0.17547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5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9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9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6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9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62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9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9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6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9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68"/>
                  </p:tgtEl>
                </p:cond>
              </p:nextCondLst>
            </p:seq>
          </p:childTnLst>
        </p:cTn>
      </p:par>
    </p:tnLst>
    <p:bldLst>
      <p:bldP spid="9234" grpId="0"/>
      <p:bldP spid="9235" grpId="0"/>
      <p:bldP spid="92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descr="Dotted grid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pattFill prst="dotGrid">
            <a:fgClr>
              <a:srgbClr val="00FF99"/>
            </a:fgClr>
            <a:bgClr>
              <a:schemeClr val="bg1"/>
            </a:bgClr>
          </a:patt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364"/>
            <a:ext cx="6629400" cy="96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3657600" y="1066801"/>
            <a:ext cx="4724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4800" b="1">
                <a:latin typeface="Arial Rounded MT Bold" panose="020F0704030504030204" pitchFamily="34" charset="0"/>
              </a:rPr>
              <a:t>It’s ________!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7772400" y="5943600"/>
            <a:ext cx="1371600" cy="762000"/>
            <a:chOff x="3888" y="2496"/>
            <a:chExt cx="864" cy="480"/>
          </a:xfrm>
        </p:grpSpPr>
        <p:pic>
          <p:nvPicPr>
            <p:cNvPr id="8199" name="Picture 7" descr="sock_green_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510"/>
              <a:ext cx="528" cy="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 descr="sock_green_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2496"/>
              <a:ext cx="480" cy="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9800"/>
            <a:ext cx="13144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819400"/>
            <a:ext cx="130492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4098925"/>
            <a:ext cx="13335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505201"/>
            <a:ext cx="12763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6019800" y="2849564"/>
            <a:ext cx="4038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200" b="1">
                <a:latin typeface="Arial Rounded MT Bold" panose="020F0704030504030204" pitchFamily="34" charset="0"/>
              </a:rPr>
              <a:t>Wear your jacket!</a:t>
            </a:r>
          </a:p>
        </p:txBody>
      </p:sp>
      <p:sp>
        <p:nvSpPr>
          <p:cNvPr id="8211" name="Text Box 19"/>
          <p:cNvSpPr txBox="1">
            <a:spLocks noChangeArrowheads="1"/>
          </p:cNvSpPr>
          <p:nvPr/>
        </p:nvSpPr>
        <p:spPr bwMode="auto">
          <a:xfrm>
            <a:off x="6019800" y="3429000"/>
            <a:ext cx="419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200" b="1">
                <a:latin typeface="Arial Rounded MT Bold" panose="020F0704030504030204" pitchFamily="34" charset="0"/>
              </a:rPr>
              <a:t>Put on your gloves!</a:t>
            </a:r>
          </a:p>
        </p:txBody>
      </p:sp>
      <p:pic>
        <p:nvPicPr>
          <p:cNvPr id="8212" name="Picture 2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2450">
            <a:off x="5943601" y="1989138"/>
            <a:ext cx="1781175" cy="67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13" name="Text Box 21"/>
          <p:cNvSpPr txBox="1">
            <a:spLocks noChangeArrowheads="1"/>
          </p:cNvSpPr>
          <p:nvPr/>
        </p:nvSpPr>
        <p:spPr bwMode="auto">
          <a:xfrm>
            <a:off x="5029200" y="1066801"/>
            <a:ext cx="22860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4800" b="1">
                <a:latin typeface="Arial Rounded MT Bold" panose="020F0704030504030204" pitchFamily="34" charset="0"/>
              </a:rPr>
              <a:t>snowy</a:t>
            </a:r>
          </a:p>
        </p:txBody>
      </p:sp>
      <p:pic>
        <p:nvPicPr>
          <p:cNvPr id="8214" name="Picture 2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488" y="6008688"/>
            <a:ext cx="1077912" cy="69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7" name="Picture 25" descr="Todd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4851" y="1752600"/>
            <a:ext cx="2900363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3" name="Picture 31" descr="snow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615951"/>
            <a:ext cx="2390775" cy="221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25" name="AutoShape 33"/>
          <p:cNvSpPr>
            <a:spLocks noChangeArrowheads="1"/>
          </p:cNvSpPr>
          <p:nvPr/>
        </p:nvSpPr>
        <p:spPr bwMode="auto">
          <a:xfrm rot="16200000">
            <a:off x="8001000" y="381000"/>
            <a:ext cx="2590800" cy="2286000"/>
          </a:xfrm>
          <a:prstGeom prst="flowChartDelay">
            <a:avLst/>
          </a:prstGeom>
          <a:gradFill rotWithShape="0">
            <a:gsLst>
              <a:gs pos="0">
                <a:srgbClr val="66FFCC">
                  <a:alpha val="0"/>
                </a:srgbClr>
              </a:gs>
              <a:gs pos="100000">
                <a:srgbClr val="CCFFFF">
                  <a:alpha val="49001"/>
                </a:srgbClr>
              </a:gs>
            </a:gsLst>
            <a:path path="shape">
              <a:fillToRect l="50000" t="50000" r="50000" b="50000"/>
            </a:path>
          </a:gradFill>
          <a:ln w="76200">
            <a:pattFill prst="sphere">
              <a:fgClr>
                <a:srgbClr val="800000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8233" name="Group 41"/>
          <p:cNvGrpSpPr>
            <a:grpSpLocks/>
          </p:cNvGrpSpPr>
          <p:nvPr/>
        </p:nvGrpSpPr>
        <p:grpSpPr bwMode="auto">
          <a:xfrm>
            <a:off x="6096000" y="5791200"/>
            <a:ext cx="1600200" cy="838200"/>
            <a:chOff x="2880" y="3648"/>
            <a:chExt cx="1008" cy="528"/>
          </a:xfrm>
        </p:grpSpPr>
        <p:pic>
          <p:nvPicPr>
            <p:cNvPr id="8218" name="Picture 26" descr="trainer_gr_L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3648"/>
              <a:ext cx="624" cy="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19" name="Picture 27" descr="trainer_gr_R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733"/>
              <a:ext cx="624" cy="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229" name="Picture 37" descr="shoe_todd_L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943601"/>
            <a:ext cx="11430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0" name="Picture 38" descr="shoe_Todd_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943600"/>
            <a:ext cx="1295400" cy="80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6" name="Picture 34" descr="trousers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608514"/>
            <a:ext cx="2514600" cy="217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1" name="Picture 39" descr="sweater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6" y="3930650"/>
            <a:ext cx="2333625" cy="170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32" name="Picture 40" descr="hat_Todd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44664"/>
            <a:ext cx="1828800" cy="122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2" name="Picture 30" descr="t-shirt_red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673475"/>
            <a:ext cx="1676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8" name="Picture 36" descr="glove_bl_R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410201"/>
            <a:ext cx="800100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27" name="Picture 35" descr="glove_bl_L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5257800"/>
            <a:ext cx="752475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jacket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92550"/>
            <a:ext cx="2743200" cy="182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35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8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96296E-6 L -0.38268 -0.03958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1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71 -0.00602 L -0.37148 -0.09352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82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60" y="-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8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3333E-6 L -0.20781 -0.13426 " pathEditMode="relative" rAng="0" ptsTypes="AA">
                                      <p:cBhvr>
                                        <p:cTn id="83" dur="1000" fill="hold"/>
                                        <p:tgtEl>
                                          <p:spTgt spid="8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91" y="-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9" dur="1000"/>
                                        <p:tgtEl>
                                          <p:spTgt spid="8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4" dur="500"/>
                                        <p:tgtEl>
                                          <p:spTgt spid="8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8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0" dur="500"/>
                                        <p:tgtEl>
                                          <p:spTgt spid="82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31"/>
                  </p:tgtEl>
                </p:cond>
              </p:nextCondLst>
            </p:seq>
          </p:childTnLst>
        </p:cTn>
      </p:par>
    </p:tnLst>
    <p:bldLst>
      <p:bldP spid="8210" grpId="0"/>
      <p:bldP spid="8211" grpId="0"/>
      <p:bldP spid="82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 descr="Dotted grid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pattFill prst="dotGrid">
            <a:fgClr>
              <a:srgbClr val="00FF99"/>
            </a:fgClr>
            <a:bgClr>
              <a:schemeClr val="bg1"/>
            </a:bgClr>
          </a:patt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0243" name="Picture 3" descr="Till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57401"/>
            <a:ext cx="3290888" cy="45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7" name="Group 7"/>
          <p:cNvGrpSpPr>
            <a:grpSpLocks/>
          </p:cNvGrpSpPr>
          <p:nvPr/>
        </p:nvGrpSpPr>
        <p:grpSpPr bwMode="auto">
          <a:xfrm>
            <a:off x="7848600" y="5181600"/>
            <a:ext cx="990600" cy="533400"/>
            <a:chOff x="3888" y="2496"/>
            <a:chExt cx="864" cy="480"/>
          </a:xfrm>
        </p:grpSpPr>
        <p:pic>
          <p:nvPicPr>
            <p:cNvPr id="10248" name="Picture 8" descr="sock_green_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510"/>
              <a:ext cx="528" cy="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49" name="Picture 9" descr="sock_green_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2496"/>
              <a:ext cx="480" cy="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364"/>
            <a:ext cx="6629400" cy="96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3657600" y="1219201"/>
            <a:ext cx="4724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4800" b="1">
                <a:latin typeface="Arial Rounded MT Bold" panose="020F0704030504030204" pitchFamily="34" charset="0"/>
              </a:rPr>
              <a:t>It’s ________!</a:t>
            </a:r>
          </a:p>
        </p:txBody>
      </p:sp>
      <p:grpSp>
        <p:nvGrpSpPr>
          <p:cNvPr id="10285" name="Group 45"/>
          <p:cNvGrpSpPr>
            <a:grpSpLocks/>
          </p:cNvGrpSpPr>
          <p:nvPr/>
        </p:nvGrpSpPr>
        <p:grpSpPr bwMode="auto">
          <a:xfrm>
            <a:off x="7620000" y="5826126"/>
            <a:ext cx="1524000" cy="803275"/>
            <a:chOff x="2784" y="3552"/>
            <a:chExt cx="960" cy="506"/>
          </a:xfrm>
        </p:grpSpPr>
        <p:pic>
          <p:nvPicPr>
            <p:cNvPr id="10251" name="Picture 11" descr="boot_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3552"/>
              <a:ext cx="624" cy="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52" name="Picture 12" descr="boot_r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3565"/>
              <a:ext cx="528" cy="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57" name="Picture 17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475" y="2084346"/>
            <a:ext cx="130492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1297">
            <a:off x="2006658" y="3528896"/>
            <a:ext cx="10287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9" name="Picture 19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789" y="4299024"/>
            <a:ext cx="13335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1" name="Picture 21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388" y="2962328"/>
            <a:ext cx="12763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6019800" y="2849564"/>
            <a:ext cx="4038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200" b="1">
                <a:latin typeface="Arial Rounded MT Bold" panose="020F0704030504030204" pitchFamily="34" charset="0"/>
              </a:rPr>
              <a:t>Wear your trainers!</a:t>
            </a:r>
          </a:p>
        </p:txBody>
      </p:sp>
      <p:sp>
        <p:nvSpPr>
          <p:cNvPr id="10263" name="Text Box 23"/>
          <p:cNvSpPr txBox="1">
            <a:spLocks noChangeArrowheads="1"/>
          </p:cNvSpPr>
          <p:nvPr/>
        </p:nvSpPr>
        <p:spPr bwMode="auto">
          <a:xfrm>
            <a:off x="6019800" y="3429000"/>
            <a:ext cx="4267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200" b="1">
                <a:latin typeface="Arial Rounded MT Bold" panose="020F0704030504030204" pitchFamily="34" charset="0"/>
              </a:rPr>
              <a:t>Take your umbrella!</a:t>
            </a:r>
          </a:p>
        </p:txBody>
      </p:sp>
      <p:pic>
        <p:nvPicPr>
          <p:cNvPr id="10268" name="Picture 28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2450">
            <a:off x="5943601" y="1989138"/>
            <a:ext cx="1781175" cy="67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9" name="Picture 29" descr="shorts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800601"/>
            <a:ext cx="14478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1" name="Text Box 31"/>
          <p:cNvSpPr txBox="1">
            <a:spLocks noChangeArrowheads="1"/>
          </p:cNvSpPr>
          <p:nvPr/>
        </p:nvSpPr>
        <p:spPr bwMode="auto">
          <a:xfrm>
            <a:off x="5181600" y="1219201"/>
            <a:ext cx="1828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4800" b="1">
                <a:latin typeface="Arial Rounded MT Bold" panose="020F0704030504030204" pitchFamily="34" charset="0"/>
              </a:rPr>
              <a:t>rainy</a:t>
            </a:r>
          </a:p>
        </p:txBody>
      </p:sp>
      <p:pic>
        <p:nvPicPr>
          <p:cNvPr id="10272" name="Picture 32" descr="top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114800"/>
            <a:ext cx="11239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3" name="Picture 33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488" y="6008688"/>
            <a:ext cx="1077912" cy="69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4" name="Picture 34" descr="rainy1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57226"/>
            <a:ext cx="259080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5" name="AutoShape 35"/>
          <p:cNvSpPr>
            <a:spLocks noChangeArrowheads="1"/>
          </p:cNvSpPr>
          <p:nvPr/>
        </p:nvSpPr>
        <p:spPr bwMode="auto">
          <a:xfrm rot="16200000">
            <a:off x="8001000" y="381000"/>
            <a:ext cx="2590800" cy="2286000"/>
          </a:xfrm>
          <a:prstGeom prst="flowChartDelay">
            <a:avLst/>
          </a:prstGeom>
          <a:gradFill rotWithShape="0">
            <a:gsLst>
              <a:gs pos="0">
                <a:srgbClr val="66FFCC">
                  <a:alpha val="0"/>
                </a:srgbClr>
              </a:gs>
              <a:gs pos="100000">
                <a:srgbClr val="CCFFFF">
                  <a:alpha val="64999"/>
                </a:srgbClr>
              </a:gs>
            </a:gsLst>
            <a:path path="shape">
              <a:fillToRect l="50000" t="50000" r="50000" b="50000"/>
            </a:path>
          </a:gradFill>
          <a:ln w="76200">
            <a:pattFill prst="sphere">
              <a:fgClr>
                <a:srgbClr val="800000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0281" name="Picture 41" descr="skirt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4114801"/>
            <a:ext cx="1338263" cy="91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80" name="Group 40"/>
          <p:cNvGrpSpPr>
            <a:grpSpLocks/>
          </p:cNvGrpSpPr>
          <p:nvPr/>
        </p:nvGrpSpPr>
        <p:grpSpPr bwMode="auto">
          <a:xfrm>
            <a:off x="9220200" y="4876800"/>
            <a:ext cx="1143000" cy="996950"/>
            <a:chOff x="4272" y="2858"/>
            <a:chExt cx="720" cy="628"/>
          </a:xfrm>
        </p:grpSpPr>
        <p:pic>
          <p:nvPicPr>
            <p:cNvPr id="10278" name="Picture 38" descr="shoe2_r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2858"/>
              <a:ext cx="576" cy="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9" name="Picture 39" descr="shoe2_l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053"/>
              <a:ext cx="576" cy="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84" name="Group 44"/>
          <p:cNvGrpSpPr>
            <a:grpSpLocks/>
          </p:cNvGrpSpPr>
          <p:nvPr/>
        </p:nvGrpSpPr>
        <p:grpSpPr bwMode="auto">
          <a:xfrm>
            <a:off x="5695950" y="5943600"/>
            <a:ext cx="1847850" cy="692150"/>
            <a:chOff x="2784" y="3022"/>
            <a:chExt cx="1164" cy="436"/>
          </a:xfrm>
        </p:grpSpPr>
        <p:pic>
          <p:nvPicPr>
            <p:cNvPr id="10282" name="Picture 42" descr="trainer_r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3072"/>
              <a:ext cx="540" cy="3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3" name="Picture 43" descr="trainer_l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3022"/>
              <a:ext cx="546" cy="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0" name="Picture 30" descr="trousers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514850"/>
            <a:ext cx="14478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7" name="Picture 37" descr="T-shirt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76" y="3702050"/>
            <a:ext cx="1838325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7" name="Picture 47" descr="umbrella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8045">
            <a:off x="2412662" y="2354092"/>
            <a:ext cx="240982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451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10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10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3.7037E-7 L -0.15886 0.00509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102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24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 tmFilter="0,0; .5, 1; 1, 1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1.25E-6 -4.81481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4" dur="1000"/>
                                        <p:tgtEl>
                                          <p:spTgt spid="10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0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10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0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5" dur="500"/>
                                        <p:tgtEl>
                                          <p:spTgt spid="10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2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 nodeType="clickPar">
                      <p:stCondLst>
                        <p:cond delay="0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1" dur="500"/>
                                        <p:tgtEl>
                                          <p:spTgt spid="10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2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 nodeType="clickPar">
                      <p:stCondLst>
                        <p:cond delay="0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7" dur="500"/>
                                        <p:tgtEl>
                                          <p:spTgt spid="10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1"/>
                  </p:tgtEl>
                </p:cond>
              </p:nextCondLst>
            </p:seq>
          </p:childTnLst>
        </p:cTn>
      </p:par>
    </p:tnLst>
    <p:bldLst>
      <p:bldP spid="10262" grpId="0"/>
      <p:bldP spid="10263" grpId="0"/>
      <p:bldP spid="102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Forte" panose="03060902040502070203" pitchFamily="66" charset="0"/>
              </a:rPr>
              <a:t>Physical exercises!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92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smtClean="0"/>
              <a:t>Our mood might change. The weather might change too. Does our mood depend on the weather? Of course, it does. Especially if we are not dressed right.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47601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Forte" panose="03060902040502070203" pitchFamily="66" charset="0"/>
              </a:rPr>
              <a:t>Dress your doll! 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7527" y="2286001"/>
            <a:ext cx="10917381" cy="41286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/>
              <a:t>Plan:</a:t>
            </a:r>
          </a:p>
          <a:p>
            <a:pPr marL="514350" indent="-514350">
              <a:buAutoNum type="arabicPeriod"/>
            </a:pPr>
            <a:r>
              <a:rPr lang="en-US" sz="4400" dirty="0" smtClean="0"/>
              <a:t>Hello! I’m __________ (name).</a:t>
            </a:r>
          </a:p>
          <a:p>
            <a:pPr marL="514350" indent="-514350">
              <a:buAutoNum type="arabicPeriod"/>
            </a:pPr>
            <a:r>
              <a:rPr lang="en-US" sz="4400" dirty="0" smtClean="0"/>
              <a:t>Today is __________ (kind of weather).</a:t>
            </a:r>
          </a:p>
          <a:p>
            <a:pPr marL="514350" indent="-514350">
              <a:buAutoNum type="arabicPeriod"/>
            </a:pPr>
            <a:r>
              <a:rPr lang="en-US" sz="4400" dirty="0" smtClean="0"/>
              <a:t>I’m wearing ___________ (names of clothes).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789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218" y="3192696"/>
            <a:ext cx="2228445" cy="2777241"/>
          </a:xfr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88747" y="891643"/>
            <a:ext cx="3962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14" y="0"/>
            <a:ext cx="6687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717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6982"/>
            <a:ext cx="10515600" cy="845127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latin typeface="Forte" panose="03060902040502070203" pitchFamily="66" charset="0"/>
              </a:rPr>
              <a:t>Home task </a:t>
            </a:r>
            <a:endParaRPr lang="ru-RU" sz="5400" dirty="0"/>
          </a:p>
        </p:txBody>
      </p:sp>
      <p:pic>
        <p:nvPicPr>
          <p:cNvPr id="4" name="Объект 3" descr="C:\Users\AnnA\Desktop\Анна С\ПГ\ПГ 2024\Урок\weather-and-clothes_39339_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964" y="831274"/>
            <a:ext cx="5043054" cy="602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88" y="831274"/>
            <a:ext cx="5467013" cy="602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0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The Weather and Clothing Song! For ESL_EFL students! (2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0694" y="382385"/>
            <a:ext cx="11140289" cy="6267797"/>
          </a:xfrm>
        </p:spPr>
      </p:pic>
    </p:spTree>
    <p:extLst>
      <p:ext uri="{BB962C8B-B14F-4D97-AF65-F5344CB8AC3E}">
        <p14:creationId xmlns:p14="http://schemas.microsoft.com/office/powerpoint/2010/main" val="392411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63782" y="3065029"/>
            <a:ext cx="2923309" cy="3006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Sad </a:t>
            </a:r>
          </a:p>
          <a:p>
            <a:pPr algn="ctr"/>
            <a:r>
              <a:rPr lang="en-US" sz="3200" dirty="0" smtClean="0"/>
              <a:t>Bored </a:t>
            </a:r>
          </a:p>
          <a:p>
            <a:pPr algn="ctr"/>
            <a:r>
              <a:rPr lang="en-US" sz="3200" dirty="0" smtClean="0"/>
              <a:t>Sleepy </a:t>
            </a:r>
          </a:p>
          <a:p>
            <a:pPr algn="ctr"/>
            <a:r>
              <a:rPr lang="en-US" sz="3200" dirty="0" smtClean="0"/>
              <a:t>Tired </a:t>
            </a:r>
          </a:p>
          <a:p>
            <a:pPr algn="ctr"/>
            <a:r>
              <a:rPr lang="en-US" sz="3200" dirty="0" smtClean="0"/>
              <a:t>Nervous </a:t>
            </a:r>
            <a:endParaRPr lang="ru-RU" sz="32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Forte" panose="03060902040502070203" pitchFamily="66" charset="0"/>
              </a:rPr>
              <a:t>How are you today</a:t>
            </a:r>
            <a:r>
              <a:rPr lang="ru-RU" sz="6000" dirty="0" smtClean="0"/>
              <a:t>?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537855"/>
            <a:ext cx="10178322" cy="4341737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dirty="0" smtClean="0">
                <a:latin typeface="Forte" panose="03060902040502070203" pitchFamily="66" charset="0"/>
              </a:rPr>
              <a:t>Today I am …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432963" y="3054783"/>
            <a:ext cx="2923309" cy="3006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Happy</a:t>
            </a:r>
          </a:p>
          <a:p>
            <a:pPr algn="ctr"/>
            <a:r>
              <a:rPr lang="en-US" sz="3200" dirty="0" smtClean="0"/>
              <a:t>Interested </a:t>
            </a:r>
          </a:p>
          <a:p>
            <a:pPr algn="ctr"/>
            <a:r>
              <a:rPr lang="en-US" sz="3200" dirty="0" smtClean="0"/>
              <a:t>Optimistic </a:t>
            </a:r>
          </a:p>
          <a:p>
            <a:pPr algn="ctr"/>
            <a:r>
              <a:rPr lang="en-US" sz="3200" dirty="0" smtClean="0"/>
              <a:t>Energetic </a:t>
            </a:r>
          </a:p>
          <a:p>
            <a:pPr algn="ctr"/>
            <a:r>
              <a:rPr lang="en-US" sz="3200" dirty="0" smtClean="0"/>
              <a:t>Fine </a:t>
            </a:r>
          </a:p>
          <a:p>
            <a:pPr algn="ctr"/>
            <a:endParaRPr lang="ru-RU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528454" y="2484943"/>
            <a:ext cx="2320637" cy="5126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7017325" y="2540361"/>
            <a:ext cx="1787237" cy="4469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88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Forte" panose="03060902040502070203" pitchFamily="66" charset="0"/>
              </a:rPr>
              <a:t>Thanks for your work! </a:t>
            </a:r>
            <a:endParaRPr lang="ru-RU" sz="6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773383"/>
            <a:ext cx="10178322" cy="41062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>
                <a:latin typeface="Forte" panose="03060902040502070203" pitchFamily="66" charset="0"/>
              </a:rPr>
              <a:t>Good bye! </a:t>
            </a:r>
            <a:endParaRPr lang="ru-RU" sz="5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805" y="3679217"/>
            <a:ext cx="3323442" cy="304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4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218" y="3192696"/>
            <a:ext cx="2228445" cy="2777241"/>
          </a:xfr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88747" y="891643"/>
            <a:ext cx="39626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   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514" y="0"/>
            <a:ext cx="6687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4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AnnA\Downloads\2024-02-04_01-05-53.pn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09" y="831273"/>
            <a:ext cx="4405745" cy="56830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Стрелка вправо 4"/>
          <p:cNvSpPr/>
          <p:nvPr/>
        </p:nvSpPr>
        <p:spPr>
          <a:xfrm>
            <a:off x="5784272" y="3214254"/>
            <a:ext cx="1163782" cy="6927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32072" y="831273"/>
            <a:ext cx="4405746" cy="568303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en-US" sz="21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Whether the weather is cold,</a:t>
            </a:r>
            <a:endParaRPr lang="ru-RU" sz="2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200000"/>
              </a:lnSpc>
            </a:pPr>
            <a:r>
              <a:rPr lang="en-US" sz="21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Whether the weather is hot,</a:t>
            </a:r>
            <a:endParaRPr lang="ru-RU" sz="2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200000"/>
              </a:lnSpc>
            </a:pPr>
            <a:r>
              <a:rPr lang="en-US" sz="2100" b="1" dirty="0">
                <a:solidFill>
                  <a:schemeClr val="tx1"/>
                </a:solidFill>
                <a:latin typeface="Comic Sans MS" panose="030F0702030302020204" pitchFamily="66" charset="0"/>
              </a:rPr>
              <a:t>We’ll weather the weather</a:t>
            </a:r>
            <a:endParaRPr lang="ru-RU" sz="2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200000"/>
              </a:lnSpc>
            </a:pPr>
            <a:r>
              <a:rPr lang="en-US" sz="2100" b="1" dirty="0">
                <a:solidFill>
                  <a:schemeClr val="tx1"/>
                </a:solidFill>
                <a:latin typeface="Comic Sans MS" panose="030F0702030302020204" pitchFamily="66" charset="0"/>
              </a:rPr>
              <a:t>w</a:t>
            </a:r>
            <a:r>
              <a:rPr lang="en-US" sz="21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hatever </a:t>
            </a:r>
            <a:r>
              <a:rPr lang="en-US" sz="2100" b="1" dirty="0">
                <a:solidFill>
                  <a:schemeClr val="tx1"/>
                </a:solidFill>
                <a:latin typeface="Comic Sans MS" panose="030F0702030302020204" pitchFamily="66" charset="0"/>
              </a:rPr>
              <a:t>the </a:t>
            </a:r>
            <a:r>
              <a:rPr lang="en-US" sz="21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weather</a:t>
            </a:r>
            <a:r>
              <a:rPr lang="ru-RU" sz="21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</a:t>
            </a:r>
            <a:endParaRPr lang="ru-RU" sz="2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200000"/>
              </a:lnSpc>
            </a:pPr>
            <a:r>
              <a:rPr lang="en-US" sz="21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Whether we like it or not.</a:t>
            </a:r>
            <a:endParaRPr lang="ru-RU" sz="21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>
              <a:lnSpc>
                <a:spcPct val="200000"/>
              </a:lnSpc>
            </a:pPr>
            <a:endParaRPr lang="ru-RU" sz="21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77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Английская скороговорка _ English tongue twister _ Whether the weather (3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218" y="164305"/>
            <a:ext cx="10307782" cy="5797968"/>
          </a:xfrm>
        </p:spPr>
      </p:pic>
    </p:spTree>
    <p:extLst>
      <p:ext uri="{BB962C8B-B14F-4D97-AF65-F5344CB8AC3E}">
        <p14:creationId xmlns:p14="http://schemas.microsoft.com/office/powerpoint/2010/main" val="15054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 smtClean="0">
                <a:latin typeface="Forte" panose="03060902040502070203" pitchFamily="66" charset="0"/>
              </a:rPr>
              <a:t>Weather &amp; Clothes</a:t>
            </a:r>
            <a:endParaRPr lang="ru-RU" sz="7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509" y="2335613"/>
            <a:ext cx="8884061" cy="4455456"/>
          </a:xfrm>
        </p:spPr>
      </p:pic>
    </p:spTree>
    <p:extLst>
      <p:ext uri="{BB962C8B-B14F-4D97-AF65-F5344CB8AC3E}">
        <p14:creationId xmlns:p14="http://schemas.microsoft.com/office/powerpoint/2010/main" val="8117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aim is: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1678" y="1565565"/>
            <a:ext cx="10178322" cy="516774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To learn the words about weather and clothes by heart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2400" dirty="0" smtClean="0"/>
              <a:t>We are going to:</a:t>
            </a:r>
          </a:p>
          <a:p>
            <a:r>
              <a:rPr lang="en-US" sz="2400" dirty="0" smtClean="0"/>
              <a:t>Do the phonetics</a:t>
            </a:r>
          </a:p>
          <a:p>
            <a:r>
              <a:rPr lang="en-US" sz="2400" dirty="0" smtClean="0"/>
              <a:t>Read the words</a:t>
            </a:r>
          </a:p>
          <a:p>
            <a:r>
              <a:rPr lang="en-US" sz="2400" dirty="0" smtClean="0"/>
              <a:t>Make up sentences</a:t>
            </a:r>
          </a:p>
          <a:p>
            <a:r>
              <a:rPr lang="en-US" sz="2400" dirty="0" smtClean="0"/>
              <a:t>Listen to the recordings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2800" dirty="0" smtClean="0"/>
              <a:t>Good luck and do your best!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069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 descr="Dotted grid"/>
          <p:cNvSpPr>
            <a:spLocks noChangeArrowheads="1"/>
          </p:cNvSpPr>
          <p:nvPr/>
        </p:nvSpPr>
        <p:spPr bwMode="auto">
          <a:xfrm>
            <a:off x="983673" y="0"/>
            <a:ext cx="10903528" cy="6858000"/>
          </a:xfrm>
          <a:prstGeom prst="rect">
            <a:avLst/>
          </a:prstGeom>
          <a:pattFill prst="dotGrid">
            <a:fgClr>
              <a:srgbClr val="00FF99"/>
            </a:fgClr>
            <a:bgClr>
              <a:schemeClr val="bg1"/>
            </a:bgClr>
          </a:patt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6200"/>
            <a:ext cx="90678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h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1571626"/>
            <a:ext cx="230505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1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47800"/>
            <a:ext cx="1371600" cy="65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5029200"/>
            <a:ext cx="13049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1" name="Picture 1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2209800"/>
            <a:ext cx="13144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9239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3" name="Picture 17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1314450"/>
            <a:ext cx="130492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Picture 18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1297">
            <a:off x="5219700" y="1295400"/>
            <a:ext cx="10287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5" name="Picture 19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962400"/>
            <a:ext cx="13335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6" name="Picture 20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8658">
            <a:off x="1914526" y="5791200"/>
            <a:ext cx="12858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7" name="Picture 21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200401"/>
            <a:ext cx="12763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60" name="AutoShape 24"/>
          <p:cNvSpPr>
            <a:spLocks noChangeArrowheads="1"/>
          </p:cNvSpPr>
          <p:nvPr/>
        </p:nvSpPr>
        <p:spPr bwMode="auto">
          <a:xfrm rot="16200000">
            <a:off x="8001000" y="1600200"/>
            <a:ext cx="2590800" cy="2286000"/>
          </a:xfrm>
          <a:prstGeom prst="flowChartDelay">
            <a:avLst/>
          </a:prstGeom>
          <a:gradFill rotWithShape="0">
            <a:gsLst>
              <a:gs pos="0">
                <a:srgbClr val="66FFCC">
                  <a:alpha val="0"/>
                </a:srgbClr>
              </a:gs>
              <a:gs pos="100000">
                <a:srgbClr val="CCFFFF">
                  <a:alpha val="64999"/>
                </a:srgbClr>
              </a:gs>
            </a:gsLst>
            <a:path path="shape">
              <a:fillToRect l="50000" t="50000" r="50000" b="50000"/>
            </a:path>
          </a:gradFill>
          <a:ln w="76200">
            <a:pattFill prst="sphere">
              <a:fgClr>
                <a:srgbClr val="800000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14375" name="Group 39"/>
          <p:cNvGrpSpPr>
            <a:grpSpLocks/>
          </p:cNvGrpSpPr>
          <p:nvPr/>
        </p:nvGrpSpPr>
        <p:grpSpPr bwMode="auto">
          <a:xfrm>
            <a:off x="3338514" y="2057401"/>
            <a:ext cx="3290887" cy="4568825"/>
            <a:chOff x="1008" y="1296"/>
            <a:chExt cx="2073" cy="2878"/>
          </a:xfrm>
        </p:grpSpPr>
        <p:pic>
          <p:nvPicPr>
            <p:cNvPr id="14339" name="Picture 3" descr="Tilly1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1296"/>
              <a:ext cx="2073" cy="28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65" name="Picture 29" descr="shorts1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2784"/>
              <a:ext cx="912" cy="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68" name="Picture 32" descr="top1"/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" y="2370"/>
              <a:ext cx="708" cy="5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373" name="Group 37"/>
          <p:cNvGrpSpPr>
            <a:grpSpLocks noChangeAspect="1"/>
          </p:cNvGrpSpPr>
          <p:nvPr/>
        </p:nvGrpSpPr>
        <p:grpSpPr bwMode="auto">
          <a:xfrm>
            <a:off x="5638801" y="1981201"/>
            <a:ext cx="2741613" cy="4683125"/>
            <a:chOff x="2736" y="1056"/>
            <a:chExt cx="1827" cy="3120"/>
          </a:xfrm>
        </p:grpSpPr>
        <p:pic>
          <p:nvPicPr>
            <p:cNvPr id="14370" name="Picture 34" descr="Todd2"/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056"/>
              <a:ext cx="1827" cy="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71" name="Picture 35" descr="shorts2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8" y="2852"/>
              <a:ext cx="816" cy="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372" name="Picture 36" descr="t-shirt_red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253"/>
              <a:ext cx="1008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376" name="Picture 40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257801"/>
            <a:ext cx="2438400" cy="137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35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 descr="Dotted grid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pattFill prst="dotGrid">
            <a:fgClr>
              <a:srgbClr val="00FF99"/>
            </a:fgClr>
            <a:bgClr>
              <a:schemeClr val="bg1"/>
            </a:bgClr>
          </a:patt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2054" name="Picture 6" descr="Tilly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57401"/>
            <a:ext cx="3290888" cy="456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364"/>
            <a:ext cx="6629400" cy="960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o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28626"/>
            <a:ext cx="2305050" cy="223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3657600" y="1219201"/>
            <a:ext cx="4724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4800" b="1">
                <a:latin typeface="Arial Rounded MT Bold" panose="020F0704030504030204" pitchFamily="34" charset="0"/>
              </a:rPr>
              <a:t>It’s ________!</a:t>
            </a:r>
          </a:p>
        </p:txBody>
      </p:sp>
      <p:grpSp>
        <p:nvGrpSpPr>
          <p:cNvPr id="2112" name="Group 64"/>
          <p:cNvGrpSpPr>
            <a:grpSpLocks/>
          </p:cNvGrpSpPr>
          <p:nvPr/>
        </p:nvGrpSpPr>
        <p:grpSpPr bwMode="auto">
          <a:xfrm>
            <a:off x="7467600" y="5715000"/>
            <a:ext cx="1371600" cy="762000"/>
            <a:chOff x="3888" y="2496"/>
            <a:chExt cx="864" cy="480"/>
          </a:xfrm>
        </p:grpSpPr>
        <p:pic>
          <p:nvPicPr>
            <p:cNvPr id="2074" name="Picture 26" descr="sock_green_L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8" y="2510"/>
              <a:ext cx="528" cy="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5" name="Picture 27" descr="sock_green_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2" y="2496"/>
              <a:ext cx="480" cy="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13" name="Group 65"/>
          <p:cNvGrpSpPr>
            <a:grpSpLocks/>
          </p:cNvGrpSpPr>
          <p:nvPr/>
        </p:nvGrpSpPr>
        <p:grpSpPr bwMode="auto">
          <a:xfrm>
            <a:off x="5943600" y="5638801"/>
            <a:ext cx="1524000" cy="803275"/>
            <a:chOff x="2736" y="3696"/>
            <a:chExt cx="960" cy="506"/>
          </a:xfrm>
        </p:grpSpPr>
        <p:pic>
          <p:nvPicPr>
            <p:cNvPr id="2068" name="Picture 20" descr="boot_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3696"/>
              <a:ext cx="624" cy="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9" name="Picture 21" descr="boot_r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3709"/>
              <a:ext cx="528" cy="4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98" name="Picture 50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43000"/>
            <a:ext cx="1371600" cy="65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" name="Picture 51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4800600"/>
            <a:ext cx="13049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" name="Picture 52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209800"/>
            <a:ext cx="13144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1" name="Picture 53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676400"/>
            <a:ext cx="92392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2" name="Picture 54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2819400"/>
            <a:ext cx="1304925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3" name="Picture 55"/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51297">
            <a:off x="1981200" y="4000500"/>
            <a:ext cx="10287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4" name="Picture 56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334000"/>
            <a:ext cx="133350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5" name="Picture 57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8658">
            <a:off x="1905001" y="5943600"/>
            <a:ext cx="12858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6" name="Picture 58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505201"/>
            <a:ext cx="1276350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7" name="Text Box 59"/>
          <p:cNvSpPr txBox="1">
            <a:spLocks noChangeArrowheads="1"/>
          </p:cNvSpPr>
          <p:nvPr/>
        </p:nvSpPr>
        <p:spPr bwMode="auto">
          <a:xfrm>
            <a:off x="6019800" y="2849564"/>
            <a:ext cx="40386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200" b="1">
                <a:latin typeface="Arial Rounded MT Bold" panose="020F0704030504030204" pitchFamily="34" charset="0"/>
              </a:rPr>
              <a:t>Wear your shorts!</a:t>
            </a:r>
          </a:p>
        </p:txBody>
      </p:sp>
      <p:sp>
        <p:nvSpPr>
          <p:cNvPr id="2108" name="Text Box 60"/>
          <p:cNvSpPr txBox="1">
            <a:spLocks noChangeArrowheads="1"/>
          </p:cNvSpPr>
          <p:nvPr/>
        </p:nvSpPr>
        <p:spPr bwMode="auto">
          <a:xfrm>
            <a:off x="6019800" y="3429000"/>
            <a:ext cx="3505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3200" b="1">
                <a:latin typeface="Arial Rounded MT Bold" panose="020F0704030504030204" pitchFamily="34" charset="0"/>
              </a:rPr>
              <a:t>Put on your top!</a:t>
            </a:r>
          </a:p>
        </p:txBody>
      </p:sp>
      <p:sp>
        <p:nvSpPr>
          <p:cNvPr id="2110" name="AutoShape 62"/>
          <p:cNvSpPr>
            <a:spLocks noChangeArrowheads="1"/>
          </p:cNvSpPr>
          <p:nvPr/>
        </p:nvSpPr>
        <p:spPr bwMode="auto">
          <a:xfrm rot="16200000">
            <a:off x="8001000" y="381000"/>
            <a:ext cx="2590800" cy="2286000"/>
          </a:xfrm>
          <a:prstGeom prst="flowChartDelay">
            <a:avLst/>
          </a:prstGeom>
          <a:gradFill rotWithShape="0">
            <a:gsLst>
              <a:gs pos="0">
                <a:srgbClr val="66FFCC">
                  <a:alpha val="0"/>
                </a:srgbClr>
              </a:gs>
              <a:gs pos="100000">
                <a:srgbClr val="CCFFFF">
                  <a:alpha val="64999"/>
                </a:srgbClr>
              </a:gs>
            </a:gsLst>
            <a:path path="shape">
              <a:fillToRect l="50000" t="50000" r="50000" b="50000"/>
            </a:path>
          </a:gradFill>
          <a:ln w="76200">
            <a:pattFill prst="sphere">
              <a:fgClr>
                <a:srgbClr val="800000"/>
              </a:fgClr>
              <a:bgClr>
                <a:schemeClr val="tx1"/>
              </a:bgClr>
            </a:patt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111" name="Group 63"/>
          <p:cNvGrpSpPr>
            <a:grpSpLocks/>
          </p:cNvGrpSpPr>
          <p:nvPr/>
        </p:nvGrpSpPr>
        <p:grpSpPr bwMode="auto">
          <a:xfrm>
            <a:off x="6705600" y="4953001"/>
            <a:ext cx="1371600" cy="715963"/>
            <a:chOff x="4752" y="2496"/>
            <a:chExt cx="864" cy="451"/>
          </a:xfrm>
        </p:grpSpPr>
        <p:pic>
          <p:nvPicPr>
            <p:cNvPr id="2072" name="Picture 24" descr="mitten_l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2" y="2496"/>
              <a:ext cx="528" cy="4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73" name="Picture 25" descr="mitten_r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6" y="2544"/>
              <a:ext cx="480" cy="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14" name="Picture 66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2450">
            <a:off x="5943601" y="1989138"/>
            <a:ext cx="1781175" cy="67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horts1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419601"/>
            <a:ext cx="14478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trousers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10000"/>
            <a:ext cx="144780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6" name="Text Box 68"/>
          <p:cNvSpPr txBox="1">
            <a:spLocks noChangeArrowheads="1"/>
          </p:cNvSpPr>
          <p:nvPr/>
        </p:nvSpPr>
        <p:spPr bwMode="auto">
          <a:xfrm>
            <a:off x="5486400" y="1219201"/>
            <a:ext cx="18288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ru-RU" sz="4800" b="1">
                <a:latin typeface="Arial Rounded MT Bold" panose="020F0704030504030204" pitchFamily="34" charset="0"/>
              </a:rPr>
              <a:t>hot</a:t>
            </a:r>
          </a:p>
        </p:txBody>
      </p:sp>
      <p:pic>
        <p:nvPicPr>
          <p:cNvPr id="2055" name="Picture 7" descr="top1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962400"/>
            <a:ext cx="11239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7" name="Picture 69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488" y="6008688"/>
            <a:ext cx="1077912" cy="69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49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 nodeType="clickPar">
                      <p:stCondLst>
                        <p:cond delay="0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 nodeType="clickPar">
                      <p:stCondLst>
                        <p:cond delay="0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 nodeType="clickPar">
                      <p:stCondLst>
                        <p:cond delay="0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2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31485 0.01852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2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 tmFilter="0,0; .5, 1; 1, 1"/>
                                        <p:tgtEl>
                                          <p:spTgt spid="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 nodeType="clickPar">
                      <p:stCondLst>
                        <p:cond delay="0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0.22395 -0.0294 " pathEditMode="relative" rAng="0" ptsTypes="AA">
                                      <p:cBhvr>
                                        <p:cTn id="117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98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3" dur="1000"/>
                                        <p:tgtEl>
                                          <p:spTgt spid="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8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1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 nodeType="clickPar">
                      <p:stCondLst>
                        <p:cond delay="0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4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3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 nodeType="clickPar">
                      <p:stCondLst>
                        <p:cond delay="0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0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6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2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 nodeType="clickPar">
                      <p:stCondLst>
                        <p:cond delay="0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6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2"/>
                  </p:tgtEl>
                </p:cond>
              </p:nextCondLst>
            </p:seq>
          </p:childTnLst>
        </p:cTn>
      </p:par>
    </p:tnLst>
    <p:bldLst>
      <p:bldP spid="2107" grpId="0"/>
      <p:bldP spid="2108" grpId="0"/>
      <p:bldP spid="2116" grpId="0"/>
    </p:bld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Эмблема</Template>
  <TotalTime>2745</TotalTime>
  <Words>242</Words>
  <Application>Microsoft Office PowerPoint</Application>
  <PresentationFormat>Широкоэкранный</PresentationFormat>
  <Paragraphs>62</Paragraphs>
  <Slides>20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Arial</vt:lpstr>
      <vt:lpstr>Arial Rounded MT Bold</vt:lpstr>
      <vt:lpstr>Calibri</vt:lpstr>
      <vt:lpstr>Comic Sans MS</vt:lpstr>
      <vt:lpstr>Corbel</vt:lpstr>
      <vt:lpstr>Forte</vt:lpstr>
      <vt:lpstr>Gill Sans MT</vt:lpstr>
      <vt:lpstr>Impact</vt:lpstr>
      <vt:lpstr>Times New Roman</vt:lpstr>
      <vt:lpstr>Badge</vt:lpstr>
      <vt:lpstr>HELLO, DEAR STUDENTS!</vt:lpstr>
      <vt:lpstr>How are you today?</vt:lpstr>
      <vt:lpstr>Презентация PowerPoint</vt:lpstr>
      <vt:lpstr>Презентация PowerPoint</vt:lpstr>
      <vt:lpstr>Презентация PowerPoint</vt:lpstr>
      <vt:lpstr>Weather &amp; Clothes</vt:lpstr>
      <vt:lpstr>Our aim is: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Physical exercises!</vt:lpstr>
      <vt:lpstr>Презентация PowerPoint</vt:lpstr>
      <vt:lpstr>Dress your doll! </vt:lpstr>
      <vt:lpstr>Презентация PowerPoint</vt:lpstr>
      <vt:lpstr>Home task </vt:lpstr>
      <vt:lpstr>Презентация PowerPoint</vt:lpstr>
      <vt:lpstr>Thanks for your work!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AnnA</dc:creator>
  <cp:lastModifiedBy>AnnA</cp:lastModifiedBy>
  <cp:revision>45</cp:revision>
  <dcterms:created xsi:type="dcterms:W3CDTF">2024-02-03T20:23:22Z</dcterms:created>
  <dcterms:modified xsi:type="dcterms:W3CDTF">2024-02-09T03:26:58Z</dcterms:modified>
</cp:coreProperties>
</file>