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  <p:sldMasterId id="2147483712" r:id="rId3"/>
  </p:sldMasterIdLst>
  <p:notesMasterIdLst>
    <p:notesMasterId r:id="rId23"/>
  </p:notesMasterIdLst>
  <p:sldIdLst>
    <p:sldId id="374" r:id="rId4"/>
    <p:sldId id="375" r:id="rId5"/>
    <p:sldId id="303" r:id="rId6"/>
    <p:sldId id="317" r:id="rId7"/>
    <p:sldId id="312" r:id="rId8"/>
    <p:sldId id="311" r:id="rId9"/>
    <p:sldId id="309" r:id="rId10"/>
    <p:sldId id="306" r:id="rId11"/>
    <p:sldId id="318" r:id="rId12"/>
    <p:sldId id="319" r:id="rId13"/>
    <p:sldId id="276" r:id="rId14"/>
    <p:sldId id="376" r:id="rId15"/>
    <p:sldId id="357" r:id="rId16"/>
    <p:sldId id="366" r:id="rId17"/>
    <p:sldId id="314" r:id="rId18"/>
    <p:sldId id="370" r:id="rId19"/>
    <p:sldId id="372" r:id="rId20"/>
    <p:sldId id="355" r:id="rId21"/>
    <p:sldId id="315" r:id="rId22"/>
  </p:sldIdLst>
  <p:sldSz cx="9144000" cy="5143500" type="screen16x9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Arial Unicode MS" pitchFamily="34" charset="-128"/>
      <p:regular r:id="rId28"/>
    </p:embeddedFont>
    <p:embeddedFont>
      <p:font typeface="Palatino Linotype" pitchFamily="18" charset="0"/>
      <p:regular r:id="rId29"/>
      <p:bold r:id="rId30"/>
      <p:italic r:id="rId31"/>
      <p:boldItalic r:id="rId32"/>
    </p:embeddedFont>
    <p:embeddedFont>
      <p:font typeface="Merriweather" charset="-52"/>
      <p:regular r:id="rId33"/>
      <p:bold r:id="rId34"/>
      <p:italic r:id="rId35"/>
      <p:boldItalic r:id="rId36"/>
    </p:embeddedFont>
    <p:embeddedFont>
      <p:font typeface="Open Sans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pos="453">
          <p15:clr>
            <a:srgbClr val="9AA0A6"/>
          </p15:clr>
        </p15:guide>
        <p15:guide id="2" orient="horz" pos="339">
          <p15:clr>
            <a:srgbClr val="9AA0A6"/>
          </p15:clr>
        </p15:guide>
        <p15:guide id="3" pos="5307">
          <p15:clr>
            <a:srgbClr val="9AA0A6"/>
          </p15:clr>
        </p15:guide>
        <p15:guide id="4" orient="horz" pos="2901">
          <p15:clr>
            <a:srgbClr val="9AA0A6"/>
          </p15:clr>
        </p15:guide>
        <p15:guide id="5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8E3CE"/>
    <a:srgbClr val="D2C2A2"/>
    <a:srgbClr val="C5FFE2"/>
    <a:srgbClr val="FFE7FF"/>
    <a:srgbClr val="99FFCC"/>
    <a:srgbClr val="0C7620"/>
    <a:srgbClr val="FFCCFF"/>
    <a:srgbClr val="FFFFFF"/>
    <a:srgbClr val="49ED4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3D39B3-A80F-4965-AC2C-6E80DDD6FE06}">
  <a:tblStyle styleId="{0A3D39B3-A80F-4965-AC2C-6E80DDD6FE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857" autoAdjust="0"/>
  </p:normalViewPr>
  <p:slideViewPr>
    <p:cSldViewPr snapToGrid="0">
      <p:cViewPr varScale="1">
        <p:scale>
          <a:sx n="107" d="100"/>
          <a:sy n="107" d="100"/>
        </p:scale>
        <p:origin x="-84" y="-558"/>
      </p:cViewPr>
      <p:guideLst>
        <p:guide orient="horz" pos="339"/>
        <p:guide orient="horz" pos="2901"/>
        <p:guide pos="453"/>
        <p:guide pos="530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6790038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458021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306838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640c025cc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640c025cc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956720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836645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4002252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67838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640c025cc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640c025cc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612003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770564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634504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343877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640c025cc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640c025cc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430887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991976" y="1735175"/>
            <a:ext cx="3642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991975" y="3748525"/>
            <a:ext cx="3642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DA7E-CCF1-481B-928F-9B0AE00BC0F4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8CF935-C975-4ABC-9C5F-77EF83168A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70661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330940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14351"/>
            <a:ext cx="4343400" cy="2571750"/>
          </a:xfrm>
        </p:spPr>
        <p:txBody>
          <a:bodyPr anchor="ctr"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514351"/>
            <a:ext cx="2590800" cy="2571750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DA7E-CCF1-481B-928F-9B0AE00BC0F4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8CF935-C975-4ABC-9C5F-77EF83168A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93470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459582"/>
            <a:ext cx="6705600" cy="1910239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2589785"/>
            <a:ext cx="5029200" cy="540603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2498598"/>
            <a:ext cx="457200" cy="6924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DA7E-CCF1-481B-928F-9B0AE00BC0F4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8CF935-C975-4ABC-9C5F-77EF83168A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43692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514354"/>
            <a:ext cx="5791200" cy="2628899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DA7E-CCF1-481B-928F-9B0AE00BC0F4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F935-C975-4ABC-9C5F-77EF83168A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0680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457201"/>
            <a:ext cx="2133600" cy="3886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514351"/>
            <a:ext cx="5029200" cy="34290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DA7E-CCF1-481B-928F-9B0AE00BC0F4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CF935-C975-4ABC-9C5F-77EF83168A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8281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3973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4138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7966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5832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0681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5302075" y="511975"/>
            <a:ext cx="2808000" cy="147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5302075" y="2031017"/>
            <a:ext cx="2808000" cy="19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145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6055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2638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4490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86155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485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2369823"/>
            <a:ext cx="457200" cy="775597"/>
          </a:xfrm>
          <a:prstGeom prst="rect">
            <a:avLst/>
          </a:prstGeom>
          <a:noFill/>
        </p:spPr>
        <p:txBody>
          <a:bodyPr wrap="square" lIns="0" tIns="6858" rIns="0" bIns="6858" rtlCol="0" anchor="ctr" anchorCtr="0">
            <a:spAutoFit/>
          </a:bodyPr>
          <a:lstStyle/>
          <a:p>
            <a:r>
              <a:rPr lang="en-US" sz="49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914400"/>
            <a:ext cx="7543800" cy="1614488"/>
          </a:xfrm>
        </p:spPr>
        <p:txBody>
          <a:bodyPr>
            <a:noAutofit/>
          </a:bodyPr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531618"/>
            <a:ext cx="6172200" cy="51435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DA7E-CCF1-481B-928F-9B0AE00BC0F4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8CF935-C975-4ABC-9C5F-77EF83168A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850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DA7E-CCF1-481B-928F-9B0AE00BC0F4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8CF935-C975-4ABC-9C5F-77EF83168A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60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3055878"/>
            <a:ext cx="457200" cy="76174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49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3200526"/>
            <a:ext cx="3733800" cy="548640"/>
          </a:xfrm>
        </p:spPr>
        <p:txBody>
          <a:bodyPr anchor="ctr"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DA7E-CCF1-481B-928F-9B0AE00BC0F4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8CF935-C975-4ABC-9C5F-77EF83168A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428750"/>
            <a:ext cx="6035040" cy="1762506"/>
          </a:xfrm>
        </p:spPr>
        <p:txBody>
          <a:bodyPr/>
          <a:lstStyle>
            <a:lvl1pPr marL="0" algn="l" defTabSz="685800" rtl="0" eaLnBrk="1" latinLnBrk="0" hangingPunct="1">
              <a:spcBef>
                <a:spcPct val="0"/>
              </a:spcBef>
              <a:buNone/>
              <a:defRPr lang="en-US" sz="405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07399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DA7E-CCF1-481B-928F-9B0AE00BC0F4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8CF935-C975-4ABC-9C5F-77EF83168A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493776"/>
            <a:ext cx="3273552" cy="25717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493780"/>
            <a:ext cx="3273552" cy="257413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3883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496482"/>
            <a:ext cx="3273552" cy="479822"/>
          </a:xfrm>
        </p:spPr>
        <p:txBody>
          <a:bodyPr anchor="ctr">
            <a:noAutofit/>
          </a:bodyPr>
          <a:lstStyle>
            <a:lvl1pPr marL="0" indent="0">
              <a:buNone/>
              <a:defRPr sz="165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028700"/>
            <a:ext cx="3276600" cy="2057400"/>
          </a:xfrm>
        </p:spPr>
        <p:txBody>
          <a:bodyPr anchor="t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496482"/>
            <a:ext cx="3273552" cy="479822"/>
          </a:xfrm>
        </p:spPr>
        <p:txBody>
          <a:bodyPr anchor="ctr">
            <a:noAutofit/>
          </a:bodyPr>
          <a:lstStyle>
            <a:lvl1pPr marL="0" indent="0">
              <a:buNone/>
              <a:defRPr sz="165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028700"/>
            <a:ext cx="3273552" cy="2057400"/>
          </a:xfrm>
        </p:spPr>
        <p:txBody>
          <a:bodyPr anchor="t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390144"/>
            <a:ext cx="457200" cy="6924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0280" y="390144"/>
            <a:ext cx="457200" cy="6924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4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DA7E-CCF1-481B-928F-9B0AE00BC0F4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8CF935-C975-4ABC-9C5F-77EF83168A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481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8DA7E-CCF1-481B-928F-9B0AE00BC0F4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08CF935-C975-4ABC-9C5F-77EF83168A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9056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rriweather"/>
              <a:buNone/>
              <a:defRPr sz="2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Oval 7"/>
          <p:cNvSpPr/>
          <p:nvPr/>
        </p:nvSpPr>
        <p:spPr>
          <a:xfrm rot="19724275">
            <a:off x="1373223" y="778831"/>
            <a:ext cx="7240620" cy="42802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Oval 8"/>
          <p:cNvSpPr/>
          <p:nvPr/>
        </p:nvSpPr>
        <p:spPr>
          <a:xfrm rot="17656910">
            <a:off x="418098" y="314349"/>
            <a:ext cx="4153854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Oval 9"/>
          <p:cNvSpPr/>
          <p:nvPr/>
        </p:nvSpPr>
        <p:spPr>
          <a:xfrm rot="19724275">
            <a:off x="3277958" y="87642"/>
            <a:ext cx="6479363" cy="356606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3657600"/>
            <a:ext cx="75438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514354"/>
            <a:ext cx="6096000" cy="2743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1605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25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6B58DA7E-CCF1-481B-928F-9B0AE00BC0F4}" type="datetimeFigureOut">
              <a:rPr lang="ru-RU" smtClean="0"/>
              <a:pPr/>
              <a:t>24.11.2023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4616057"/>
            <a:ext cx="457200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4381500"/>
            <a:ext cx="2133600" cy="2286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2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F08CF935-C975-4ABC-9C5F-77EF83168A4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69219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spcBef>
          <a:spcPct val="0"/>
        </a:spcBef>
        <a:buNone/>
        <a:defRPr sz="3675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05740" indent="-192024" algn="l" defTabSz="6858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1575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480060" indent="-192024" algn="l" defTabSz="6858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25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754380" indent="-192024" algn="l" defTabSz="6858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275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028700" indent="-192024" algn="l" defTabSz="6858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234440" indent="-192024" algn="l" defTabSz="6858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125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474470" indent="-192024" algn="l" defTabSz="6858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05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1680210" indent="-192024" algn="l" defTabSz="6858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05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1885950" indent="-192024" algn="l" defTabSz="6858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05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125980" indent="-192024" algn="l" defTabSz="6858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05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1D8BD707-D9CF-40AE-B4C6-C98DA3205C0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11/24/2023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6F15528-21DE-4FAA-801E-634DDDAF4B2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444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C2A2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2045" y="2153781"/>
            <a:ext cx="8753382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МАОУ «</a:t>
            </a:r>
            <a:r>
              <a:rPr lang="ru-RU" sz="18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Аромашевская</a:t>
            </a:r>
            <a:r>
              <a:rPr lang="ru-RU" sz="1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СОШ им.В.Д. </a:t>
            </a:r>
            <a:r>
              <a:rPr lang="ru-RU" sz="18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Кармацкого</a:t>
            </a:r>
            <a:r>
              <a:rPr lang="ru-RU" sz="1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endParaRPr lang="ru-RU" sz="18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Методический семинар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Технологии наставничества </a:t>
            </a:r>
            <a:endParaRPr lang="ru-RU" sz="2800" b="1" dirty="0" smtClean="0">
              <a:solidFill>
                <a:schemeClr val="accent5">
                  <a:lumMod val="2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образовательной организации</a:t>
            </a: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solidFill>
                <a:schemeClr val="accent5">
                  <a:lumMod val="2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28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декабря 2023 г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 Аромашево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s://www.gapc.org.ru/images/SLider/bann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www.gapc.org.ru/images/SLider/bann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iro51.ru/images/2023-02-09-head_p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7" name="Picture 13" descr="C:\Users\admin\Desktop\2023-02-09-head_p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971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02;p31">
            <a:extLst>
              <a:ext uri="{FF2B5EF4-FFF2-40B4-BE49-F238E27FC236}">
                <a16:creationId xmlns="" xmlns:a16="http://schemas.microsoft.com/office/drawing/2014/main" id="{26652117-1890-4D3D-B721-A3EED74DBD3D}"/>
              </a:ext>
            </a:extLst>
          </p:cNvPr>
          <p:cNvSpPr/>
          <p:nvPr/>
        </p:nvSpPr>
        <p:spPr>
          <a:xfrm>
            <a:off x="744239" y="182972"/>
            <a:ext cx="7846350" cy="4766219"/>
          </a:xfrm>
          <a:prstGeom prst="roundRect">
            <a:avLst>
              <a:gd name="adj" fmla="val 16667"/>
            </a:avLst>
          </a:prstGeom>
          <a:solidFill>
            <a:schemeClr val="accent4">
              <a:lumMod val="9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57188" lvl="0" indent="-357188" algn="ctr">
              <a:buClrTx/>
            </a:pPr>
            <a:endParaRPr lang="ru-RU" sz="3200" kern="1200" dirty="0">
              <a:solidFill>
                <a:srgbClr val="0070C0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F7E7380-91E8-4984-8B64-209BDED06340}"/>
              </a:ext>
            </a:extLst>
          </p:cNvPr>
          <p:cNvSpPr/>
          <p:nvPr/>
        </p:nvSpPr>
        <p:spPr>
          <a:xfrm>
            <a:off x="1204261" y="188640"/>
            <a:ext cx="70535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7188" lvl="0" indent="-357188" algn="ctr">
              <a:buClrTx/>
            </a:pPr>
            <a:r>
              <a:rPr lang="ru-RU" sz="3200" kern="1200" dirty="0">
                <a:solidFill>
                  <a:srgbClr val="0C7620"/>
                </a:solidFill>
                <a:latin typeface="Calibri" panose="020F0502020204030204"/>
                <a:ea typeface="+mn-ea"/>
              </a:rPr>
              <a:t>Теоретические аспекты наставничества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F338837-034F-48FD-A34A-83DE12E6D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913" y="770880"/>
            <a:ext cx="4499005" cy="3599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A01F9576-D9D4-459E-801F-A60E1665D725}"/>
              </a:ext>
            </a:extLst>
          </p:cNvPr>
          <p:cNvSpPr/>
          <p:nvPr/>
        </p:nvSpPr>
        <p:spPr>
          <a:xfrm>
            <a:off x="3039116" y="4364416"/>
            <a:ext cx="32565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kern="1200" dirty="0">
                <a:solidFill>
                  <a:srgbClr val="0C7620"/>
                </a:solidFill>
                <a:latin typeface="Calibri" panose="020F0502020204030204"/>
                <a:ea typeface="+mn-ea"/>
              </a:rPr>
              <a:t>Групповая работа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7801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63688" y="87474"/>
            <a:ext cx="5657850" cy="685800"/>
          </a:xfrm>
        </p:spPr>
        <p:txBody>
          <a:bodyPr/>
          <a:lstStyle/>
          <a:p>
            <a:pPr algn="ctr"/>
            <a:r>
              <a:rPr lang="ru-RU" dirty="0"/>
              <a:t>Кластер </a:t>
            </a:r>
          </a:p>
        </p:txBody>
      </p:sp>
      <p:sp>
        <p:nvSpPr>
          <p:cNvPr id="4" name="Овал 3"/>
          <p:cNvSpPr/>
          <p:nvPr/>
        </p:nvSpPr>
        <p:spPr>
          <a:xfrm>
            <a:off x="3869923" y="794156"/>
            <a:ext cx="1843088" cy="181992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27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  <a:sym typeface="Arial"/>
              </a:rPr>
              <a:t>Тема </a:t>
            </a:r>
          </a:p>
        </p:txBody>
      </p:sp>
      <p:sp>
        <p:nvSpPr>
          <p:cNvPr id="5" name="Овал 4"/>
          <p:cNvSpPr/>
          <p:nvPr/>
        </p:nvSpPr>
        <p:spPr>
          <a:xfrm>
            <a:off x="2817574" y="3268937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  <a:sym typeface="Arial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13052" y="1540821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  <a:sym typeface="Arial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143000" y="1303065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  <a:sym typeface="Arial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970743" y="4211687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  <a:sym typeface="Arial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503206" y="3379589"/>
            <a:ext cx="1655175" cy="14086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  <a:sym typeface="Arial"/>
              </a:rPr>
              <a:t>Смысловые единицы</a:t>
            </a:r>
          </a:p>
        </p:txBody>
      </p:sp>
      <p:sp>
        <p:nvSpPr>
          <p:cNvPr id="10" name="Овал 9"/>
          <p:cNvSpPr/>
          <p:nvPr/>
        </p:nvSpPr>
        <p:spPr>
          <a:xfrm>
            <a:off x="3869922" y="4083918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  <a:sym typeface="Arial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158381" y="1883721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  <a:sym typeface="Arial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728417" y="2562635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  <a:sym typeface="Arial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7277668" y="1928282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  <a:sym typeface="Arial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412203" y="4193956"/>
            <a:ext cx="399734" cy="36063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  <a:sym typeface="Arial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519628" y="3471836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  <a:sym typeface="Arial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485900" y="2031690"/>
            <a:ext cx="1767390" cy="149732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  <a:sym typeface="Arial"/>
              </a:rPr>
              <a:t>Смысловые единицы</a:t>
            </a:r>
          </a:p>
        </p:txBody>
      </p:sp>
      <p:sp>
        <p:nvSpPr>
          <p:cNvPr id="17" name="Овал 16"/>
          <p:cNvSpPr/>
          <p:nvPr/>
        </p:nvSpPr>
        <p:spPr>
          <a:xfrm>
            <a:off x="6246186" y="730426"/>
            <a:ext cx="1620180" cy="1311287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  <a:sym typeface="Arial"/>
              </a:rPr>
              <a:t>Смысловые единицы</a:t>
            </a:r>
          </a:p>
        </p:txBody>
      </p:sp>
      <p:sp>
        <p:nvSpPr>
          <p:cNvPr id="18" name="Овал 17"/>
          <p:cNvSpPr/>
          <p:nvPr/>
        </p:nvSpPr>
        <p:spPr>
          <a:xfrm>
            <a:off x="6042617" y="357225"/>
            <a:ext cx="6858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  <a:sym typeface="Arial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633668" y="465516"/>
            <a:ext cx="1619622" cy="139294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u-RU" sz="135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Palatino Linotype"/>
                <a:ea typeface="+mn-ea"/>
                <a:cs typeface="+mn-cs"/>
                <a:sym typeface="Arial"/>
              </a:rPr>
              <a:t>Смысловые единицы</a:t>
            </a:r>
          </a:p>
        </p:txBody>
      </p:sp>
      <p:sp>
        <p:nvSpPr>
          <p:cNvPr id="21" name="Стрелка вправо 20"/>
          <p:cNvSpPr/>
          <p:nvPr/>
        </p:nvSpPr>
        <p:spPr>
          <a:xfrm rot="11768053">
            <a:off x="3196526" y="980253"/>
            <a:ext cx="733806" cy="36347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  <a:sym typeface="Arial"/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9176567">
            <a:off x="3229287" y="2321055"/>
            <a:ext cx="733806" cy="36347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  <a:sym typeface="Arial"/>
            </a:endParaRPr>
          </a:p>
        </p:txBody>
      </p:sp>
      <p:sp>
        <p:nvSpPr>
          <p:cNvPr id="23" name="Стрелка вправо 22"/>
          <p:cNvSpPr/>
          <p:nvPr/>
        </p:nvSpPr>
        <p:spPr>
          <a:xfrm rot="4524212">
            <a:off x="4684013" y="2833206"/>
            <a:ext cx="733806" cy="36347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  <a:sym typeface="Arial"/>
            </a:endParaRPr>
          </a:p>
        </p:txBody>
      </p:sp>
      <p:sp>
        <p:nvSpPr>
          <p:cNvPr id="24" name="Стрелка вправо 23"/>
          <p:cNvSpPr/>
          <p:nvPr/>
        </p:nvSpPr>
        <p:spPr>
          <a:xfrm rot="20962076">
            <a:off x="5740242" y="1359084"/>
            <a:ext cx="733806" cy="36347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  <a:sym typeface="Arial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30219" y="4211688"/>
            <a:ext cx="439376" cy="41229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  <a:sym typeface="Arial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7181194" y="3189659"/>
            <a:ext cx="439376" cy="41229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  <a:sym typeface="Arial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6385519" y="3086224"/>
            <a:ext cx="439376" cy="41229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537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60000"/>
            <a:lumOff val="4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2045" y="2153781"/>
            <a:ext cx="8753382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МАОУ «</a:t>
            </a:r>
            <a:r>
              <a:rPr lang="ru-RU" sz="18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Аромашевская</a:t>
            </a:r>
            <a:r>
              <a:rPr lang="ru-RU" sz="1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СОШ им.В.Д. </a:t>
            </a:r>
            <a:r>
              <a:rPr lang="ru-RU" sz="18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Кармацкого</a:t>
            </a:r>
            <a:r>
              <a:rPr lang="ru-RU" sz="1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endParaRPr lang="ru-RU" sz="18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Методический семинар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Технологии наставничества </a:t>
            </a:r>
            <a:endParaRPr lang="ru-RU" sz="2800" b="1" dirty="0" smtClean="0">
              <a:solidFill>
                <a:schemeClr val="accent5">
                  <a:lumMod val="2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образовательной организации</a:t>
            </a: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28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solidFill>
                <a:schemeClr val="accent5">
                  <a:lumMod val="2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endParaRPr lang="ru-RU" sz="28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декабря 2023 г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 Аромашево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0" name="AutoShape 6" descr="https://www.gapc.org.ru/images/SLider/bann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www.gapc.org.ru/images/SLider/bann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iro51.ru/images/2023-02-09-head_p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7" name="Picture 13" descr="C:\Users\admin\Desktop\2023-02-09-head_p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971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088" y="3973428"/>
            <a:ext cx="9324961" cy="13114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4350" y="2571750"/>
            <a:ext cx="3560902" cy="1776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365411" y="400050"/>
            <a:ext cx="4264239" cy="4343400"/>
            <a:chOff x="0" y="0"/>
            <a:chExt cx="3425798" cy="8781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25798" cy="878184"/>
            </a:xfrm>
            <a:custGeom>
              <a:avLst/>
              <a:gdLst/>
              <a:ahLst/>
              <a:cxnLst/>
              <a:rect l="l" t="t" r="r" b="b"/>
              <a:pathLst>
                <a:path w="3425798" h="878184">
                  <a:moveTo>
                    <a:pt x="3301338" y="878184"/>
                  </a:moveTo>
                  <a:lnTo>
                    <a:pt x="124460" y="878184"/>
                  </a:lnTo>
                  <a:cubicBezTo>
                    <a:pt x="55880" y="878184"/>
                    <a:pt x="0" y="822304"/>
                    <a:pt x="0" y="75372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301338" y="0"/>
                  </a:lnTo>
                  <a:cubicBezTo>
                    <a:pt x="3369918" y="0"/>
                    <a:pt x="3425798" y="55880"/>
                    <a:pt x="3425798" y="124460"/>
                  </a:cubicBezTo>
                  <a:lnTo>
                    <a:pt x="3425798" y="753724"/>
                  </a:lnTo>
                  <a:cubicBezTo>
                    <a:pt x="3425798" y="822304"/>
                    <a:pt x="3369918" y="878184"/>
                    <a:pt x="3301338" y="878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</p:grpSp>
      <p:sp>
        <p:nvSpPr>
          <p:cNvPr id="11" name="TextBox 11"/>
          <p:cNvSpPr txBox="1"/>
          <p:nvPr/>
        </p:nvSpPr>
        <p:spPr>
          <a:xfrm>
            <a:off x="4653153" y="690424"/>
            <a:ext cx="3728847" cy="39626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ru-RU" sz="16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+mn-cs"/>
              </a:rPr>
              <a:t>1.Подготовка условий для запуска программы наставничества.</a:t>
            </a:r>
          </a:p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ru-RU" sz="16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+mn-cs"/>
              </a:rPr>
              <a:t>2. Формирование базы наставляемых.</a:t>
            </a:r>
          </a:p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ru-RU" sz="16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+mn-cs"/>
              </a:rPr>
              <a:t>3. Формирование базы наставников.</a:t>
            </a:r>
          </a:p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ru-RU" sz="16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+mn-cs"/>
              </a:rPr>
              <a:t>4. Отбор и обучение наставников.</a:t>
            </a:r>
          </a:p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ru-RU" sz="16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+mn-cs"/>
              </a:rPr>
              <a:t>5. Формирование наставнических пар или групп.</a:t>
            </a:r>
          </a:p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ru-RU" sz="16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+mn-cs"/>
              </a:rPr>
              <a:t>6.Организация работы наставнических пар или групп.</a:t>
            </a:r>
          </a:p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ru-RU" sz="16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+mn-cs"/>
              </a:rPr>
              <a:t>7. Завершение наставничества.</a:t>
            </a:r>
          </a:p>
          <a:p>
            <a:pPr>
              <a:lnSpc>
                <a:spcPts val="2080"/>
              </a:lnSpc>
              <a:buClrTx/>
            </a:pPr>
            <a:endParaRPr lang="en-US" sz="1600" kern="1200" dirty="0">
              <a:solidFill>
                <a:srgbClr val="241452"/>
              </a:solidFill>
              <a:latin typeface="Lato Bold"/>
              <a:ea typeface="+mn-ea"/>
              <a:cs typeface="+mn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-101251" y="71675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ClrTx/>
              <a:buFontTx/>
              <a:buNone/>
            </a:pPr>
            <a:r>
              <a:rPr lang="ru-RU" sz="2400" i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Этапы реализации программы </a:t>
            </a:r>
          </a:p>
          <a:p>
            <a:pPr algn="ctr">
              <a:buClrTx/>
              <a:buFontTx/>
              <a:buNone/>
            </a:pPr>
            <a:r>
              <a:rPr lang="ru-RU" sz="2400" i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наставничества </a:t>
            </a:r>
            <a:endParaRPr lang="ru-RU" sz="900" kern="1200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1189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088" y="4329035"/>
            <a:ext cx="9324961" cy="9558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91978">
            <a:off x="743490" y="1622234"/>
            <a:ext cx="2069705" cy="2204745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3419539" y="1213030"/>
            <a:ext cx="5328530" cy="1049980"/>
            <a:chOff x="0" y="0"/>
            <a:chExt cx="5115634" cy="660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15634" cy="660400"/>
            </a:xfrm>
            <a:custGeom>
              <a:avLst/>
              <a:gdLst/>
              <a:ahLst/>
              <a:cxnLst/>
              <a:rect l="l" t="t" r="r" b="b"/>
              <a:pathLst>
                <a:path w="5115634" h="660400">
                  <a:moveTo>
                    <a:pt x="4991174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91174" y="0"/>
                  </a:lnTo>
                  <a:cubicBezTo>
                    <a:pt x="5059754" y="0"/>
                    <a:pt x="5115634" y="55880"/>
                    <a:pt x="5115634" y="124460"/>
                  </a:cubicBezTo>
                  <a:lnTo>
                    <a:pt x="5115634" y="535940"/>
                  </a:lnTo>
                  <a:cubicBezTo>
                    <a:pt x="5115634" y="604520"/>
                    <a:pt x="5059754" y="660400"/>
                    <a:pt x="4991174" y="6604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3595398" y="1385679"/>
            <a:ext cx="4928608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buClrTx/>
              <a:buFontTx/>
              <a:buNone/>
            </a:pPr>
            <a:r>
              <a:rPr lang="ru-RU" sz="1200" b="1" i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Прогностический. </a:t>
            </a:r>
            <a:r>
              <a:rPr lang="ru-RU" sz="12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Определение целей взаимодействий, выстраивание отношений взаимопонимания и доверия, определение круга обязанностей, полномочий субъектов, выявление недостатков в умениях и навыках молодого специалиста.</a:t>
            </a:r>
            <a:endParaRPr lang="en-US" sz="120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66800" y="313757"/>
            <a:ext cx="662940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400"/>
              </a:spcAft>
              <a:buClrTx/>
            </a:pPr>
            <a:r>
              <a:rPr lang="ru-RU" sz="2400" i="1" kern="12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Этапы взаимодействия наставника и молодого специалиста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619" y="2407233"/>
            <a:ext cx="5331414" cy="78143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619" y="3344394"/>
            <a:ext cx="5331414" cy="104860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568792" y="2555160"/>
            <a:ext cx="5067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ru-RU" sz="1200" b="1" i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Практический. </a:t>
            </a:r>
            <a:r>
              <a:rPr lang="ru-RU" sz="12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Разработка и реализация программы адаптации, корректировка профессиональных умений молодого специалиста. </a:t>
            </a:r>
            <a:endParaRPr lang="ru-RU" sz="900" kern="1200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591572" y="3573142"/>
            <a:ext cx="4984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  <a:buFontTx/>
              <a:buNone/>
            </a:pPr>
            <a:r>
              <a:rPr lang="ru-RU" sz="1200" b="1" i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Аналитический. </a:t>
            </a:r>
            <a:r>
              <a:rPr lang="ru-RU" sz="1200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Определение уровня профессиональной адаптации молодого специалиста и степени его готовности к выполнению своих функциональных обязанностей</a:t>
            </a:r>
            <a:endParaRPr lang="en-US" sz="1200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8214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/>
          <p:nvPr/>
        </p:nvSpPr>
        <p:spPr>
          <a:xfrm>
            <a:off x="669451" y="319905"/>
            <a:ext cx="7846350" cy="4366185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27" y="1010233"/>
            <a:ext cx="5281047" cy="3494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940542" y="393146"/>
            <a:ext cx="340041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7188" lvl="0" indent="-357188" algn="ctr">
              <a:buClrTx/>
            </a:pPr>
            <a:r>
              <a:rPr lang="ru-RU" sz="2800" kern="1200" dirty="0">
                <a:solidFill>
                  <a:srgbClr val="0070C0"/>
                </a:solidFill>
                <a:latin typeface="Calibri" panose="020F0502020204030204"/>
                <a:ea typeface="+mn-ea"/>
              </a:rPr>
              <a:t>Практическая работа</a:t>
            </a:r>
          </a:p>
          <a:p>
            <a:pPr marL="357188" lvl="0" indent="-357188" algn="ctr">
              <a:buClrTx/>
            </a:pPr>
            <a:r>
              <a:rPr lang="ru-RU" sz="2800" kern="1200" dirty="0">
                <a:solidFill>
                  <a:srgbClr val="0070C0"/>
                </a:solidFill>
                <a:latin typeface="Calibri" panose="020F0502020204030204"/>
                <a:ea typeface="+mn-ea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629943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9008" y="3832055"/>
            <a:ext cx="9324961" cy="131144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</p:sp>
      <p:grpSp>
        <p:nvGrpSpPr>
          <p:cNvPr id="3" name="Group 3"/>
          <p:cNvGrpSpPr/>
          <p:nvPr/>
        </p:nvGrpSpPr>
        <p:grpSpPr>
          <a:xfrm>
            <a:off x="3371687" y="1488099"/>
            <a:ext cx="5562600" cy="2640772"/>
            <a:chOff x="-45497" y="70690"/>
            <a:chExt cx="3321290" cy="2073576"/>
          </a:xfrm>
        </p:grpSpPr>
        <p:sp>
          <p:nvSpPr>
            <p:cNvPr id="4" name="Freeform 4"/>
            <p:cNvSpPr/>
            <p:nvPr/>
          </p:nvSpPr>
          <p:spPr>
            <a:xfrm>
              <a:off x="-45497" y="70690"/>
              <a:ext cx="3321290" cy="2073576"/>
            </a:xfrm>
            <a:custGeom>
              <a:avLst/>
              <a:gdLst/>
              <a:ahLst/>
              <a:cxnLst/>
              <a:rect l="l" t="t" r="r" b="b"/>
              <a:pathLst>
                <a:path w="3321290" h="2073576">
                  <a:moveTo>
                    <a:pt x="3196830" y="2073575"/>
                  </a:moveTo>
                  <a:lnTo>
                    <a:pt x="124460" y="2073575"/>
                  </a:lnTo>
                  <a:cubicBezTo>
                    <a:pt x="55880" y="2073575"/>
                    <a:pt x="0" y="2017695"/>
                    <a:pt x="0" y="19491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96830" y="0"/>
                  </a:lnTo>
                  <a:cubicBezTo>
                    <a:pt x="3265410" y="0"/>
                    <a:pt x="3321290" y="55880"/>
                    <a:pt x="3321290" y="124460"/>
                  </a:cubicBezTo>
                  <a:lnTo>
                    <a:pt x="3321290" y="1949116"/>
                  </a:lnTo>
                  <a:cubicBezTo>
                    <a:pt x="3321290" y="2017696"/>
                    <a:pt x="3265410" y="2073576"/>
                    <a:pt x="3196830" y="20735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571500" y="209550"/>
            <a:ext cx="7543800" cy="1685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buClrTx/>
              <a:buFontTx/>
              <a:buNone/>
            </a:pPr>
            <a:r>
              <a:rPr lang="ru-RU" sz="1200" b="1" i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Индивидуальный план</a:t>
            </a:r>
          </a:p>
          <a:p>
            <a:pPr algn="ctr">
              <a:buClrTx/>
              <a:buFontTx/>
              <a:buNone/>
            </a:pPr>
            <a:r>
              <a:rPr lang="ru-RU" sz="1200" b="1" i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(комплекс мероприятий) в рамках организации работы наставнической пары/группы</a:t>
            </a:r>
          </a:p>
          <a:p>
            <a:pPr algn="ctr">
              <a:buClrTx/>
              <a:buFontTx/>
              <a:buNone/>
            </a:pPr>
            <a:endParaRPr lang="ru-RU" sz="1200" b="1" i="1" kern="1200" dirty="0">
              <a:solidFill>
                <a:srgbClr val="24145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ru-RU" sz="1200" b="1" i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Образовательная организация. Форма наставничества.</a:t>
            </a:r>
          </a:p>
          <a:p>
            <a:pPr>
              <a:buClrTx/>
              <a:buFontTx/>
              <a:buNone/>
            </a:pPr>
            <a:r>
              <a:rPr lang="ru-RU" sz="1200" b="1" i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ФИО наставника. ФИО наставляемых.</a:t>
            </a:r>
          </a:p>
          <a:p>
            <a:pPr>
              <a:buClrTx/>
              <a:buFontTx/>
              <a:buNone/>
            </a:pPr>
            <a:r>
              <a:rPr lang="ru-RU" sz="1200" b="1" i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Цель реализации целевой модели наставничества в данной наставнической паре/группе.</a:t>
            </a:r>
          </a:p>
          <a:p>
            <a:pPr>
              <a:lnSpc>
                <a:spcPts val="4500"/>
              </a:lnSpc>
              <a:buClrTx/>
            </a:pPr>
            <a:endParaRPr lang="en-US" sz="2400" b="1" i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0439" y="2081844"/>
            <a:ext cx="2519043" cy="2449770"/>
          </a:xfrm>
          <a:prstGeom prst="rect">
            <a:avLst/>
          </a:prstGeom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56402123"/>
              </p:ext>
            </p:extLst>
          </p:nvPr>
        </p:nvGraphicFramePr>
        <p:xfrm>
          <a:off x="3685768" y="1631140"/>
          <a:ext cx="4839026" cy="235468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4045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7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459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883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0284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39251">
                <a:tc>
                  <a:txBody>
                    <a:bodyPr/>
                    <a:lstStyle/>
                    <a:p>
                      <a:pPr marL="254000" algn="ctr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54000" algn="ctr">
                        <a:lnSpc>
                          <a:spcPts val="1575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компетенций, которые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необходимо</a:t>
                      </a:r>
                      <a:r>
                        <a:rPr lang="ru-RU" sz="1000" b="1" spc="5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сформировать,</a:t>
                      </a:r>
                      <a:r>
                        <a:rPr lang="ru-RU" sz="1000" b="1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развить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33020" marR="15240" indent="3619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r>
                        <a:rPr lang="ru-RU" sz="1000" b="1" spc="-3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7366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88900" marR="73025" indent="16510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Формат (очный/</a:t>
                      </a:r>
                      <a:r>
                        <a:rPr lang="ru-RU" sz="1000" b="1" spc="-335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дистанционный)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33655"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07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07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07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220930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79924" y="3832054"/>
            <a:ext cx="9324961" cy="13114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sp>
      <p:grpSp>
        <p:nvGrpSpPr>
          <p:cNvPr id="3" name="Group 3"/>
          <p:cNvGrpSpPr/>
          <p:nvPr/>
        </p:nvGrpSpPr>
        <p:grpSpPr>
          <a:xfrm>
            <a:off x="368642" y="1680170"/>
            <a:ext cx="4909206" cy="2743200"/>
            <a:chOff x="0" y="0"/>
            <a:chExt cx="3321290" cy="20735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21290" cy="2073576"/>
            </a:xfrm>
            <a:custGeom>
              <a:avLst/>
              <a:gdLst/>
              <a:ahLst/>
              <a:cxnLst/>
              <a:rect l="l" t="t" r="r" b="b"/>
              <a:pathLst>
                <a:path w="3321290" h="2073576">
                  <a:moveTo>
                    <a:pt x="3196830" y="2073575"/>
                  </a:moveTo>
                  <a:lnTo>
                    <a:pt x="124460" y="2073575"/>
                  </a:lnTo>
                  <a:cubicBezTo>
                    <a:pt x="55880" y="2073575"/>
                    <a:pt x="0" y="2017695"/>
                    <a:pt x="0" y="19491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96830" y="0"/>
                  </a:lnTo>
                  <a:cubicBezTo>
                    <a:pt x="3265410" y="0"/>
                    <a:pt x="3321290" y="55880"/>
                    <a:pt x="3321290" y="124460"/>
                  </a:cubicBezTo>
                  <a:lnTo>
                    <a:pt x="3321290" y="1949116"/>
                  </a:lnTo>
                  <a:cubicBezTo>
                    <a:pt x="3321290" y="2017696"/>
                    <a:pt x="3265410" y="2073576"/>
                    <a:pt x="3196830" y="207357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85800" y="323850"/>
            <a:ext cx="5143500" cy="1869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buClrTx/>
              <a:buFontTx/>
              <a:buNone/>
            </a:pPr>
            <a:r>
              <a:rPr lang="ru-RU" sz="1200" b="1" i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Журнал наставника (примерная форма)</a:t>
            </a:r>
          </a:p>
          <a:p>
            <a:pPr algn="ctr">
              <a:buClrTx/>
              <a:buFontTx/>
              <a:buNone/>
            </a:pPr>
            <a:endParaRPr lang="ru-RU" sz="1200" b="1" i="1" kern="1200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buClrTx/>
              <a:buFontTx/>
              <a:buNone/>
            </a:pPr>
            <a:r>
              <a:rPr lang="ru-RU" sz="1200" b="1" i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Ф. И. О. наставника.</a:t>
            </a:r>
          </a:p>
          <a:p>
            <a:pPr>
              <a:buClrTx/>
              <a:buFontTx/>
              <a:buNone/>
            </a:pPr>
            <a:r>
              <a:rPr lang="ru-RU" sz="1200" b="1" i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Ф. И. О. наставляемого. </a:t>
            </a:r>
          </a:p>
          <a:p>
            <a:pPr>
              <a:buClrTx/>
              <a:buFontTx/>
              <a:buNone/>
            </a:pPr>
            <a:r>
              <a:rPr lang="ru-RU" sz="1200" b="1" i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Форма наставничества. </a:t>
            </a:r>
          </a:p>
          <a:p>
            <a:pPr>
              <a:buClrTx/>
              <a:buFontTx/>
              <a:buNone/>
            </a:pPr>
            <a:r>
              <a:rPr lang="ru-RU" sz="1200" b="1" i="1" kern="1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Направление.</a:t>
            </a:r>
          </a:p>
          <a:p>
            <a:pPr algn="ctr">
              <a:buClrTx/>
              <a:buFontTx/>
              <a:buNone/>
            </a:pPr>
            <a:endParaRPr lang="ru-RU" sz="1200" b="1" i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ts val="4500"/>
              </a:lnSpc>
              <a:buClrTx/>
            </a:pPr>
            <a:endParaRPr lang="en-US" sz="2400" b="1" i="1" kern="1200" dirty="0">
              <a:solidFill>
                <a:srgbClr val="24145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0181" y="927512"/>
            <a:ext cx="4561491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07000"/>
              </a:lnSpc>
              <a:spcAft>
                <a:spcPts val="400"/>
              </a:spcAft>
              <a:buClrTx/>
              <a:buFont typeface="Arial" panose="020B0604020202020204" pitchFamily="34" charset="0"/>
              <a:buChar char="•"/>
            </a:pPr>
            <a:endParaRPr lang="ru-RU" sz="1000" kern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400"/>
              </a:spcAft>
              <a:buClrTx/>
              <a:buFont typeface="Arial" panose="020B0604020202020204" pitchFamily="34" charset="0"/>
              <a:buChar char="•"/>
            </a:pPr>
            <a:endParaRPr lang="ru-RU" sz="1000" kern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400"/>
              </a:spcAft>
              <a:buClrTx/>
              <a:buFont typeface="Arial" panose="020B0604020202020204" pitchFamily="34" charset="0"/>
              <a:buChar char="•"/>
            </a:pPr>
            <a:endParaRPr lang="ru-RU" sz="1000" kern="1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400"/>
              </a:spcAft>
              <a:buClrTx/>
              <a:buFont typeface="Arial" panose="020B0604020202020204" pitchFamily="34" charset="0"/>
              <a:buChar char="•"/>
            </a:pPr>
            <a:endParaRPr lang="ru-RU" sz="1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428750"/>
            <a:ext cx="2039289" cy="27891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439" y="3891626"/>
            <a:ext cx="759018" cy="832176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58403372"/>
              </p:ext>
            </p:extLst>
          </p:nvPr>
        </p:nvGraphicFramePr>
        <p:xfrm>
          <a:off x="493945" y="2069614"/>
          <a:ext cx="4677728" cy="196431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258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04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11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772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757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149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5372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r>
                        <a:rPr lang="en-US" sz="10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встречи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2705" marR="46990" indent="-37465" algn="ctr">
                        <a:lnSpc>
                          <a:spcPct val="107000"/>
                        </a:lnSpc>
                        <a:spcBef>
                          <a:spcPts val="790"/>
                        </a:spcBef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Формат</a:t>
                      </a:r>
                      <a:r>
                        <a:rPr lang="ru-RU" sz="10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(очно/дистанционно)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встречи</a:t>
                      </a:r>
                      <a:r>
                        <a:rPr lang="ru-RU" sz="10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(индивидуальная/</a:t>
                      </a:r>
                      <a:r>
                        <a:rPr lang="ru-RU" sz="1000" b="1" spc="-33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групповая;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95885" marR="90805" indent="-374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spc="-5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диалог</a:t>
                      </a:r>
                      <a:r>
                        <a:rPr lang="en-US" sz="1000" b="1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000" b="1" spc="-5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обсуждение</a:t>
                      </a:r>
                      <a:r>
                        <a:rPr lang="en-US" sz="1000" b="1" spc="-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000" b="1" spc="-33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экскурсия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2545" marR="38100" indent="-3746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публичная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лекция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/</a:t>
                      </a:r>
                      <a:r>
                        <a:rPr lang="en-US" sz="10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практическая</a:t>
                      </a:r>
                      <a:r>
                        <a:rPr lang="en-US" sz="1000" b="1" spc="-4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1750" marR="26670" indent="127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Цель</a:t>
                      </a:r>
                      <a:r>
                        <a:rPr lang="en-US" sz="10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r>
                        <a:rPr lang="en-US" sz="1000" b="1" spc="5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встречи</a:t>
                      </a: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5400" algn="ctr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3020" algn="ctr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8100" algn="ctr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Подпись</a:t>
                      </a:r>
                      <a:endParaRPr lang="ru-RU" sz="1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35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35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92907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02;p31">
            <a:extLst>
              <a:ext uri="{FF2B5EF4-FFF2-40B4-BE49-F238E27FC236}">
                <a16:creationId xmlns="" xmlns:a16="http://schemas.microsoft.com/office/drawing/2014/main" id="{26652117-1890-4D3D-B721-A3EED74DBD3D}"/>
              </a:ext>
            </a:extLst>
          </p:cNvPr>
          <p:cNvSpPr/>
          <p:nvPr/>
        </p:nvSpPr>
        <p:spPr>
          <a:xfrm>
            <a:off x="744241" y="188640"/>
            <a:ext cx="7846350" cy="4766219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defRPr/>
            </a:pPr>
            <a:endParaRPr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55AB4EE-A5B6-4F8C-8335-9C375906867C}"/>
              </a:ext>
            </a:extLst>
          </p:cNvPr>
          <p:cNvSpPr/>
          <p:nvPr/>
        </p:nvSpPr>
        <p:spPr>
          <a:xfrm>
            <a:off x="3498390" y="400967"/>
            <a:ext cx="22280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7188" indent="-357188" algn="ctr">
              <a:buClrTx/>
            </a:pPr>
            <a:r>
              <a:rPr lang="ru-RU" sz="3200" kern="1200" dirty="0">
                <a:solidFill>
                  <a:srgbClr val="0070C0"/>
                </a:solidFill>
                <a:latin typeface="Calibri" panose="020F0502020204030204"/>
                <a:ea typeface="+mn-ea"/>
              </a:rPr>
              <a:t>РЕФЛЕКСИЯ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871" y="1058779"/>
            <a:ext cx="2988682" cy="35828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5791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/>
          <p:nvPr/>
        </p:nvSpPr>
        <p:spPr>
          <a:xfrm>
            <a:off x="648824" y="125194"/>
            <a:ext cx="7846350" cy="4899659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045A9A4-5C1C-4A49-852C-F37A261B4643}"/>
              </a:ext>
            </a:extLst>
          </p:cNvPr>
          <p:cNvSpPr/>
          <p:nvPr/>
        </p:nvSpPr>
        <p:spPr>
          <a:xfrm>
            <a:off x="966270" y="3761017"/>
            <a:ext cx="7391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«Наставник – это секретное «оружие» самых успешных людей планеты».</a:t>
            </a:r>
          </a:p>
          <a:p>
            <a:pPr algn="just"/>
            <a:r>
              <a:rPr lang="ru-RU" sz="18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Николай </a:t>
            </a:r>
            <a:r>
              <a:rPr lang="ru-RU" sz="1800" b="1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Латанский</a:t>
            </a:r>
            <a:endParaRPr lang="ru-RU" sz="18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4F7920E-4990-4C92-AF65-D4DEB7E04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13" y="465569"/>
            <a:ext cx="4927571" cy="30819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647145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9293" y="239813"/>
            <a:ext cx="8424909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</a:t>
            </a:r>
            <a:endParaRPr lang="ru-RU" sz="2000" b="1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актуализация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применения технологии наставничества в ОУ и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повышение профессиональной компетентности педагогов участвующих в системе наставничества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1.Познакомить с технологией наставничества, ее целями и задачами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eaLnBrk="0" fontAlgn="t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2.Спланировать систему взаимодействия наставника и наставляемого (формы, периодичность, направления). </a:t>
            </a: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3.Оказать методическую помощь педагогам по использованию технологии наставничества.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02;p31">
            <a:extLst>
              <a:ext uri="{FF2B5EF4-FFF2-40B4-BE49-F238E27FC236}">
                <a16:creationId xmlns="" xmlns:a16="http://schemas.microsoft.com/office/drawing/2014/main" id="{26652117-1890-4D3D-B721-A3EED74DBD3D}"/>
              </a:ext>
            </a:extLst>
          </p:cNvPr>
          <p:cNvSpPr/>
          <p:nvPr/>
        </p:nvSpPr>
        <p:spPr>
          <a:xfrm>
            <a:off x="744241" y="188640"/>
            <a:ext cx="7846350" cy="4766219"/>
          </a:xfrm>
          <a:prstGeom prst="roundRect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F55AB4EE-A5B6-4F8C-8335-9C375906867C}"/>
              </a:ext>
            </a:extLst>
          </p:cNvPr>
          <p:cNvSpPr/>
          <p:nvPr/>
        </p:nvSpPr>
        <p:spPr>
          <a:xfrm>
            <a:off x="2449340" y="232169"/>
            <a:ext cx="443615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7188" lvl="0" indent="-357188" algn="ctr">
              <a:buClrTx/>
            </a:pPr>
            <a:r>
              <a:rPr lang="ru-RU" sz="3200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Упражнение</a:t>
            </a:r>
          </a:p>
          <a:p>
            <a:pPr marL="357188" lvl="0" indent="-357188" algn="ctr">
              <a:buClrTx/>
            </a:pPr>
            <a:r>
              <a:rPr lang="ru-RU" sz="3200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rPr>
              <a:t>«Дерево предсказаний»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CC04000-5DB7-45A0-8891-BBCAC0B93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509" y="1198069"/>
            <a:ext cx="4499843" cy="36454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2073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02;p31">
            <a:extLst>
              <a:ext uri="{FF2B5EF4-FFF2-40B4-BE49-F238E27FC236}">
                <a16:creationId xmlns="" xmlns:a16="http://schemas.microsoft.com/office/drawing/2014/main" id="{26652117-1890-4D3D-B721-A3EED74DBD3D}"/>
              </a:ext>
            </a:extLst>
          </p:cNvPr>
          <p:cNvSpPr/>
          <p:nvPr/>
        </p:nvSpPr>
        <p:spPr>
          <a:xfrm>
            <a:off x="1383526" y="135172"/>
            <a:ext cx="6464411" cy="4819687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5F7554E-A43A-4E00-878D-EC9F81E0F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079" y="297745"/>
            <a:ext cx="5547841" cy="45480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47709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B49FF23-C9B6-4A71-97D5-0E7EF153C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2" y="255144"/>
            <a:ext cx="2731463" cy="39677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D1BDD55-F613-4F2D-B0A4-54B89F61F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100" y="832349"/>
            <a:ext cx="2576115" cy="35753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A87C097-0D78-4A53-A401-9F94EF762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913" y="988770"/>
            <a:ext cx="2802015" cy="39308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AAA159E-373D-417B-B1F6-D05C4FDD0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5922" y="784081"/>
            <a:ext cx="2802015" cy="367187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4606D30-755D-4AF2-A466-0550EC16B900}"/>
              </a:ext>
            </a:extLst>
          </p:cNvPr>
          <p:cNvSpPr/>
          <p:nvPr/>
        </p:nvSpPr>
        <p:spPr>
          <a:xfrm>
            <a:off x="5841657" y="169795"/>
            <a:ext cx="2637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70C0"/>
                </a:solidFill>
              </a:rPr>
              <a:t>      </a:t>
            </a:r>
            <a:r>
              <a:rPr lang="ru-RU" sz="2400" b="1" dirty="0">
                <a:solidFill>
                  <a:srgbClr val="0070C0"/>
                </a:solidFill>
              </a:rPr>
              <a:t>Наставник</a:t>
            </a:r>
            <a:endParaRPr lang="ru-RU" sz="2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A80C420D-B450-4A8F-800F-1A14864F3243}"/>
              </a:ext>
            </a:extLst>
          </p:cNvPr>
          <p:cNvSpPr/>
          <p:nvPr/>
        </p:nvSpPr>
        <p:spPr>
          <a:xfrm>
            <a:off x="184227" y="4457931"/>
            <a:ext cx="6218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     Наставляемый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4059194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B49FF23-C9B6-4A71-97D5-0E7EF153C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2" y="255144"/>
            <a:ext cx="1993565" cy="28958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D1BDD55-F613-4F2D-B0A4-54B89F61F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53" y="632471"/>
            <a:ext cx="2011854" cy="279221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A87C097-0D78-4A53-A401-9F94EF762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367" y="1988208"/>
            <a:ext cx="2133785" cy="29933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AAA159E-373D-417B-B1F6-D05C4FDD0A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6888" y="1703069"/>
            <a:ext cx="2219136" cy="290804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4606D30-755D-4AF2-A466-0550EC16B900}"/>
              </a:ext>
            </a:extLst>
          </p:cNvPr>
          <p:cNvSpPr/>
          <p:nvPr/>
        </p:nvSpPr>
        <p:spPr>
          <a:xfrm>
            <a:off x="2697099" y="2308589"/>
            <a:ext cx="35120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70C0"/>
                </a:solidFill>
              </a:rPr>
              <a:t>      Наставник</a:t>
            </a:r>
            <a:r>
              <a:rPr lang="ru-RU" dirty="0"/>
              <a:t> — участник программы наставничества, имеющий успешный опыт в достижении жизненного, личностного и профессионального результата, компетентный и готовый поделиться опытом и навыками, необходимыми для стимуляции и поддержки процессов самореализации и самосовершенствования наставляемого.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A80C420D-B450-4A8F-800F-1A14864F3243}"/>
              </a:ext>
            </a:extLst>
          </p:cNvPr>
          <p:cNvSpPr/>
          <p:nvPr/>
        </p:nvSpPr>
        <p:spPr>
          <a:xfrm>
            <a:off x="2744328" y="371522"/>
            <a:ext cx="34648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     Наставляемый</a:t>
            </a:r>
            <a:r>
              <a:rPr lang="ru-RU" dirty="0"/>
              <a:t> — участник программы наставничества, который через взаимодействие с наставником и при его помощи и поддержке решает конкретные жизненные, личные и профессиональные задачи, приобретает новый опыт и развивает новые навыки и компетенции.</a:t>
            </a:r>
          </a:p>
        </p:txBody>
      </p:sp>
    </p:spTree>
    <p:extLst>
      <p:ext uri="{BB962C8B-B14F-4D97-AF65-F5344CB8AC3E}">
        <p14:creationId xmlns="" xmlns:p14="http://schemas.microsoft.com/office/powerpoint/2010/main" val="500339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/>
          <p:nvPr/>
        </p:nvSpPr>
        <p:spPr>
          <a:xfrm>
            <a:off x="518836" y="356700"/>
            <a:ext cx="7234500" cy="38856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3CB29897-1EA1-480F-9E3C-78BCD8C88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987" y="901200"/>
            <a:ext cx="3696177" cy="388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3">
                <a:lumMod val="75000"/>
              </a:schemeClr>
            </a:solidFill>
          </a:ln>
          <a:effectLst/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5D7AA37D-69F8-4799-8F8A-8FAB7263DB75}"/>
              </a:ext>
            </a:extLst>
          </p:cNvPr>
          <p:cNvSpPr/>
          <p:nvPr/>
        </p:nvSpPr>
        <p:spPr>
          <a:xfrm>
            <a:off x="518836" y="131012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buClrTx/>
            </a:pPr>
            <a:r>
              <a:rPr lang="ru-RU" sz="3600" b="1" i="1" kern="1200" dirty="0">
                <a:solidFill>
                  <a:srgbClr val="132294"/>
                </a:solidFill>
                <a:latin typeface="Calibri" panose="020F0502020204030204"/>
                <a:ea typeface="Arial Unicode MS"/>
                <a:cs typeface="+mn-cs"/>
              </a:rPr>
              <a:t>Метафорическая деловая игра</a:t>
            </a:r>
          </a:p>
          <a:p>
            <a:pPr lvl="0" algn="ctr">
              <a:buClrTx/>
            </a:pPr>
            <a:r>
              <a:rPr lang="ru-RU" sz="3600" b="1" i="1" kern="1200" dirty="0">
                <a:solidFill>
                  <a:srgbClr val="132294"/>
                </a:solidFill>
                <a:latin typeface="Calibri" panose="020F0502020204030204"/>
                <a:ea typeface="Arial Unicode MS"/>
                <a:cs typeface="+mn-cs"/>
              </a:rPr>
              <a:t>«Царевна-лягушка»</a:t>
            </a:r>
          </a:p>
        </p:txBody>
      </p:sp>
    </p:spTree>
    <p:extLst>
      <p:ext uri="{BB962C8B-B14F-4D97-AF65-F5344CB8AC3E}">
        <p14:creationId xmlns="" xmlns:p14="http://schemas.microsoft.com/office/powerpoint/2010/main" val="713273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B49FF23-C9B6-4A71-97D5-0E7EF153C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2" y="255144"/>
            <a:ext cx="1993565" cy="28958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A87C097-0D78-4A53-A401-9F94EF762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679" y="1654297"/>
            <a:ext cx="2133785" cy="2993395"/>
          </a:xfrm>
          <a:prstGeom prst="rect">
            <a:avLst/>
          </a:prstGeom>
        </p:spPr>
      </p:pic>
      <p:sp>
        <p:nvSpPr>
          <p:cNvPr id="4" name="AutoShape 2" descr="https://klike.net/uploads/posts/2023-01/1673851390_9.png">
            <a:extLst>
              <a:ext uri="{FF2B5EF4-FFF2-40B4-BE49-F238E27FC236}">
                <a16:creationId xmlns="" xmlns:a16="http://schemas.microsoft.com/office/drawing/2014/main" id="{5F99747B-D3DB-4136-BE78-6DE3C11AB5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3196DCA-672E-4E4E-BF5B-80ABD1456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41" y="368958"/>
            <a:ext cx="2548738" cy="32385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7B6ADFB-7540-4CCD-99FE-F60C931131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backgroundRemoval t="1865" b="100000" l="0" r="1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62502" y="1855559"/>
            <a:ext cx="2340079" cy="312739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9F9D39C-DC41-4389-B768-27B748098B71}"/>
              </a:ext>
            </a:extLst>
          </p:cNvPr>
          <p:cNvSpPr/>
          <p:nvPr/>
        </p:nvSpPr>
        <p:spPr>
          <a:xfrm>
            <a:off x="242035" y="3688640"/>
            <a:ext cx="6385405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Какие опасения у Вас есть в отношении Ивана Царевича и его семьи?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Что Вам нужно узнать о Царстве, чтобы быстрее стать своей?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Как Вам следует себя вести, чтобы понравиться Ивану-Царевичу?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91A23875-4D83-4613-9325-03A70494AE58}"/>
              </a:ext>
            </a:extLst>
          </p:cNvPr>
          <p:cNvSpPr/>
          <p:nvPr/>
        </p:nvSpPr>
        <p:spPr>
          <a:xfrm>
            <a:off x="2581489" y="160545"/>
            <a:ext cx="6311975" cy="135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Какие опасения у Вас есть в отношении Лягушки-Царевны? 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Что Вам следует сделать, чтобы Жители Царства приняли Лягушку-Царевну? </a:t>
            </a:r>
          </a:p>
          <a:p>
            <a:pPr marL="171450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A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Что Вам следует сделать, чтобы сама она стала достойной супругой Царевича, возможного наследника престола?</a:t>
            </a:r>
            <a:endParaRPr lang="ru-RU" dirty="0">
              <a:solidFill>
                <a:srgbClr val="00000A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4208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202;p31">
            <a:extLst>
              <a:ext uri="{FF2B5EF4-FFF2-40B4-BE49-F238E27FC236}">
                <a16:creationId xmlns="" xmlns:a16="http://schemas.microsoft.com/office/drawing/2014/main" id="{26652117-1890-4D3D-B721-A3EED74DBD3D}"/>
              </a:ext>
            </a:extLst>
          </p:cNvPr>
          <p:cNvSpPr/>
          <p:nvPr/>
        </p:nvSpPr>
        <p:spPr>
          <a:xfrm>
            <a:off x="744241" y="188640"/>
            <a:ext cx="7846350" cy="4766219"/>
          </a:xfrm>
          <a:prstGeom prst="roundRect">
            <a:avLst>
              <a:gd name="adj" fmla="val 16667"/>
            </a:avLst>
          </a:prstGeom>
          <a:solidFill>
            <a:srgbClr val="FFE7FF"/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57188" lvl="0" indent="-357188" algn="ctr">
              <a:buClrTx/>
            </a:pPr>
            <a:r>
              <a:rPr lang="ru-RU" sz="3200" kern="1200" dirty="0">
                <a:solidFill>
                  <a:srgbClr val="0070C0"/>
                </a:solidFill>
                <a:latin typeface="Calibri" panose="020F0502020204030204"/>
                <a:ea typeface="+mn-ea"/>
              </a:rPr>
              <a:t>Упражнение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FA23F6C-2674-4878-98C1-E17CB2375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037" y="821078"/>
            <a:ext cx="5838758" cy="3889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F7E7380-91E8-4984-8B64-209BDED06340}"/>
              </a:ext>
            </a:extLst>
          </p:cNvPr>
          <p:cNvSpPr/>
          <p:nvPr/>
        </p:nvSpPr>
        <p:spPr>
          <a:xfrm>
            <a:off x="2538185" y="236303"/>
            <a:ext cx="43856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7188" lvl="0" indent="-357188" algn="ctr">
              <a:buClrTx/>
            </a:pPr>
            <a:r>
              <a:rPr lang="ru-RU" sz="3200" kern="1200" dirty="0">
                <a:solidFill>
                  <a:srgbClr val="0070C0"/>
                </a:solidFill>
                <a:latin typeface="Calibri" panose="020F0502020204030204"/>
                <a:ea typeface="+mn-ea"/>
              </a:rPr>
              <a:t>Каким он должен быть</a:t>
            </a:r>
            <a:r>
              <a:rPr lang="en-US" sz="3200" kern="1200" dirty="0">
                <a:solidFill>
                  <a:srgbClr val="0070C0"/>
                </a:solidFill>
                <a:latin typeface="Calibri" panose="020F0502020204030204"/>
                <a:ea typeface="+mn-ea"/>
              </a:rPr>
              <a:t>?</a:t>
            </a:r>
            <a:endParaRPr lang="ru-RU" sz="3200" kern="1200" dirty="0">
              <a:solidFill>
                <a:srgbClr val="0070C0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26796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l Diseas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A3E2F4"/>
      </a:accent1>
      <a:accent2>
        <a:srgbClr val="8FE3B8"/>
      </a:accent2>
      <a:accent3>
        <a:srgbClr val="8BD9D4"/>
      </a:accent3>
      <a:accent4>
        <a:srgbClr val="E7FBB0"/>
      </a:accent4>
      <a:accent5>
        <a:srgbClr val="E1EDBD"/>
      </a:accent5>
      <a:accent6>
        <a:srgbClr val="B6D7A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азов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Базовая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509</Words>
  <Application>Microsoft Office PowerPoint</Application>
  <PresentationFormat>Экран (16:9)</PresentationFormat>
  <Paragraphs>147</Paragraphs>
  <Slides>19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19</vt:i4>
      </vt:variant>
    </vt:vector>
  </HeadingPairs>
  <TitlesOfParts>
    <vt:vector size="31" baseType="lpstr">
      <vt:lpstr>Arial</vt:lpstr>
      <vt:lpstr>Times New Roman</vt:lpstr>
      <vt:lpstr>Calibri</vt:lpstr>
      <vt:lpstr>Arial Unicode MS</vt:lpstr>
      <vt:lpstr>Palatino Linotype</vt:lpstr>
      <vt:lpstr>Lato Bold</vt:lpstr>
      <vt:lpstr>Merriweather</vt:lpstr>
      <vt:lpstr>Open Sans</vt:lpstr>
      <vt:lpstr>Wingdings</vt:lpstr>
      <vt:lpstr>Formal Disease by Slidesgo</vt:lpstr>
      <vt:lpstr>Базовая</vt:lpstr>
      <vt:lpstr>2_Office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Кластер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Formal Disease</dc:title>
  <dc:creator>User</dc:creator>
  <cp:lastModifiedBy>admin</cp:lastModifiedBy>
  <cp:revision>65</cp:revision>
  <dcterms:modified xsi:type="dcterms:W3CDTF">2023-11-24T11:14:23Z</dcterms:modified>
</cp:coreProperties>
</file>