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7" r:id="rId4"/>
    <p:sldId id="263" r:id="rId5"/>
    <p:sldId id="268" r:id="rId6"/>
    <p:sldId id="258" r:id="rId7"/>
    <p:sldId id="265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E213DE-5656-4830-ADAE-993C26EE1119}">
          <p14:sldIdLst/>
        </p14:section>
        <p14:section name="Раздел без заголовка" id="{CE01FEA7-843F-480D-BE0B-41A7CA07A628}">
          <p14:sldIdLst>
            <p14:sldId id="257"/>
            <p14:sldId id="264"/>
            <p14:sldId id="267"/>
            <p14:sldId id="263"/>
            <p14:sldId id="268"/>
            <p14:sldId id="258"/>
            <p14:sldId id="265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A76E1"/>
    <a:srgbClr val="99FF99"/>
    <a:srgbClr val="FFFF66"/>
    <a:srgbClr val="008000"/>
    <a:srgbClr val="FFCCFF"/>
    <a:srgbClr val="CC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E125-7424-4202-A316-8A3D85DD619F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4356-5A6C-4E09-80B9-9318231F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Классный руководитель – это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профессия, а….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8234" r="21272" b="16525"/>
          <a:stretch/>
        </p:blipFill>
        <p:spPr bwMode="auto">
          <a:xfrm rot="21213333">
            <a:off x="-32346" y="2588279"/>
            <a:ext cx="4464496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st-4\Downloads\1-Представ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225">
            <a:off x="4485205" y="2966271"/>
            <a:ext cx="49931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(заочный) тур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конкурное испытание «Классный руководитель – это не профессия, а…»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11560" y="3933056"/>
            <a:ext cx="8219256" cy="1833067"/>
          </a:xfrm>
        </p:spPr>
        <p:txBody>
          <a:bodyPr>
            <a:normAutofit/>
          </a:bodyPr>
          <a:lstStyle/>
          <a:p>
            <a:r>
              <a:rPr lang="ru-RU" smtClean="0"/>
              <a:t>Видео-визитка-  демонстрация опыта воспитательной работы, профессиональных достижений, видения современных проблем и возможных путей средствами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(очный) тур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конкурное испытание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«Занятие внеурочной деятельности»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92696" y="3501008"/>
            <a:ext cx="8219256" cy="2592288"/>
          </a:xfrm>
        </p:spPr>
        <p:txBody>
          <a:bodyPr>
            <a:noAutofit/>
          </a:bodyPr>
          <a:lstStyle/>
          <a:p>
            <a:r>
              <a:rPr lang="ru-RU" b="1" dirty="0" smtClean="0"/>
              <a:t>Проводится участником Конкурса с обучающимися   на выбор, на свободную тему в соответствии с рекомендуемыми видами, форматами и содержанием деятельности программы воспитания.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10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тур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7383" r="20791" b="15957"/>
          <a:stretch/>
        </p:blipFill>
        <p:spPr bwMode="auto">
          <a:xfrm>
            <a:off x="457200" y="1268760"/>
            <a:ext cx="7931224" cy="5176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98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Занятие «Мастера умельцы малой родины»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954" t="5703" r="10595" b="18520"/>
          <a:stretch/>
        </p:blipFill>
        <p:spPr>
          <a:xfrm>
            <a:off x="3275856" y="921820"/>
            <a:ext cx="567663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764"/>
          <a:stretch/>
        </p:blipFill>
        <p:spPr>
          <a:xfrm>
            <a:off x="251520" y="4183360"/>
            <a:ext cx="4021472" cy="259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93" y="4158900"/>
            <a:ext cx="4562128" cy="2593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49459"/>
          <a:stretch/>
        </p:blipFill>
        <p:spPr>
          <a:xfrm rot="21334521">
            <a:off x="367288" y="855768"/>
            <a:ext cx="2480383" cy="309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32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Классный руководитель:  Богачева И.С.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79096" cy="508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0022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Конкурс – это хороший опыт,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который каждый выбирает сам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">
            <a:off x="4527863" y="3622276"/>
            <a:ext cx="4213756" cy="281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532" t="5703" r="10534" b="16531"/>
          <a:stretch/>
        </p:blipFill>
        <p:spPr>
          <a:xfrm rot="21163344">
            <a:off x="260202" y="2506363"/>
            <a:ext cx="4588980" cy="2553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8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54850" y="2261414"/>
            <a:ext cx="3168352" cy="2232248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Портрет успешного </a:t>
            </a:r>
            <a:r>
              <a:rPr lang="ru-RU" sz="2400" b="1" dirty="0" smtClean="0">
                <a:solidFill>
                  <a:srgbClr val="C00000"/>
                </a:solidFill>
              </a:rPr>
              <a:t>классного руководителя </a:t>
            </a:r>
          </a:p>
          <a:p>
            <a:pPr algn="ctr"/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293604" y="285151"/>
            <a:ext cx="2435013" cy="905138"/>
          </a:xfrm>
          <a:prstGeom prst="cloudCallout">
            <a:avLst>
              <a:gd name="adj1" fmla="val -39501"/>
              <a:gd name="adj2" fmla="val 15974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082642" y="192562"/>
            <a:ext cx="1872208" cy="864096"/>
          </a:xfrm>
          <a:prstGeom prst="wedgeEllipseCallout">
            <a:avLst>
              <a:gd name="adj1" fmla="val 88124"/>
              <a:gd name="adj2" fmla="val 19557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ru-RU" sz="2100" dirty="0">
              <a:solidFill>
                <a:srgbClr val="00B05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633700" y="5517604"/>
            <a:ext cx="2349749" cy="1223392"/>
          </a:xfrm>
          <a:prstGeom prst="cloudCallout">
            <a:avLst>
              <a:gd name="adj1" fmla="val -20017"/>
              <a:gd name="adj2" fmla="val -1106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9764" y="2829474"/>
            <a:ext cx="2088232" cy="1224136"/>
          </a:xfrm>
          <a:prstGeom prst="cloudCallout">
            <a:avLst>
              <a:gd name="adj1" fmla="val 81339"/>
              <a:gd name="adj2" fmla="val -31438"/>
            </a:avLst>
          </a:prstGeom>
          <a:solidFill>
            <a:srgbClr val="FF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C0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6495474" y="5589240"/>
            <a:ext cx="2160240" cy="864096"/>
          </a:xfrm>
          <a:prstGeom prst="wedgeEllipseCallout">
            <a:avLst>
              <a:gd name="adj1" fmla="val -82967"/>
              <a:gd name="adj2" fmla="val -168383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224127" y="163239"/>
            <a:ext cx="1800200" cy="1447883"/>
          </a:xfrm>
          <a:prstGeom prst="cloudCallout">
            <a:avLst>
              <a:gd name="adj1" fmla="val 11305"/>
              <a:gd name="adj2" fmla="val 8705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866618" y="5594742"/>
            <a:ext cx="2304256" cy="1080120"/>
          </a:xfrm>
          <a:prstGeom prst="cloudCallout">
            <a:avLst>
              <a:gd name="adj1" fmla="val 67510"/>
              <a:gd name="adj2" fmla="val -14461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70C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929713" y="2603618"/>
            <a:ext cx="1989709" cy="828092"/>
          </a:xfrm>
          <a:prstGeom prst="wedgeEllipseCallout">
            <a:avLst>
              <a:gd name="adj1" fmla="val -80993"/>
              <a:gd name="adj2" fmla="val 196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8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6846176" y="1255694"/>
            <a:ext cx="2073246" cy="864096"/>
          </a:xfrm>
          <a:prstGeom prst="wedgeEllipseCallout">
            <a:avLst>
              <a:gd name="adj1" fmla="val -86758"/>
              <a:gd name="adj2" fmla="val 91361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224177" y="1421282"/>
            <a:ext cx="2160240" cy="1061475"/>
          </a:xfrm>
          <a:prstGeom prst="cloudCallout">
            <a:avLst>
              <a:gd name="adj1" fmla="val 84546"/>
              <a:gd name="adj2" fmla="val 48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6873074" y="3967561"/>
            <a:ext cx="2025063" cy="1080120"/>
          </a:xfrm>
          <a:prstGeom prst="cloudCallout">
            <a:avLst>
              <a:gd name="adj1" fmla="val -83425"/>
              <a:gd name="adj2" fmla="val -381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7030A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350104" y="4493662"/>
            <a:ext cx="2206319" cy="864096"/>
          </a:xfrm>
          <a:prstGeom prst="wedgeEllipseCallout">
            <a:avLst>
              <a:gd name="adj1" fmla="val 73623"/>
              <a:gd name="adj2" fmla="val -68975"/>
            </a:avLst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100" dirty="0">
              <a:solidFill>
                <a:srgbClr val="00B05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54850" y="2261414"/>
            <a:ext cx="3168352" cy="2232248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Портрет успешного </a:t>
            </a:r>
            <a:r>
              <a:rPr lang="ru-RU" sz="2400" b="1" dirty="0" smtClean="0">
                <a:solidFill>
                  <a:srgbClr val="C00000"/>
                </a:solidFill>
              </a:rPr>
              <a:t>классного руководителя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(по результатам опроса учащихся)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293604" y="285151"/>
            <a:ext cx="2435013" cy="905138"/>
          </a:xfrm>
          <a:prstGeom prst="cloudCallout">
            <a:avLst>
              <a:gd name="adj1" fmla="val -39501"/>
              <a:gd name="adj2" fmla="val 15974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серьезный</a:t>
            </a:r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082642" y="192562"/>
            <a:ext cx="1872208" cy="864096"/>
          </a:xfrm>
          <a:prstGeom prst="wedgeEllipseCallout">
            <a:avLst>
              <a:gd name="adj1" fmla="val 88124"/>
              <a:gd name="adj2" fmla="val 19557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dirty="0" smtClean="0">
                <a:solidFill>
                  <a:srgbClr val="00B05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честный</a:t>
            </a:r>
            <a:endParaRPr lang="ru-RU" sz="2100" dirty="0">
              <a:solidFill>
                <a:srgbClr val="00B05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633700" y="5517604"/>
            <a:ext cx="2349749" cy="1223392"/>
          </a:xfrm>
          <a:prstGeom prst="cloudCallout">
            <a:avLst>
              <a:gd name="adj1" fmla="val -20017"/>
              <a:gd name="adj2" fmla="val -1106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err="1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внима</a:t>
            </a:r>
            <a:endParaRPr lang="ru-RU" sz="2100" dirty="0" smtClean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100" dirty="0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тельный</a:t>
            </a:r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9764" y="2829474"/>
            <a:ext cx="2088232" cy="1224136"/>
          </a:xfrm>
          <a:prstGeom prst="cloudCallout">
            <a:avLst>
              <a:gd name="adj1" fmla="val 81339"/>
              <a:gd name="adj2" fmla="val -31438"/>
            </a:avLst>
          </a:prstGeom>
          <a:solidFill>
            <a:srgbClr val="FF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smtClean="0">
                <a:solidFill>
                  <a:srgbClr val="C0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добрый</a:t>
            </a:r>
            <a:endParaRPr lang="ru-RU" sz="2100" dirty="0">
              <a:solidFill>
                <a:srgbClr val="C0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6495474" y="5589240"/>
            <a:ext cx="2160240" cy="864096"/>
          </a:xfrm>
          <a:prstGeom prst="wedgeEllipseCallout">
            <a:avLst>
              <a:gd name="adj1" fmla="val -82967"/>
              <a:gd name="adj2" fmla="val -168383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классный</a:t>
            </a:r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224127" y="163239"/>
            <a:ext cx="1800200" cy="1447883"/>
          </a:xfrm>
          <a:prstGeom prst="cloudCallout">
            <a:avLst>
              <a:gd name="adj1" fmla="val 11305"/>
              <a:gd name="adj2" fmla="val 8705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сегда готов помочь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866618" y="5594742"/>
            <a:ext cx="2304256" cy="1080120"/>
          </a:xfrm>
          <a:prstGeom prst="cloudCallout">
            <a:avLst>
              <a:gd name="adj1" fmla="val 67510"/>
              <a:gd name="adj2" fmla="val -14461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о</a:t>
            </a:r>
            <a:r>
              <a:rPr lang="ru-RU" sz="2100" dirty="0" smtClean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бразованный</a:t>
            </a:r>
            <a:endParaRPr lang="ru-RU" sz="2100" dirty="0">
              <a:solidFill>
                <a:srgbClr val="0070C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929713" y="2603618"/>
            <a:ext cx="1989709" cy="828092"/>
          </a:xfrm>
          <a:prstGeom prst="wedgeEllipseCallout">
            <a:avLst>
              <a:gd name="adj1" fmla="val -80993"/>
              <a:gd name="adj2" fmla="val 196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smtClean="0">
                <a:solidFill>
                  <a:srgbClr val="008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красивый</a:t>
            </a:r>
            <a:endParaRPr lang="ru-RU" sz="2100" dirty="0">
              <a:solidFill>
                <a:srgbClr val="008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6846176" y="1255694"/>
            <a:ext cx="2073246" cy="864096"/>
          </a:xfrm>
          <a:prstGeom prst="wedgeEllipseCallout">
            <a:avLst>
              <a:gd name="adj1" fmla="val -86758"/>
              <a:gd name="adj2" fmla="val 91361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err="1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заботли</a:t>
            </a:r>
            <a:endParaRPr lang="ru-RU" sz="2100" dirty="0" smtClean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100" dirty="0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вый</a:t>
            </a:r>
            <a:endParaRPr lang="ru-RU" sz="2100" dirty="0">
              <a:solidFill>
                <a:srgbClr val="00206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224177" y="1421282"/>
            <a:ext cx="2160240" cy="1061475"/>
          </a:xfrm>
          <a:prstGeom prst="cloudCallout">
            <a:avLst>
              <a:gd name="adj1" fmla="val 84546"/>
              <a:gd name="adj2" fmla="val 48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понимающий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6873074" y="3967561"/>
            <a:ext cx="2025063" cy="1080120"/>
          </a:xfrm>
          <a:prstGeom prst="cloudCallout">
            <a:avLst>
              <a:gd name="adj1" fmla="val -83425"/>
              <a:gd name="adj2" fmla="val -381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>
                <a:solidFill>
                  <a:srgbClr val="7030A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</a:t>
            </a:r>
            <a:r>
              <a:rPr lang="ru-RU" sz="2100" dirty="0" smtClean="0">
                <a:solidFill>
                  <a:srgbClr val="7030A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ультур </a:t>
            </a:r>
            <a:r>
              <a:rPr lang="ru-RU" sz="2100" dirty="0" err="1" smtClean="0">
                <a:solidFill>
                  <a:srgbClr val="7030A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ный</a:t>
            </a:r>
            <a:endParaRPr lang="ru-RU" sz="2100" dirty="0">
              <a:solidFill>
                <a:srgbClr val="7030A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350104" y="4493662"/>
            <a:ext cx="2206319" cy="864096"/>
          </a:xfrm>
          <a:prstGeom prst="wedgeEllipseCallout">
            <a:avLst>
              <a:gd name="adj1" fmla="val 73623"/>
              <a:gd name="adj2" fmla="val -68975"/>
            </a:avLst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100" dirty="0" err="1">
                <a:solidFill>
                  <a:srgbClr val="00B05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а</a:t>
            </a:r>
            <a:r>
              <a:rPr lang="ru-RU" sz="2100" dirty="0" err="1" smtClean="0">
                <a:solidFill>
                  <a:srgbClr val="00B05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декват</a:t>
            </a:r>
            <a:r>
              <a:rPr lang="ru-RU" sz="2100" dirty="0" smtClean="0">
                <a:solidFill>
                  <a:srgbClr val="00206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 smtClean="0">
                <a:solidFill>
                  <a:srgbClr val="00B05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ный</a:t>
            </a:r>
            <a:endParaRPr lang="ru-RU" sz="2100" dirty="0">
              <a:solidFill>
                <a:srgbClr val="00B05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148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Bahnschrift SemiBold</vt:lpstr>
      <vt:lpstr>Calibri</vt:lpstr>
      <vt:lpstr>Тема Office</vt:lpstr>
      <vt:lpstr>Классный руководитель – это  не профессия, а….</vt:lpstr>
      <vt:lpstr>1 (заочный) тур  конкурное испытание «Классный руководитель – это не профессия, а…» </vt:lpstr>
      <vt:lpstr>2 (очный) тур  конкурное испытание –  «Занятие внеурочной деятельности» </vt:lpstr>
      <vt:lpstr>2 тур</vt:lpstr>
      <vt:lpstr>Занятие «Мастера умельцы малой родины»</vt:lpstr>
      <vt:lpstr>Классный руководитель:  Богачева И.С.</vt:lpstr>
      <vt:lpstr>  Конкурс – это хороший опыт,  который каждый выбирает сам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Фольклорные посиделки</dc:title>
  <dc:creator>User</dc:creator>
  <cp:lastModifiedBy>User</cp:lastModifiedBy>
  <cp:revision>24</cp:revision>
  <dcterms:created xsi:type="dcterms:W3CDTF">2022-11-01T20:37:32Z</dcterms:created>
  <dcterms:modified xsi:type="dcterms:W3CDTF">2023-12-19T17:39:14Z</dcterms:modified>
</cp:coreProperties>
</file>