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306" r:id="rId2"/>
    <p:sldId id="307" r:id="rId3"/>
    <p:sldId id="310" r:id="rId4"/>
    <p:sldId id="270" r:id="rId5"/>
    <p:sldId id="271" r:id="rId6"/>
    <p:sldId id="272" r:id="rId7"/>
    <p:sldId id="273" r:id="rId8"/>
    <p:sldId id="274" r:id="rId9"/>
    <p:sldId id="275" r:id="rId10"/>
    <p:sldId id="276" r:id="rId11"/>
    <p:sldId id="278" r:id="rId12"/>
    <p:sldId id="279" r:id="rId13"/>
    <p:sldId id="311" r:id="rId14"/>
    <p:sldId id="309" r:id="rId15"/>
    <p:sldId id="285" r:id="rId16"/>
    <p:sldId id="288" r:id="rId17"/>
    <p:sldId id="290" r:id="rId18"/>
    <p:sldId id="296" r:id="rId19"/>
    <p:sldId id="298" r:id="rId20"/>
    <p:sldId id="300" r:id="rId21"/>
    <p:sldId id="302" r:id="rId22"/>
    <p:sldId id="304" r:id="rId23"/>
    <p:sldId id="314" r:id="rId24"/>
    <p:sldId id="313" r:id="rId25"/>
    <p:sldId id="315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43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66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83BB-AFD8-4F66-8E28-2D86AFD70204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83BB-AFD8-4F66-8E28-2D86AFD70204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83BB-AFD8-4F66-8E28-2D86AFD70204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83BB-AFD8-4F66-8E28-2D86AFD70204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83BB-AFD8-4F66-8E28-2D86AFD70204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83BB-AFD8-4F66-8E28-2D86AFD70204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83BB-AFD8-4F66-8E28-2D86AFD70204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83BB-AFD8-4F66-8E28-2D86AFD70204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83BB-AFD8-4F66-8E28-2D86AFD70204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83BB-AFD8-4F66-8E28-2D86AFD70204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BF83BB-AFD8-4F66-8E28-2D86AFD70204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BF83BB-AFD8-4F66-8E28-2D86AFD70204}" type="datetimeFigureOut">
              <a:rPr lang="ru-RU" smtClean="0"/>
              <a:t>19.10.2023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B25DAC0-7759-4171-B0E5-BBE0BE7B7BB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892479" cy="2736304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Тема </a:t>
            </a:r>
            <a:r>
              <a:rPr lang="ru-RU" dirty="0" smtClean="0">
                <a:solidFill>
                  <a:srgbClr val="002060"/>
                </a:solidFill>
              </a:rPr>
              <a:t>урока: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>
                <a:solidFill>
                  <a:srgbClr val="FF0000"/>
                </a:solidFill>
              </a:rPr>
              <a:t>Разнообразие веществ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68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797" y="307921"/>
            <a:ext cx="7387028" cy="489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539552" y="5323945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/>
              <a:t>у</a:t>
            </a:r>
            <a:r>
              <a:rPr lang="ru-RU" sz="4800" b="1" i="1" dirty="0" smtClean="0"/>
              <a:t>борка сахарного тростника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val="158670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83024"/>
            <a:ext cx="7560840" cy="50405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043608" y="5517232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/>
              <a:t>с</a:t>
            </a:r>
            <a:r>
              <a:rPr lang="ru-RU" sz="5400" b="1" i="1" dirty="0" smtClean="0"/>
              <a:t>ахарная свёкла</a:t>
            </a:r>
            <a:endParaRPr lang="ru-RU" sz="5400" b="1" i="1" dirty="0"/>
          </a:p>
        </p:txBody>
      </p:sp>
    </p:spTree>
    <p:extLst>
      <p:ext uri="{BB962C8B-B14F-4D97-AF65-F5344CB8AC3E}">
        <p14:creationId xmlns:p14="http://schemas.microsoft.com/office/powerpoint/2010/main" val="300587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594" y="315271"/>
            <a:ext cx="4216430" cy="27986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2945" y="3356992"/>
            <a:ext cx="4314056" cy="32355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611560" y="3645024"/>
            <a:ext cx="345638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/>
              <a:t>у</a:t>
            </a:r>
            <a:r>
              <a:rPr lang="ru-RU" sz="4800" b="1" i="1" dirty="0" smtClean="0"/>
              <a:t>борка сахарной свёклы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val="4266543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476672"/>
            <a:ext cx="4572000" cy="304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676844"/>
            <a:ext cx="4644008" cy="35442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9672" y="3524672"/>
            <a:ext cx="5832648" cy="3333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79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44824"/>
            <a:ext cx="8784975" cy="3744416"/>
          </a:xfrm>
        </p:spPr>
        <p:txBody>
          <a:bodyPr/>
          <a:lstStyle/>
          <a:p>
            <a:pPr algn="ctr"/>
            <a:r>
              <a:rPr lang="ru-RU" smtClean="0">
                <a:solidFill>
                  <a:srgbClr val="002060"/>
                </a:solidFill>
              </a:rPr>
              <a:t/>
            </a:r>
            <a:br>
              <a:rPr lang="ru-RU" smtClean="0">
                <a:solidFill>
                  <a:srgbClr val="002060"/>
                </a:solidFill>
              </a:rPr>
            </a:br>
            <a:r>
              <a:rPr lang="ru-RU" smtClean="0">
                <a:solidFill>
                  <a:srgbClr val="002060"/>
                </a:solidFill>
              </a:rPr>
              <a:t>СОЛЬ,САХАР,ЛИМОННАЯ </a:t>
            </a:r>
            <a:r>
              <a:rPr lang="ru-RU" dirty="0" smtClean="0">
                <a:solidFill>
                  <a:srgbClr val="002060"/>
                </a:solidFill>
              </a:rPr>
              <a:t>КИСЛОТА,УКСУС-</a:t>
            </a:r>
            <a:r>
              <a:rPr lang="ru-RU" sz="6600" dirty="0" smtClean="0">
                <a:solidFill>
                  <a:srgbClr val="FF0000"/>
                </a:solidFill>
              </a:rPr>
              <a:t>консерванты</a:t>
            </a:r>
            <a:endParaRPr lang="ru-RU" sz="6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340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478119"/>
            <a:ext cx="90364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sz="5400" b="1" i="1" dirty="0" smtClean="0">
                <a:solidFill>
                  <a:srgbClr val="FF0000"/>
                </a:solidFill>
              </a:rPr>
              <a:t>Тест </a:t>
            </a:r>
          </a:p>
          <a:p>
            <a:r>
              <a:rPr lang="ru-RU" sz="5400" b="1" i="1" dirty="0" smtClean="0">
                <a:solidFill>
                  <a:srgbClr val="FF0000"/>
                </a:solidFill>
              </a:rPr>
              <a:t>«Разнообразие веществ»</a:t>
            </a:r>
            <a:endParaRPr lang="ru-RU" sz="54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263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124744"/>
            <a:ext cx="80648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smtClean="0">
                <a:solidFill>
                  <a:srgbClr val="7030A0"/>
                </a:solidFill>
              </a:rPr>
              <a:t>1. Какое вещество в природе встречается в виде камня?</a:t>
            </a:r>
            <a:endParaRPr lang="ru-RU" sz="4800" b="1" dirty="0" smtClean="0">
              <a:solidFill>
                <a:srgbClr val="7030A0"/>
              </a:solidFill>
              <a:effectLst/>
            </a:endParaRPr>
          </a:p>
          <a:p>
            <a:pPr lvl="0" algn="ctr"/>
            <a:endParaRPr lang="ru-RU" sz="4800" b="1" dirty="0" smtClean="0">
              <a:solidFill>
                <a:srgbClr val="7030A0"/>
              </a:solidFill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1.Соль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 2.Сахар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     3.Крахмал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3471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124744"/>
            <a:ext cx="806489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>
                <a:solidFill>
                  <a:srgbClr val="7030A0"/>
                </a:solidFill>
              </a:rPr>
              <a:t>2</a:t>
            </a:r>
            <a:r>
              <a:rPr lang="ru-RU" sz="4800" b="1" dirty="0" smtClean="0">
                <a:solidFill>
                  <a:srgbClr val="7030A0"/>
                </a:solidFill>
              </a:rPr>
              <a:t>. Какое вещество добывают из тростника и свёклы?</a:t>
            </a:r>
            <a:endParaRPr lang="ru-RU" sz="4800" b="1" dirty="0" smtClean="0">
              <a:solidFill>
                <a:srgbClr val="7030A0"/>
              </a:solidFill>
              <a:effectLst/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1.Соль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2.Сахар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     3.Крахмал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9471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23002" y="980728"/>
            <a:ext cx="712879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>
                <a:solidFill>
                  <a:srgbClr val="7030A0"/>
                </a:solidFill>
              </a:rPr>
              <a:t>3</a:t>
            </a:r>
            <a:r>
              <a:rPr lang="ru-RU" sz="4800" b="1" dirty="0" smtClean="0">
                <a:solidFill>
                  <a:srgbClr val="7030A0"/>
                </a:solidFill>
              </a:rPr>
              <a:t>. Какое вещество добавляют, когда варят кисель?</a:t>
            </a:r>
            <a:endParaRPr lang="ru-RU" sz="4800" b="1" dirty="0">
              <a:solidFill>
                <a:srgbClr val="7030A0"/>
              </a:solidFill>
            </a:endParaRPr>
          </a:p>
          <a:p>
            <a:pPr lvl="0"/>
            <a:r>
              <a:rPr lang="ru-RU" sz="4800" b="1" dirty="0" smtClean="0">
                <a:solidFill>
                  <a:srgbClr val="7030A0"/>
                </a:solidFill>
              </a:rPr>
              <a:t>          </a:t>
            </a:r>
          </a:p>
          <a:p>
            <a:pPr lvl="0"/>
            <a:r>
              <a:rPr lang="ru-RU" sz="4800" b="1" dirty="0">
                <a:solidFill>
                  <a:srgbClr val="7030A0"/>
                </a:solidFill>
              </a:rPr>
              <a:t> </a:t>
            </a:r>
            <a:r>
              <a:rPr lang="ru-RU" sz="4800" b="1" dirty="0" smtClean="0">
                <a:solidFill>
                  <a:srgbClr val="7030A0"/>
                </a:solidFill>
              </a:rPr>
              <a:t>          </a:t>
            </a:r>
            <a:r>
              <a:rPr lang="ru-RU" sz="4800" b="1" dirty="0" smtClean="0">
                <a:solidFill>
                  <a:srgbClr val="FF0000"/>
                </a:solidFill>
              </a:rPr>
              <a:t>1.Соль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2.Кислоту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3.Крахмал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7122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052736"/>
            <a:ext cx="78488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>
                <a:solidFill>
                  <a:srgbClr val="7030A0"/>
                </a:solidFill>
              </a:rPr>
              <a:t>4</a:t>
            </a:r>
            <a:r>
              <a:rPr lang="ru-RU" sz="4800" b="1" dirty="0" smtClean="0">
                <a:solidFill>
                  <a:srgbClr val="7030A0"/>
                </a:solidFill>
              </a:rPr>
              <a:t>. Какое вещество  может быть лимонным, яблочным и щавелевым?</a:t>
            </a:r>
            <a:endParaRPr lang="ru-RU" sz="4800" b="1" dirty="0">
              <a:solidFill>
                <a:srgbClr val="7030A0"/>
              </a:solidFill>
            </a:endParaRPr>
          </a:p>
          <a:p>
            <a:pPr lvl="0"/>
            <a:r>
              <a:rPr lang="ru-RU" sz="4800" b="1" dirty="0" smtClean="0">
                <a:solidFill>
                  <a:srgbClr val="7030A0"/>
                </a:solidFill>
              </a:rPr>
              <a:t>           </a:t>
            </a:r>
          </a:p>
          <a:p>
            <a:pPr lvl="0"/>
            <a:r>
              <a:rPr lang="ru-RU" sz="4800" b="1" dirty="0">
                <a:solidFill>
                  <a:srgbClr val="7030A0"/>
                </a:solidFill>
              </a:rPr>
              <a:t> </a:t>
            </a:r>
            <a:r>
              <a:rPr lang="ru-RU" sz="4800" b="1" dirty="0" smtClean="0">
                <a:solidFill>
                  <a:srgbClr val="7030A0"/>
                </a:solidFill>
              </a:rPr>
              <a:t>           </a:t>
            </a:r>
            <a:r>
              <a:rPr lang="ru-RU" sz="4800" b="1" dirty="0" smtClean="0">
                <a:solidFill>
                  <a:srgbClr val="FF0000"/>
                </a:solidFill>
              </a:rPr>
              <a:t>1.Соль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2.Кислота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3.Крахмал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982372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692696"/>
            <a:ext cx="7838256" cy="525658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Цель </a:t>
            </a:r>
            <a:r>
              <a:rPr lang="ru-RU" dirty="0" smtClean="0">
                <a:solidFill>
                  <a:srgbClr val="002060"/>
                </a:solidFill>
              </a:rPr>
              <a:t>урока: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-познакомиться с разнообразием веществ, выявить какими свойствами они обладают.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0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870728"/>
            <a:ext cx="784887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>
                <a:solidFill>
                  <a:srgbClr val="7030A0"/>
                </a:solidFill>
              </a:rPr>
              <a:t>5</a:t>
            </a:r>
            <a:r>
              <a:rPr lang="ru-RU" sz="4800" b="1" dirty="0" smtClean="0">
                <a:solidFill>
                  <a:srgbClr val="7030A0"/>
                </a:solidFill>
              </a:rPr>
              <a:t>. Какое вещество может быть опасно для здоровья человека?</a:t>
            </a:r>
            <a:endParaRPr lang="ru-RU" sz="4800" b="1" dirty="0">
              <a:solidFill>
                <a:srgbClr val="7030A0"/>
              </a:solidFill>
            </a:endParaRPr>
          </a:p>
          <a:p>
            <a:pPr lvl="0"/>
            <a:endParaRPr lang="ru-RU" sz="4800" b="1" dirty="0" smtClean="0">
              <a:solidFill>
                <a:srgbClr val="7030A0"/>
              </a:solidFill>
            </a:endParaRPr>
          </a:p>
          <a:p>
            <a:pPr lvl="0"/>
            <a:r>
              <a:rPr lang="ru-RU" sz="4800" b="1" dirty="0" smtClean="0">
                <a:solidFill>
                  <a:srgbClr val="7030A0"/>
                </a:solidFill>
              </a:rPr>
              <a:t>            </a:t>
            </a:r>
            <a:r>
              <a:rPr lang="ru-RU" sz="4800" b="1" dirty="0" smtClean="0">
                <a:solidFill>
                  <a:srgbClr val="FF0000"/>
                </a:solidFill>
              </a:rPr>
              <a:t>1.Соль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2.Кислота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3.Крахмал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53301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1196752"/>
            <a:ext cx="77048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 smtClean="0">
                <a:solidFill>
                  <a:srgbClr val="7030A0"/>
                </a:solidFill>
              </a:rPr>
              <a:t>6. В каком продукте нет крахмала?</a:t>
            </a:r>
            <a:endParaRPr lang="ru-RU" sz="4800" b="1" dirty="0" smtClean="0">
              <a:solidFill>
                <a:srgbClr val="7030A0"/>
              </a:solidFill>
              <a:effectLst/>
            </a:endParaRPr>
          </a:p>
          <a:p>
            <a:pPr lvl="0" algn="ctr"/>
            <a:endParaRPr lang="ru-RU" sz="4800" b="1" dirty="0" smtClean="0">
              <a:solidFill>
                <a:srgbClr val="7030A0"/>
              </a:solidFill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1.В яблоке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2.В хлебе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       3.В картофеле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35946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340768"/>
            <a:ext cx="763284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4800" b="1" dirty="0">
                <a:solidFill>
                  <a:srgbClr val="7030A0"/>
                </a:solidFill>
              </a:rPr>
              <a:t>7</a:t>
            </a:r>
            <a:r>
              <a:rPr lang="ru-RU" sz="4800" b="1" dirty="0" smtClean="0">
                <a:solidFill>
                  <a:srgbClr val="7030A0"/>
                </a:solidFill>
              </a:rPr>
              <a:t>. Какие дожди вредны для растений?</a:t>
            </a:r>
            <a:endParaRPr lang="ru-RU" sz="4800" b="1" dirty="0" smtClean="0">
              <a:solidFill>
                <a:srgbClr val="7030A0"/>
              </a:solidFill>
              <a:effectLst/>
            </a:endParaRPr>
          </a:p>
          <a:p>
            <a:pPr lvl="0" algn="ctr"/>
            <a:endParaRPr lang="ru-RU" sz="4800" b="1" dirty="0" smtClean="0">
              <a:solidFill>
                <a:srgbClr val="7030A0"/>
              </a:solidFill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1.Грибные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 2.Грозовые</a:t>
            </a:r>
            <a:endParaRPr lang="ru-RU" sz="4800" b="1" dirty="0" smtClean="0">
              <a:solidFill>
                <a:srgbClr val="FF0000"/>
              </a:solidFill>
              <a:effectLst/>
            </a:endParaRPr>
          </a:p>
          <a:p>
            <a:pPr lvl="0" algn="ctr"/>
            <a:r>
              <a:rPr lang="ru-RU" sz="4800" b="1" dirty="0" smtClean="0">
                <a:solidFill>
                  <a:srgbClr val="FF0000"/>
                </a:solidFill>
              </a:rPr>
              <a:t>   3.Кислотные 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603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3795" y="1844825"/>
            <a:ext cx="5637010" cy="408983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0-1 ОШ.- «5»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ОШ.- «4»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ОШ.- «3»</a:t>
            </a:r>
          </a:p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Более 3 ОШ.- «плохо»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467545" y="620689"/>
            <a:ext cx="8208912" cy="1224136"/>
          </a:xfrm>
        </p:spPr>
        <p:txBody>
          <a:bodyPr/>
          <a:lstStyle/>
          <a:p>
            <a:r>
              <a:rPr lang="ru-RU" sz="4600" dirty="0">
                <a:solidFill>
                  <a:srgbClr val="FF0000"/>
                </a:solidFill>
              </a:rPr>
              <a:t>КРИТЕРИИ ОЦЕНИВАНИЯ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053280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5" y="476672"/>
            <a:ext cx="7838256" cy="5544616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Домашнее задание стр.51(проверь себя)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9890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7643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7272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sz="3200" b="1" dirty="0" smtClean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Алгоритм </a:t>
            </a:r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работы.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1.Рассмотри предложенное вещество.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2.Проведи исследование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запиши  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результаты.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Сделай </a:t>
            </a: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вывод.</a:t>
            </a:r>
            <a:endParaRPr lang="ru-RU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3095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004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388584"/>
            <a:ext cx="3384376" cy="34235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" name="Рисунок 2" descr="1272127663_lowest_elevation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140968"/>
            <a:ext cx="4762500" cy="33242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TextBox 3"/>
          <p:cNvSpPr txBox="1"/>
          <p:nvPr/>
        </p:nvSpPr>
        <p:spPr>
          <a:xfrm>
            <a:off x="611560" y="1179384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/>
              <a:t>с</a:t>
            </a:r>
            <a:r>
              <a:rPr lang="ru-RU" sz="5400" b="1" i="1" dirty="0" smtClean="0"/>
              <a:t>оль</a:t>
            </a:r>
            <a:endParaRPr lang="ru-RU" sz="5400" b="1" i="1" dirty="0"/>
          </a:p>
        </p:txBody>
      </p:sp>
    </p:spTree>
    <p:extLst>
      <p:ext uri="{BB962C8B-B14F-4D97-AF65-F5344CB8AC3E}">
        <p14:creationId xmlns:p14="http://schemas.microsoft.com/office/powerpoint/2010/main" val="2844093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509" y="404664"/>
            <a:ext cx="6964801" cy="46685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558952" y="5445224"/>
            <a:ext cx="6336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/>
              <a:t>д</a:t>
            </a:r>
            <a:r>
              <a:rPr lang="ru-RU" sz="5400" b="1" i="1" dirty="0" smtClean="0"/>
              <a:t>еньги из соли</a:t>
            </a:r>
            <a:endParaRPr lang="ru-RU" sz="5400" b="1" i="1" dirty="0"/>
          </a:p>
        </p:txBody>
      </p:sp>
    </p:spTree>
    <p:extLst>
      <p:ext uri="{BB962C8B-B14F-4D97-AF65-F5344CB8AC3E}">
        <p14:creationId xmlns:p14="http://schemas.microsoft.com/office/powerpoint/2010/main" val="381510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19" y="404664"/>
            <a:ext cx="8299622" cy="54005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899592" y="5844806"/>
            <a:ext cx="76328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/>
              <a:t>д</a:t>
            </a:r>
            <a:r>
              <a:rPr lang="ru-RU" sz="4000" b="1" i="1" dirty="0" smtClean="0"/>
              <a:t>обыча морской соли</a:t>
            </a:r>
            <a:endParaRPr lang="ru-RU" sz="4000" b="1" i="1" dirty="0"/>
          </a:p>
        </p:txBody>
      </p:sp>
    </p:spTree>
    <p:extLst>
      <p:ext uri="{BB962C8B-B14F-4D97-AF65-F5344CB8AC3E}">
        <p14:creationId xmlns:p14="http://schemas.microsoft.com/office/powerpoint/2010/main" val="216918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8"/>
            <a:ext cx="8280920" cy="55171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2199220" y="5810385"/>
            <a:ext cx="5040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/>
              <a:t>с</a:t>
            </a:r>
            <a:r>
              <a:rPr lang="ru-RU" sz="4800" b="1" i="1" dirty="0" smtClean="0"/>
              <a:t>оляная шахта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val="2524829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354078"/>
            <a:ext cx="4248472" cy="62558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00613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04664"/>
            <a:ext cx="6919416" cy="5189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TextBox 2"/>
          <p:cNvSpPr txBox="1"/>
          <p:nvPr/>
        </p:nvSpPr>
        <p:spPr>
          <a:xfrm>
            <a:off x="1403648" y="5733256"/>
            <a:ext cx="677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/>
              <a:t>с</a:t>
            </a:r>
            <a:r>
              <a:rPr lang="ru-RU" sz="4800" b="1" i="1" dirty="0" smtClean="0"/>
              <a:t>ахарный тростник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val="233608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351</TotalTime>
  <Words>175</Words>
  <Application>Microsoft Office PowerPoint</Application>
  <PresentationFormat>Экран (4:3)</PresentationFormat>
  <Paragraphs>59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Calibri</vt:lpstr>
      <vt:lpstr>Georgia</vt:lpstr>
      <vt:lpstr>Times New Roman</vt:lpstr>
      <vt:lpstr>Trebuchet MS</vt:lpstr>
      <vt:lpstr>Воздушный поток</vt:lpstr>
      <vt:lpstr>   Тема урока:  Разнообразие веществ</vt:lpstr>
      <vt:lpstr> Цель урока: -познакомиться с разнообразием веществ, выявить какими свойствами они обладают.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СОЛЬ,САХАР,ЛИМОННАЯ КИСЛОТА,УКСУС-консерванты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КРИТЕРИИ ОЦЕНИВАНИЯ</vt:lpstr>
      <vt:lpstr>   Домашнее задание стр.51(проверь себя)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Разнообразие веществ  урок окружающего мира  в 3-б классе</dc:title>
  <dc:creator>Пользователь</dc:creator>
  <cp:lastModifiedBy>Пользователь</cp:lastModifiedBy>
  <cp:revision>40</cp:revision>
  <dcterms:created xsi:type="dcterms:W3CDTF">2015-09-17T20:35:07Z</dcterms:created>
  <dcterms:modified xsi:type="dcterms:W3CDTF">2023-10-19T06:00:32Z</dcterms:modified>
</cp:coreProperties>
</file>