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1" r:id="rId3"/>
    <p:sldId id="260" r:id="rId4"/>
    <p:sldId id="259" r:id="rId5"/>
  </p:sldIdLst>
  <p:sldSz cx="6858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2D09"/>
    <a:srgbClr val="333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-1782" y="-90"/>
      </p:cViewPr>
      <p:guideLst>
        <p:guide orient="horz" pos="216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122363"/>
            <a:ext cx="58293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3602038"/>
            <a:ext cx="5143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576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799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50544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287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600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709740"/>
            <a:ext cx="591502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4589465"/>
            <a:ext cx="59150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862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825625"/>
            <a:ext cx="29146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825625"/>
            <a:ext cx="29146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747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65127"/>
            <a:ext cx="59150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681163"/>
            <a:ext cx="290125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2505075"/>
            <a:ext cx="2901255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681163"/>
            <a:ext cx="2915543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2505075"/>
            <a:ext cx="2915543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703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56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307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987427"/>
            <a:ext cx="347186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485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987427"/>
            <a:ext cx="3471863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325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825625"/>
            <a:ext cx="59150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0BCFC-6931-497B-AA59-B6861AC518C5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B8ABD-46CF-449B-ADD4-B57A25602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869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D92D09"/>
                </a:solidFill>
              </a:rPr>
              <a:t>Педагогический вернисаж</a:t>
            </a:r>
            <a:endParaRPr lang="ru-RU" sz="3600" b="1" dirty="0">
              <a:solidFill>
                <a:srgbClr val="D92D0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6858000" cy="296562"/>
          </a:xfrm>
          <a:prstGeom prst="rect">
            <a:avLst/>
          </a:prstGeom>
          <a:solidFill>
            <a:srgbClr val="333777"/>
          </a:solidFill>
          <a:ln>
            <a:solidFill>
              <a:srgbClr val="333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11711" y="3880020"/>
            <a:ext cx="5834578" cy="2338131"/>
          </a:xfrm>
        </p:spPr>
        <p:txBody>
          <a:bodyPr>
            <a:normAutofit fontScale="92500" lnSpcReduction="20000"/>
          </a:bodyPr>
          <a:lstStyle/>
          <a:p>
            <a:r>
              <a:rPr lang="ru-RU" altLang="ru-RU" sz="2300" dirty="0" smtClean="0"/>
              <a:t>Дёмина Елена Александровна</a:t>
            </a:r>
            <a:endParaRPr lang="ru-RU" altLang="ru-RU" sz="2300" dirty="0"/>
          </a:p>
          <a:p>
            <a:r>
              <a:rPr lang="ru-RU" altLang="ru-RU" sz="2300" dirty="0"/>
              <a:t>Учитель русского языка и литературы</a:t>
            </a:r>
          </a:p>
          <a:p>
            <a:r>
              <a:rPr lang="ru-RU" altLang="ru-RU" sz="2300" dirty="0"/>
              <a:t>МАОУ «</a:t>
            </a:r>
            <a:r>
              <a:rPr lang="ru-RU" altLang="ru-RU" sz="2300" dirty="0" err="1"/>
              <a:t>Аромашевская</a:t>
            </a:r>
            <a:r>
              <a:rPr lang="ru-RU" altLang="ru-RU" sz="2300" dirty="0"/>
              <a:t> СОШ </a:t>
            </a:r>
            <a:r>
              <a:rPr lang="ru-RU" altLang="ru-RU" sz="2300" dirty="0" err="1"/>
              <a:t>им.В.Д.Кармацкого</a:t>
            </a:r>
            <a:r>
              <a:rPr lang="ru-RU" altLang="ru-RU" sz="2300" dirty="0"/>
              <a:t>»</a:t>
            </a:r>
          </a:p>
          <a:p>
            <a:r>
              <a:rPr lang="ru-RU" sz="2300" dirty="0" smtClean="0"/>
              <a:t>Педагогическое кредо: </a:t>
            </a:r>
            <a:r>
              <a:rPr lang="ru-RU" sz="2300" dirty="0"/>
              <a:t>«Ничему тому, что важно знать, научить нельзя – все, что может сделать учитель, – это указать дорожки» </a:t>
            </a:r>
            <a:endParaRPr lang="ru-RU" sz="2300" dirty="0" smtClean="0"/>
          </a:p>
          <a:p>
            <a:pPr marL="0" indent="0" algn="r">
              <a:buNone/>
            </a:pPr>
            <a:r>
              <a:rPr lang="ru-RU" sz="1900" dirty="0" smtClean="0"/>
              <a:t>(</a:t>
            </a:r>
            <a:r>
              <a:rPr lang="ru-RU" sz="1900" i="1" dirty="0"/>
              <a:t>Р. Олдингтон</a:t>
            </a:r>
            <a:r>
              <a:rPr lang="ru-RU" sz="1900" dirty="0"/>
              <a:t>).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8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522" y="6013621"/>
            <a:ext cx="1927402" cy="1085249"/>
          </a:xfrm>
          <a:prstGeom prst="rect">
            <a:avLst/>
          </a:prstGeom>
        </p:spPr>
      </p:pic>
      <p:sp>
        <p:nvSpPr>
          <p:cNvPr id="6" name="Объект 6"/>
          <p:cNvSpPr txBox="1">
            <a:spLocks/>
          </p:cNvSpPr>
          <p:nvPr/>
        </p:nvSpPr>
        <p:spPr>
          <a:xfrm>
            <a:off x="2372498" y="1374844"/>
            <a:ext cx="2331307" cy="234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Фото педагога</a:t>
            </a:r>
          </a:p>
          <a:p>
            <a:endParaRPr lang="ru-RU" dirty="0"/>
          </a:p>
        </p:txBody>
      </p:sp>
      <p:pic>
        <p:nvPicPr>
          <p:cNvPr id="2050" name="Picture 2" descr="C:\Users\12\Downloads\IMG_153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004" y="1200729"/>
            <a:ext cx="2562801" cy="2688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681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3600" dirty="0">
                <a:solidFill>
                  <a:srgbClr val="D92D09"/>
                </a:solidFill>
              </a:rPr>
              <a:t>Использование учебной платформы </a:t>
            </a:r>
            <a:r>
              <a:rPr lang="ru-RU" altLang="ru-RU" sz="3600" dirty="0" smtClean="0">
                <a:solidFill>
                  <a:srgbClr val="D92D09"/>
                </a:solidFill>
              </a:rPr>
              <a:t>«</a:t>
            </a:r>
            <a:r>
              <a:rPr lang="ru-RU" altLang="ru-RU" sz="3600" dirty="0" err="1" smtClean="0">
                <a:solidFill>
                  <a:srgbClr val="D92D09"/>
                </a:solidFill>
              </a:rPr>
              <a:t>Учи.ру</a:t>
            </a:r>
            <a:r>
              <a:rPr lang="ru-RU" altLang="ru-RU" sz="3600" dirty="0" smtClean="0">
                <a:solidFill>
                  <a:srgbClr val="D92D09"/>
                </a:solidFill>
              </a:rPr>
              <a:t>»</a:t>
            </a:r>
            <a:endParaRPr lang="ru-RU" sz="3600" b="1" dirty="0">
              <a:solidFill>
                <a:srgbClr val="D92D0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6858000" cy="296562"/>
          </a:xfrm>
          <a:prstGeom prst="rect">
            <a:avLst/>
          </a:prstGeom>
          <a:solidFill>
            <a:srgbClr val="333777"/>
          </a:solidFill>
          <a:ln>
            <a:solidFill>
              <a:srgbClr val="333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41668" y="1532586"/>
            <a:ext cx="6516709" cy="502365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2600" dirty="0" smtClean="0">
                <a:latin typeface="Calibri" panose="020F0502020204030204" pitchFamily="34" charset="0"/>
                <a:cs typeface="Times New Roman" pitchFamily="18" charset="0"/>
              </a:rPr>
              <a:t>Использование интерактивной платформы «</a:t>
            </a:r>
            <a:r>
              <a:rPr lang="ru-RU" sz="2600" dirty="0" err="1" smtClean="0">
                <a:latin typeface="Calibri" panose="020F0502020204030204" pitchFamily="34" charset="0"/>
                <a:cs typeface="Times New Roman" pitchFamily="18" charset="0"/>
              </a:rPr>
              <a:t>Учи.ру</a:t>
            </a:r>
            <a:r>
              <a:rPr lang="ru-RU" sz="2600" dirty="0" smtClean="0">
                <a:latin typeface="Calibri" panose="020F0502020204030204" pitchFamily="34" charset="0"/>
                <a:cs typeface="Times New Roman" pitchFamily="18" charset="0"/>
              </a:rPr>
              <a:t>» позволяет</a:t>
            </a:r>
          </a:p>
          <a:p>
            <a:pPr marL="0" indent="0" algn="ctr">
              <a:buNone/>
            </a:pPr>
            <a:r>
              <a:rPr lang="ru-RU" sz="2600" dirty="0" smtClean="0"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2600" b="1" dirty="0" smtClean="0">
                <a:latin typeface="Calibri" panose="020F0502020204030204" pitchFamily="34" charset="0"/>
                <a:cs typeface="Times New Roman" pitchFamily="18" charset="0"/>
              </a:rPr>
              <a:t>учителю:</a:t>
            </a:r>
          </a:p>
          <a:p>
            <a:pPr marL="0" indent="0">
              <a:buNone/>
            </a:pPr>
            <a:r>
              <a:rPr lang="ru-RU" sz="2600" dirty="0" smtClean="0">
                <a:latin typeface="Calibri" panose="020F0502020204030204" pitchFamily="34" charset="0"/>
                <a:cs typeface="Times New Roman" pitchFamily="18" charset="0"/>
              </a:rPr>
              <a:t>- формировать </a:t>
            </a:r>
            <a:r>
              <a:rPr lang="ru-RU" sz="2600" dirty="0">
                <a:latin typeface="Calibri" panose="020F0502020204030204" pitchFamily="34" charset="0"/>
                <a:cs typeface="Times New Roman" pitchFamily="18" charset="0"/>
              </a:rPr>
              <a:t>у учащихся учебную самостоятельность и высокую познавательную мотивацию; </a:t>
            </a:r>
          </a:p>
          <a:p>
            <a:pPr marL="0" indent="0">
              <a:buNone/>
            </a:pPr>
            <a:r>
              <a:rPr lang="ru-RU" sz="2600" dirty="0" smtClean="0">
                <a:latin typeface="Calibri" panose="020F0502020204030204" pitchFamily="34" charset="0"/>
                <a:cs typeface="Times New Roman" pitchFamily="18" charset="0"/>
              </a:rPr>
              <a:t>- контролировать </a:t>
            </a:r>
            <a:r>
              <a:rPr lang="ru-RU" sz="2600" dirty="0">
                <a:latin typeface="Calibri" panose="020F0502020204030204" pitchFamily="34" charset="0"/>
                <a:cs typeface="Times New Roman" pitchFamily="18" charset="0"/>
              </a:rPr>
              <a:t>процесс освоения учебного материала и повышать уровень; </a:t>
            </a:r>
          </a:p>
          <a:p>
            <a:pPr marL="0" indent="0">
              <a:buNone/>
            </a:pPr>
            <a:r>
              <a:rPr lang="ru-RU" sz="2600" dirty="0">
                <a:latin typeface="Calibri" panose="020F0502020204030204" pitchFamily="34" charset="0"/>
                <a:cs typeface="Times New Roman" pitchFamily="18" charset="0"/>
              </a:rPr>
              <a:t>-</a:t>
            </a:r>
            <a:r>
              <a:rPr lang="ru-RU" sz="2600" dirty="0" smtClean="0">
                <a:latin typeface="Calibri" panose="020F0502020204030204" pitchFamily="34" charset="0"/>
                <a:cs typeface="Times New Roman" pitchFamily="18" charset="0"/>
              </a:rPr>
              <a:t>оценивать </a:t>
            </a:r>
            <a:r>
              <a:rPr lang="ru-RU" sz="2600" dirty="0">
                <a:latin typeface="Calibri" panose="020F0502020204030204" pitchFamily="34" charset="0"/>
                <a:cs typeface="Times New Roman" pitchFamily="18" charset="0"/>
              </a:rPr>
              <a:t>достижения учащихся; </a:t>
            </a:r>
          </a:p>
          <a:p>
            <a:pPr marL="0" indent="0">
              <a:buNone/>
            </a:pPr>
            <a:r>
              <a:rPr lang="ru-RU" sz="2600" dirty="0" smtClean="0">
                <a:latin typeface="Calibri" panose="020F0502020204030204" pitchFamily="34" charset="0"/>
                <a:cs typeface="Times New Roman" pitchFamily="18" charset="0"/>
              </a:rPr>
              <a:t>-дистанционно </a:t>
            </a:r>
            <a:r>
              <a:rPr lang="ru-RU" sz="2600" dirty="0">
                <a:latin typeface="Calibri" panose="020F0502020204030204" pitchFamily="34" charset="0"/>
                <a:cs typeface="Times New Roman" pitchFamily="18" charset="0"/>
              </a:rPr>
              <a:t>обучать детей с ОВЗ; </a:t>
            </a:r>
          </a:p>
          <a:p>
            <a:pPr marL="0" indent="0">
              <a:buNone/>
            </a:pPr>
            <a:r>
              <a:rPr lang="ru-RU" sz="2600" dirty="0" smtClean="0">
                <a:latin typeface="Calibri" panose="020F0502020204030204" pitchFamily="34" charset="0"/>
                <a:cs typeface="Times New Roman" pitchFamily="18" charset="0"/>
              </a:rPr>
              <a:t>-корректировать </a:t>
            </a:r>
            <a:r>
              <a:rPr lang="ru-RU" sz="2600" dirty="0">
                <a:latin typeface="Calibri" panose="020F0502020204030204" pitchFamily="34" charset="0"/>
                <a:cs typeface="Times New Roman" pitchFamily="18" charset="0"/>
              </a:rPr>
              <a:t>знания и самообучение; </a:t>
            </a:r>
          </a:p>
          <a:p>
            <a:pPr>
              <a:buFontTx/>
              <a:buChar char="-"/>
            </a:pPr>
            <a:r>
              <a:rPr lang="ru-RU" sz="2600" dirty="0" smtClean="0">
                <a:latin typeface="Calibri" panose="020F0502020204030204" pitchFamily="34" charset="0"/>
                <a:cs typeface="Times New Roman" pitchFamily="18" charset="0"/>
              </a:rPr>
              <a:t>работать </a:t>
            </a:r>
            <a:r>
              <a:rPr lang="ru-RU" sz="2600" dirty="0">
                <a:latin typeface="Calibri" panose="020F0502020204030204" pitchFamily="34" charset="0"/>
                <a:cs typeface="Times New Roman" pitchFamily="18" charset="0"/>
              </a:rPr>
              <a:t>с одарёнными </a:t>
            </a:r>
            <a:r>
              <a:rPr lang="ru-RU" sz="2600" dirty="0" smtClean="0">
                <a:latin typeface="Calibri" panose="020F0502020204030204" pitchFamily="34" charset="0"/>
                <a:cs typeface="Times New Roman" pitchFamily="18" charset="0"/>
              </a:rPr>
              <a:t>детьми.</a:t>
            </a:r>
            <a:endParaRPr lang="ru-RU" sz="2600" dirty="0">
              <a:latin typeface="Calibri" panose="020F0502020204030204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600" b="1" dirty="0" smtClean="0">
                <a:latin typeface="Calibri" panose="020F0502020204030204" pitchFamily="34" charset="0"/>
                <a:cs typeface="Times New Roman" pitchFamily="18" charset="0"/>
              </a:rPr>
              <a:t>Ученику:</a:t>
            </a:r>
          </a:p>
          <a:p>
            <a:r>
              <a:rPr lang="ru-RU" sz="2600" dirty="0">
                <a:latin typeface="Calibri" panose="020F0502020204030204" pitchFamily="34" charset="0"/>
                <a:cs typeface="Times New Roman" pitchFamily="18" charset="0"/>
              </a:rPr>
              <a:t>формировать у учащихся учебную самостоятельность и высокую познавательную мотивацию; </a:t>
            </a:r>
          </a:p>
          <a:p>
            <a:r>
              <a:rPr lang="ru-RU" sz="2600" dirty="0">
                <a:latin typeface="Calibri" panose="020F0502020204030204" pitchFamily="34" charset="0"/>
                <a:cs typeface="Times New Roman" pitchFamily="18" charset="0"/>
              </a:rPr>
              <a:t>контролировать процесс освоения учебного материала и повышать уровень; </a:t>
            </a:r>
          </a:p>
          <a:p>
            <a:r>
              <a:rPr lang="ru-RU" sz="2600" dirty="0">
                <a:latin typeface="Calibri" panose="020F0502020204030204" pitchFamily="34" charset="0"/>
                <a:cs typeface="Times New Roman" pitchFamily="18" charset="0"/>
              </a:rPr>
              <a:t> оценивать достижения учащихся; </a:t>
            </a:r>
          </a:p>
          <a:p>
            <a:r>
              <a:rPr lang="ru-RU" sz="2600" dirty="0">
                <a:latin typeface="Calibri" panose="020F0502020204030204" pitchFamily="34" charset="0"/>
                <a:cs typeface="Times New Roman" pitchFamily="18" charset="0"/>
              </a:rPr>
              <a:t> дистанционно обучать детей с ОВЗ; </a:t>
            </a:r>
          </a:p>
          <a:p>
            <a:r>
              <a:rPr lang="ru-RU" sz="2600" dirty="0">
                <a:latin typeface="Calibri" panose="020F0502020204030204" pitchFamily="34" charset="0"/>
                <a:cs typeface="Times New Roman" pitchFamily="18" charset="0"/>
              </a:rPr>
              <a:t>корректировать знания и самообучение; </a:t>
            </a:r>
          </a:p>
          <a:p>
            <a:r>
              <a:rPr lang="ru-RU" sz="2600" dirty="0">
                <a:latin typeface="Calibri" panose="020F0502020204030204" pitchFamily="34" charset="0"/>
                <a:cs typeface="Times New Roman" pitchFamily="18" charset="0"/>
              </a:rPr>
              <a:t> работать с одарёнными детьми. </a:t>
            </a:r>
          </a:p>
          <a:p>
            <a:pPr marL="0" indent="0" algn="ctr">
              <a:buNone/>
            </a:pPr>
            <a:endParaRPr lang="ru-RU" sz="1600" b="1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pic>
        <p:nvPicPr>
          <p:cNvPr id="8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522" y="6013621"/>
            <a:ext cx="1927402" cy="1085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34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>
                <a:solidFill>
                  <a:srgbClr val="D92D09"/>
                </a:solidFill>
              </a:rPr>
              <a:t>Применение на уроке</a:t>
            </a:r>
            <a:endParaRPr lang="ru-RU" sz="3600" b="1" dirty="0">
              <a:solidFill>
                <a:srgbClr val="D92D0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6858000" cy="296562"/>
          </a:xfrm>
          <a:prstGeom prst="rect">
            <a:avLst/>
          </a:prstGeom>
          <a:solidFill>
            <a:srgbClr val="333777"/>
          </a:solidFill>
          <a:ln>
            <a:solidFill>
              <a:srgbClr val="333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200" dirty="0" smtClean="0"/>
              <a:t>Предмет: </a:t>
            </a:r>
            <a:r>
              <a:rPr lang="ru-RU" altLang="ru-RU" sz="2200" dirty="0" smtClean="0"/>
              <a:t>русский </a:t>
            </a:r>
            <a:r>
              <a:rPr lang="ru-RU" altLang="ru-RU" sz="2200" dirty="0"/>
              <a:t>язык</a:t>
            </a:r>
          </a:p>
          <a:p>
            <a:pPr algn="just"/>
            <a:r>
              <a:rPr lang="ru-RU" sz="2200" dirty="0" smtClean="0"/>
              <a:t>Класс: 6</a:t>
            </a:r>
            <a:endParaRPr lang="ru-RU" sz="2200" dirty="0" smtClean="0"/>
          </a:p>
          <a:p>
            <a:pPr algn="just"/>
            <a:r>
              <a:rPr lang="ru-RU" sz="2200" dirty="0" smtClean="0"/>
              <a:t>Тема</a:t>
            </a:r>
            <a:r>
              <a:rPr lang="ru-RU" sz="2200" dirty="0" smtClean="0"/>
              <a:t>: Изъявительное наклонение глагола</a:t>
            </a:r>
            <a:endParaRPr lang="ru-RU" sz="2200" dirty="0" smtClean="0"/>
          </a:p>
          <a:p>
            <a:pPr algn="just"/>
            <a:r>
              <a:rPr lang="ru-RU" sz="2200" dirty="0" smtClean="0"/>
              <a:t>Этап урока</a:t>
            </a:r>
            <a:r>
              <a:rPr lang="ru-RU" sz="2200" dirty="0" smtClean="0"/>
              <a:t>:  первичное закрепление   знаний.</a:t>
            </a:r>
            <a:endParaRPr lang="ru-RU" sz="2200" dirty="0" smtClean="0"/>
          </a:p>
          <a:p>
            <a:pPr algn="just"/>
            <a:endParaRPr lang="ru-RU" sz="2200" dirty="0"/>
          </a:p>
          <a:p>
            <a:pPr algn="just"/>
            <a:r>
              <a:rPr lang="ru-RU" sz="2200" dirty="0" smtClean="0"/>
              <a:t>Необходимые </a:t>
            </a:r>
            <a:r>
              <a:rPr lang="ru-RU" sz="2200" dirty="0" smtClean="0"/>
              <a:t>материалы:</a:t>
            </a:r>
          </a:p>
          <a:p>
            <a:pPr marL="0" indent="0" algn="just">
              <a:buNone/>
            </a:pPr>
            <a:r>
              <a:rPr lang="ru-RU" altLang="ru-RU" sz="2200" dirty="0" smtClean="0"/>
              <a:t>учебники русского </a:t>
            </a:r>
            <a:r>
              <a:rPr lang="ru-RU" altLang="ru-RU" sz="2200" dirty="0"/>
              <a:t>языка</a:t>
            </a:r>
            <a:r>
              <a:rPr lang="ru-RU" altLang="ru-RU" sz="2200" dirty="0" smtClean="0"/>
              <a:t>, записи в тетради, задания от учителя на платформе «</a:t>
            </a:r>
            <a:r>
              <a:rPr lang="ru-RU" altLang="ru-RU" sz="2200" dirty="0" err="1"/>
              <a:t>У</a:t>
            </a:r>
            <a:r>
              <a:rPr lang="ru-RU" altLang="ru-RU" sz="2200" dirty="0" err="1" smtClean="0"/>
              <a:t>чи.ру</a:t>
            </a:r>
            <a:r>
              <a:rPr lang="ru-RU" altLang="ru-RU" sz="2200" dirty="0" smtClean="0"/>
              <a:t>» компьютеры</a:t>
            </a:r>
            <a:r>
              <a:rPr lang="ru-RU" altLang="ru-RU" sz="2200" dirty="0"/>
              <a:t>, смартфоны</a:t>
            </a:r>
            <a:r>
              <a:rPr lang="ru-RU" altLang="ru-RU" sz="2200" dirty="0" smtClean="0"/>
              <a:t>.</a:t>
            </a:r>
            <a:r>
              <a:rPr lang="ru-RU" altLang="ru-RU" sz="2200" dirty="0"/>
              <a:t> </a:t>
            </a:r>
          </a:p>
          <a:p>
            <a:pPr algn="just"/>
            <a:endParaRPr lang="ru-RU" sz="2200" dirty="0" smtClean="0"/>
          </a:p>
          <a:p>
            <a:endParaRPr lang="ru-RU" dirty="0"/>
          </a:p>
        </p:txBody>
      </p:sp>
      <p:pic>
        <p:nvPicPr>
          <p:cNvPr id="8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522" y="6013621"/>
            <a:ext cx="1927402" cy="1085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00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D92D09"/>
                </a:solidFill>
              </a:rPr>
              <a:t>Применение на уроке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5586" y="3676135"/>
            <a:ext cx="2957512" cy="1595137"/>
          </a:xfrm>
        </p:spPr>
        <p:txBody>
          <a:bodyPr/>
          <a:lstStyle/>
          <a:p>
            <a:r>
              <a:rPr lang="ru-RU" dirty="0" smtClean="0"/>
              <a:t>Фото 3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6858000" cy="296562"/>
          </a:xfrm>
          <a:prstGeom prst="rect">
            <a:avLst/>
          </a:prstGeom>
          <a:solidFill>
            <a:srgbClr val="333777"/>
          </a:solidFill>
          <a:ln>
            <a:solidFill>
              <a:srgbClr val="333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522" y="6013621"/>
            <a:ext cx="1927402" cy="1085249"/>
          </a:xfrm>
          <a:prstGeom prst="rect">
            <a:avLst/>
          </a:prstGeom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3429001" y="1833862"/>
            <a:ext cx="2957512" cy="1595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Фото 2</a:t>
            </a:r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71488" y="1807566"/>
            <a:ext cx="2957512" cy="1595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Фото 1</a:t>
            </a: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548766" y="3676134"/>
            <a:ext cx="2957512" cy="1595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Фото 4</a:t>
            </a:r>
            <a:endParaRPr lang="ru-RU" dirty="0"/>
          </a:p>
        </p:txBody>
      </p:sp>
      <p:pic>
        <p:nvPicPr>
          <p:cNvPr id="1026" name="Picture 2" descr="C:\Users\12\Desktop\ВЕРНИСАЖ\ФОТО\168431344969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1" y="4187687"/>
            <a:ext cx="2562221" cy="2368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12\Desktop\ВЕРНИСАЖ\ФОТО\168431344968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920" y="4077994"/>
            <a:ext cx="2260159" cy="2478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C:\Users\12\Desktop\ВЕРНИСАЖ\ФОТО\1684313449724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55" y="1301173"/>
            <a:ext cx="2235724" cy="2660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12\Desktop\ВЕРНИСАЖ\ФОТО\168431344974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999" y="1274876"/>
            <a:ext cx="2562223" cy="2686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30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</TotalTime>
  <Words>209</Words>
  <Application>Microsoft Office PowerPoint</Application>
  <PresentationFormat>Произвольный</PresentationFormat>
  <Paragraphs>39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Педагогический вернисаж</vt:lpstr>
      <vt:lpstr>Использование учебной платформы «Учи.ру»</vt:lpstr>
      <vt:lpstr>Применение на уроке</vt:lpstr>
      <vt:lpstr>Применение на уроке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Шесть шляп</dc:title>
  <dc:creator>Лия Губар</dc:creator>
  <cp:lastModifiedBy>12</cp:lastModifiedBy>
  <cp:revision>15</cp:revision>
  <dcterms:created xsi:type="dcterms:W3CDTF">2023-01-11T06:34:10Z</dcterms:created>
  <dcterms:modified xsi:type="dcterms:W3CDTF">2023-05-17T09:10:44Z</dcterms:modified>
</cp:coreProperties>
</file>