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3" r:id="rId4"/>
    <p:sldId id="257" r:id="rId5"/>
    <p:sldId id="258" r:id="rId6"/>
    <p:sldId id="269" r:id="rId7"/>
    <p:sldId id="266" r:id="rId8"/>
    <p:sldId id="267" r:id="rId9"/>
    <p:sldId id="268" r:id="rId10"/>
    <p:sldId id="270" r:id="rId11"/>
    <p:sldId id="261" r:id="rId12"/>
    <p:sldId id="260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6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2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1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0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2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1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7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5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2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7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0AF62E-AEBD-4A49-817F-BD41E488584E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369475-31A1-4277-8BAA-48DB4DBE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8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82" y="1330036"/>
            <a:ext cx="5140035" cy="4447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8655"/>
            <a:ext cx="9144000" cy="1011381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HOLIDAYS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94194" y="5698215"/>
            <a:ext cx="131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Total: 5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4943"/>
            <a:ext cx="9601198" cy="551011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5" name="HTMLText1" r:id="rId2" imgW="228600" imgH="228600"/>
        </mc:Choice>
        <mc:Fallback>
          <p:control name="HTMLText1" r:id="rId2" imgW="2286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295400" y="3944938"/>
                  <a:ext cx="227013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6" name="HTMLText2" r:id="rId3" imgW="228600" imgH="228600"/>
        </mc:Choice>
        <mc:Fallback>
          <p:control name="HTMLText2" r:id="rId3" imgW="2286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295400" y="3944938"/>
                  <a:ext cx="227013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HTMLText3" r:id="rId4" imgW="228600" imgH="228600"/>
        </mc:Choice>
        <mc:Fallback>
          <p:control name="HTMLText3" r:id="rId4" imgW="228600" imgH="228600">
            <p:pic>
              <p:nvPicPr>
                <p:cNvPr id="8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295400" y="3944938"/>
                  <a:ext cx="227013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HTMLText4" r:id="rId5" imgW="228600" imgH="228600"/>
        </mc:Choice>
        <mc:Fallback>
          <p:control name="HTMLText4" r:id="rId5" imgW="228600" imgH="228600">
            <p:pic>
              <p:nvPicPr>
                <p:cNvPr id="9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295400" y="3944938"/>
                  <a:ext cx="227013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HTMLText5" r:id="rId6" imgW="228600" imgH="228600"/>
        </mc:Choice>
        <mc:Fallback>
          <p:control name="HTMLText5" r:id="rId6" imgW="228600" imgH="228600">
            <p:pic>
              <p:nvPicPr>
                <p:cNvPr id="1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295400" y="3944938"/>
                  <a:ext cx="227013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37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Check up your answers</a:t>
            </a:r>
            <a:endParaRPr lang="ru-RU" b="1" i="1" u="sng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sz="2400" b="1" dirty="0" smtClean="0"/>
              <a:t>32-35 – </a:t>
            </a:r>
            <a:r>
              <a:rPr lang="en-US" sz="2400" b="1" dirty="0" smtClean="0">
                <a:solidFill>
                  <a:srgbClr val="FF0000"/>
                </a:solidFill>
              </a:rPr>
              <a:t>“5”</a:t>
            </a:r>
          </a:p>
          <a:p>
            <a:r>
              <a:rPr lang="en-US" sz="2400" b="1" dirty="0" smtClean="0"/>
              <a:t>27-31 – </a:t>
            </a:r>
            <a:r>
              <a:rPr lang="en-US" sz="2400" b="1" dirty="0" smtClean="0">
                <a:solidFill>
                  <a:srgbClr val="00B050"/>
                </a:solidFill>
              </a:rPr>
              <a:t>“4”</a:t>
            </a:r>
          </a:p>
          <a:p>
            <a:r>
              <a:rPr lang="en-US" sz="2400" b="1" dirty="0" smtClean="0"/>
              <a:t>22-26  – </a:t>
            </a:r>
            <a:r>
              <a:rPr lang="en-US" sz="2400" b="1" dirty="0" smtClean="0">
                <a:solidFill>
                  <a:srgbClr val="00B0F0"/>
                </a:solidFill>
              </a:rPr>
              <a:t>“3”</a:t>
            </a:r>
          </a:p>
          <a:p>
            <a:r>
              <a:rPr lang="en-US" sz="2400" b="1" dirty="0" smtClean="0"/>
              <a:t>20≥ -  TRY AGAIN!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6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8232"/>
          </a:xfrm>
        </p:spPr>
        <p:txBody>
          <a:bodyPr/>
          <a:lstStyle/>
          <a:p>
            <a:pPr algn="ctr"/>
            <a:r>
              <a:rPr lang="en-US" b="1" i="1" u="sng" dirty="0" smtClean="0"/>
              <a:t>Reflection </a:t>
            </a:r>
            <a:endParaRPr lang="ru-RU" b="1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2418991"/>
            <a:ext cx="6594764" cy="3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5367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Home task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4540"/>
            <a:ext cx="10515600" cy="5432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SB English p.12 ex.4</a:t>
            </a:r>
            <a:endParaRPr lang="ru-RU" sz="3200" dirty="0"/>
          </a:p>
        </p:txBody>
      </p:sp>
      <p:pic>
        <p:nvPicPr>
          <p:cNvPr id="4" name="Рисунок 3" descr="C:\Users\AnnA\Downloads\2023-02-13_22-53-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1330036"/>
            <a:ext cx="7980217" cy="5030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4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0098"/>
            <a:ext cx="10002982" cy="5987683"/>
          </a:xfrm>
        </p:spPr>
      </p:pic>
    </p:spTree>
    <p:extLst>
      <p:ext uri="{BB962C8B-B14F-4D97-AF65-F5344CB8AC3E}">
        <p14:creationId xmlns:p14="http://schemas.microsoft.com/office/powerpoint/2010/main" val="1804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b="1" i="1" u="sng" dirty="0">
                <a:solidFill>
                  <a:srgbClr val="FF0000"/>
                </a:solidFill>
              </a:rPr>
              <a:t>Today’s goals</a:t>
            </a:r>
            <a:r>
              <a:rPr lang="en-US" altLang="ru-RU" b="1" i="1" u="sng" dirty="0"/>
              <a:t> </a:t>
            </a:r>
            <a:r>
              <a:rPr lang="ru-RU" altLang="zh-CN" b="1" i="1" u="sng" dirty="0"/>
              <a:t>(цели)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Wingdings" panose="05000000000000000000" pitchFamily="2" charset="2"/>
              <a:buChar char="ü"/>
            </a:pPr>
            <a:r>
              <a:rPr lang="en-US" b="1" i="1" noProof="1"/>
              <a:t>to </a:t>
            </a:r>
            <a:r>
              <a:rPr lang="en-US" b="1" i="1" noProof="1" smtClean="0"/>
              <a:t>learn irregular verbs</a:t>
            </a:r>
            <a:endParaRPr lang="en-US" b="1" i="1" noProof="1"/>
          </a:p>
          <a:p>
            <a:pPr fontAlgn="auto">
              <a:buFont typeface="Wingdings" panose="05000000000000000000" pitchFamily="2" charset="2"/>
              <a:buChar char="ü"/>
            </a:pPr>
            <a:r>
              <a:rPr lang="en-US" b="1" i="1" noProof="1" smtClean="0"/>
              <a:t>to </a:t>
            </a:r>
            <a:r>
              <a:rPr lang="en-US" b="1" i="1" noProof="1"/>
              <a:t>revise and remember some grammatical rules and </a:t>
            </a:r>
            <a:r>
              <a:rPr lang="en-US" b="1" i="1" noProof="1" smtClean="0"/>
              <a:t>practice them</a:t>
            </a:r>
            <a:endParaRPr lang="en-US" b="1" i="1" noProof="1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4800" b="1" i="1" dirty="0"/>
              <a:t>DO YOUR BEST!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9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5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945"/>
            <a:ext cx="1051560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Checking home task. SB English, p.6 ex.2.2</a:t>
            </a:r>
            <a:r>
              <a:rPr lang="en-US" b="1" i="1" dirty="0" smtClean="0"/>
              <a:t>)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2" y="512618"/>
            <a:ext cx="9578820" cy="6137563"/>
          </a:xfrm>
        </p:spPr>
      </p:pic>
    </p:spTree>
    <p:extLst>
      <p:ext uri="{BB962C8B-B14F-4D97-AF65-F5344CB8AC3E}">
        <p14:creationId xmlns:p14="http://schemas.microsoft.com/office/powerpoint/2010/main" val="37939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Fill in the table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629995"/>
              </p:ext>
            </p:extLst>
          </p:nvPr>
        </p:nvGraphicFramePr>
        <p:xfrm>
          <a:off x="1295400" y="2557463"/>
          <a:ext cx="96012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4684956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05617848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55296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PAST PROGRESSIVE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PAST PERFECT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49606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4650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43254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29804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04910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85019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3575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56791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32172"/>
              </p:ext>
            </p:extLst>
          </p:nvPr>
        </p:nvGraphicFramePr>
        <p:xfrm>
          <a:off x="955963" y="595746"/>
          <a:ext cx="10450055" cy="604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55">
                  <a:extLst>
                    <a:ext uri="{9D8B030D-6E8A-4147-A177-3AD203B41FA5}">
                      <a16:colId xmlns:a16="http://schemas.microsoft.com/office/drawing/2014/main" val="30564208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077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676591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27776304"/>
                    </a:ext>
                  </a:extLst>
                </a:gridCol>
              </a:tblGrid>
              <a:tr h="3325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IRREGULAR VERBS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9170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went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идти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65775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been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быть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368301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класть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798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have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13684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felt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felt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чувствовать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9819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swim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swum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плавать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2893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write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wrote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written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02564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know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known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знать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2498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took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taken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брать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743463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came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4848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читать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02157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talk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told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told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8888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27501" y="0"/>
            <a:ext cx="3787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/>
              <a:t>Fill in the table 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6078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92727"/>
            <a:ext cx="11083635" cy="5832763"/>
          </a:xfrm>
        </p:spPr>
      </p:pic>
      <p:sp>
        <p:nvSpPr>
          <p:cNvPr id="2" name="TextBox 1"/>
          <p:cNvSpPr txBox="1"/>
          <p:nvPr/>
        </p:nvSpPr>
        <p:spPr>
          <a:xfrm>
            <a:off x="3779624" y="45313"/>
            <a:ext cx="458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Do the task</a:t>
            </a:r>
            <a:endParaRPr lang="ru-RU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76206" y="5448272"/>
            <a:ext cx="3845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sz="3200" b="1" dirty="0" smtClean="0"/>
              <a:t>can-could</a:t>
            </a:r>
          </a:p>
          <a:p>
            <a:r>
              <a:rPr lang="en-US" sz="3200" b="1" dirty="0" smtClean="0"/>
              <a:t>get-got-got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114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847"/>
          </a:xfrm>
        </p:spPr>
        <p:txBody>
          <a:bodyPr/>
          <a:lstStyle/>
          <a:p>
            <a:pPr algn="ctr"/>
            <a:r>
              <a:rPr lang="en-US" dirty="0" smtClean="0"/>
              <a:t>Check up your answers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66022"/>
              </p:ext>
            </p:extLst>
          </p:nvPr>
        </p:nvGraphicFramePr>
        <p:xfrm>
          <a:off x="785979" y="1274616"/>
          <a:ext cx="10515600" cy="446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730">
                  <a:extLst>
                    <a:ext uri="{9D8B030D-6E8A-4147-A177-3AD203B41FA5}">
                      <a16:colId xmlns:a16="http://schemas.microsoft.com/office/drawing/2014/main" val="3546849563"/>
                    </a:ext>
                  </a:extLst>
                </a:gridCol>
                <a:gridCol w="4225636">
                  <a:extLst>
                    <a:ext uri="{9D8B030D-6E8A-4147-A177-3AD203B41FA5}">
                      <a16:colId xmlns:a16="http://schemas.microsoft.com/office/drawing/2014/main" val="3056178486"/>
                    </a:ext>
                  </a:extLst>
                </a:gridCol>
                <a:gridCol w="3238234">
                  <a:extLst>
                    <a:ext uri="{9D8B030D-6E8A-4147-A177-3AD203B41FA5}">
                      <a16:colId xmlns:a16="http://schemas.microsoft.com/office/drawing/2014/main" val="1755296742"/>
                    </a:ext>
                  </a:extLst>
                </a:gridCol>
              </a:tblGrid>
              <a:tr h="8427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PAST PROGRESSIVE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PAST PERFECT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64517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had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were walking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had been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4120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were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hadn’t seen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543803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was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49704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went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05258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didn’t see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195078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swam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51209"/>
                  </a:ext>
                </a:extLst>
              </a:tr>
              <a:tr h="499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took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169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97415" y="571617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Total: 14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0010" y="6334780"/>
            <a:ext cx="1458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Total</a:t>
            </a:r>
            <a:r>
              <a:rPr lang="en-US" sz="2800" b="1" u="sng" dirty="0">
                <a:solidFill>
                  <a:srgbClr val="FF0000"/>
                </a:solidFill>
              </a:rPr>
              <a:t>: </a:t>
            </a:r>
            <a:r>
              <a:rPr lang="en-US" sz="2800" b="1" u="sng" dirty="0" smtClean="0">
                <a:solidFill>
                  <a:srgbClr val="FF0000"/>
                </a:solidFill>
              </a:rPr>
              <a:t>16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315364"/>
              </p:ext>
            </p:extLst>
          </p:nvPr>
        </p:nvGraphicFramePr>
        <p:xfrm>
          <a:off x="870971" y="211065"/>
          <a:ext cx="10450055" cy="612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55">
                  <a:extLst>
                    <a:ext uri="{9D8B030D-6E8A-4147-A177-3AD203B41FA5}">
                      <a16:colId xmlns:a16="http://schemas.microsoft.com/office/drawing/2014/main" val="30564208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077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676591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27776304"/>
                    </a:ext>
                  </a:extLst>
                </a:gridCol>
              </a:tblGrid>
              <a:tr h="47105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IRREGULAR VERBS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9170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went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gone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идти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65775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was\were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been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быть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368301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put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put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put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класть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798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have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иметь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13684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feel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felt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felt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чувствовать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9819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swim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swam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swum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плавать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2893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write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wrote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written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писать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02564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know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knew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known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знать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2498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take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took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taken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брать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743463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came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приходить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4848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read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read</a:t>
                      </a: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read</a:t>
                      </a:r>
                      <a:endParaRPr lang="ru-RU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читать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02157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talk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told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told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говорить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8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0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2758</TotalTime>
  <Words>211</Words>
  <Application>Microsoft Office PowerPoint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Agency FB</vt:lpstr>
      <vt:lpstr>Arial</vt:lpstr>
      <vt:lpstr>方正舒体</vt:lpstr>
      <vt:lpstr>Garamond</vt:lpstr>
      <vt:lpstr>Wingdings</vt:lpstr>
      <vt:lpstr>Натуральные материалы</vt:lpstr>
      <vt:lpstr>HOLIDAYS</vt:lpstr>
      <vt:lpstr>Today’s goals (цели)</vt:lpstr>
      <vt:lpstr>Презентация PowerPoint</vt:lpstr>
      <vt:lpstr>Checking home task. SB English, p.6 ex.2.2) </vt:lpstr>
      <vt:lpstr>Fill in the table</vt:lpstr>
      <vt:lpstr>Презентация PowerPoint</vt:lpstr>
      <vt:lpstr>Презентация PowerPoint</vt:lpstr>
      <vt:lpstr>Check up your answers</vt:lpstr>
      <vt:lpstr>Презентация PowerPoint</vt:lpstr>
      <vt:lpstr>Презентация PowerPoint</vt:lpstr>
      <vt:lpstr>Check up your answers</vt:lpstr>
      <vt:lpstr>Reflection </vt:lpstr>
      <vt:lpstr>Home task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</dc:title>
  <dc:creator>AnnA</dc:creator>
  <cp:lastModifiedBy>AnnA</cp:lastModifiedBy>
  <cp:revision>42</cp:revision>
  <dcterms:created xsi:type="dcterms:W3CDTF">2023-02-10T04:40:56Z</dcterms:created>
  <dcterms:modified xsi:type="dcterms:W3CDTF">2023-02-20T10:58:05Z</dcterms:modified>
</cp:coreProperties>
</file>