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71" r:id="rId3"/>
    <p:sldId id="261" r:id="rId4"/>
    <p:sldId id="258" r:id="rId5"/>
    <p:sldId id="260" r:id="rId6"/>
    <p:sldId id="259" r:id="rId7"/>
    <p:sldId id="269" r:id="rId8"/>
    <p:sldId id="270" r:id="rId9"/>
    <p:sldId id="272" r:id="rId10"/>
    <p:sldId id="274" r:id="rId11"/>
    <p:sldId id="264" r:id="rId12"/>
    <p:sldId id="267" r:id="rId13"/>
    <p:sldId id="268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AD0E-7FF3-4D06-9287-C2D7FE06E80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D3430-1F87-42FC-8953-D98F47847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7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62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7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0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6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9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6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5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8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1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56439DA-0258-4EE9-B7D7-EE577FF552FB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1FCBB6E-C41F-4FB8-AC8B-3070EE68B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1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2" y="429491"/>
            <a:ext cx="8818418" cy="60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3236"/>
            <a:ext cx="10515600" cy="762000"/>
          </a:xfrm>
        </p:spPr>
        <p:txBody>
          <a:bodyPr/>
          <a:lstStyle/>
          <a:p>
            <a:pPr algn="ctr"/>
            <a:r>
              <a:rPr lang="en-US" b="1" i="1" u="sng" dirty="0" smtClean="0"/>
              <a:t>Reflection 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54" y="1205346"/>
            <a:ext cx="10037618" cy="520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382" y="235528"/>
            <a:ext cx="10571018" cy="14685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u="sng" dirty="0" smtClean="0"/>
              <a:t>Divide the words in two groups: countable and uncountable nouns</a:t>
            </a:r>
            <a:endParaRPr lang="ru-RU" sz="40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8091" y="2152650"/>
            <a:ext cx="40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COUNTABLE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57950" y="2152650"/>
            <a:ext cx="428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UNCOUNTABLE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733800"/>
            <a:ext cx="9337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CHEESE              EGGS          MILK        BREAD           WATER            SANDWICH         JUICE     </a:t>
            </a:r>
          </a:p>
          <a:p>
            <a:r>
              <a:rPr lang="en-US" sz="2000" dirty="0" smtClean="0"/>
              <a:t>                                      BUTTER          TOMATOES            CARROTS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67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7281" y="299674"/>
            <a:ext cx="7729728" cy="1188720"/>
          </a:xfrm>
        </p:spPr>
        <p:txBody>
          <a:bodyPr/>
          <a:lstStyle/>
          <a:p>
            <a:r>
              <a:rPr lang="en-US" dirty="0" smtClean="0"/>
              <a:t>Choose  many/much, few/little, a few/a little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(</a:t>
            </a:r>
            <a:r>
              <a:rPr lang="en-US" sz="2800" i="1" dirty="0"/>
              <a:t>many/much)   </a:t>
            </a:r>
            <a:r>
              <a:rPr lang="en-US" sz="2800" dirty="0"/>
              <a:t>apples</a:t>
            </a:r>
          </a:p>
          <a:p>
            <a:pPr marL="0" indent="0">
              <a:buNone/>
            </a:pPr>
            <a:r>
              <a:rPr lang="en-US" sz="2800" i="1" dirty="0"/>
              <a:t>(many/much)     </a:t>
            </a:r>
            <a:r>
              <a:rPr lang="en-US" sz="2800" dirty="0"/>
              <a:t>milk</a:t>
            </a:r>
          </a:p>
          <a:p>
            <a:pPr marL="0" indent="0">
              <a:buNone/>
            </a:pPr>
            <a:r>
              <a:rPr lang="en-US" sz="2800" i="1" dirty="0"/>
              <a:t>(few/little)    </a:t>
            </a:r>
            <a:r>
              <a:rPr lang="en-US" sz="2800" dirty="0"/>
              <a:t>tea</a:t>
            </a:r>
          </a:p>
          <a:p>
            <a:pPr marL="0" indent="0">
              <a:buNone/>
            </a:pPr>
            <a:r>
              <a:rPr lang="en-US" sz="2800" i="1" dirty="0"/>
              <a:t>(a few/a little)    </a:t>
            </a:r>
            <a:r>
              <a:rPr lang="en-US" sz="2800" dirty="0"/>
              <a:t>jam</a:t>
            </a:r>
          </a:p>
          <a:p>
            <a:pPr marL="0" indent="0">
              <a:buNone/>
            </a:pPr>
            <a:r>
              <a:rPr lang="en-US" sz="2800" i="1" dirty="0"/>
              <a:t>(a few/a little)     </a:t>
            </a:r>
            <a:r>
              <a:rPr lang="en-US" sz="2800" dirty="0"/>
              <a:t>bread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83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928253"/>
          </a:xfrm>
        </p:spPr>
        <p:txBody>
          <a:bodyPr/>
          <a:lstStyle/>
          <a:p>
            <a:pPr algn="ctr"/>
            <a:r>
              <a:rPr lang="en-US" b="1" i="1" u="sng" dirty="0" smtClean="0"/>
              <a:t>Check up your answers</a:t>
            </a:r>
            <a:endParaRPr lang="ru-RU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9598" y="1219200"/>
            <a:ext cx="313112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COUNTABLE</a:t>
            </a:r>
          </a:p>
          <a:p>
            <a:endParaRPr lang="en-US" sz="2400" dirty="0" smtClean="0"/>
          </a:p>
          <a:p>
            <a:r>
              <a:rPr lang="en-US" sz="2400" dirty="0"/>
              <a:t>CHEESE             </a:t>
            </a:r>
            <a:endParaRPr lang="en-US" sz="2400" dirty="0" smtClean="0"/>
          </a:p>
          <a:p>
            <a:r>
              <a:rPr lang="en-US" sz="2400" dirty="0" smtClean="0"/>
              <a:t>EGGS </a:t>
            </a:r>
          </a:p>
          <a:p>
            <a:r>
              <a:rPr lang="en-US" sz="2400" dirty="0" smtClean="0"/>
              <a:t>SANDWICH</a:t>
            </a:r>
            <a:endParaRPr lang="en-US" sz="2400" dirty="0"/>
          </a:p>
          <a:p>
            <a:r>
              <a:rPr lang="en-US" sz="2400" dirty="0" smtClean="0"/>
              <a:t>TOMATOES           </a:t>
            </a:r>
          </a:p>
          <a:p>
            <a:r>
              <a:rPr lang="en-US" sz="2400" dirty="0" smtClean="0"/>
              <a:t>CARROTS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b="1" u="sng" dirty="0"/>
              <a:t>many</a:t>
            </a:r>
            <a:r>
              <a:rPr lang="en-US" sz="2400" dirty="0"/>
              <a:t>/much)   apples</a:t>
            </a:r>
          </a:p>
          <a:p>
            <a:r>
              <a:rPr lang="en-US" sz="2400" dirty="0" smtClean="0"/>
              <a:t>(many/</a:t>
            </a:r>
            <a:r>
              <a:rPr lang="en-US" sz="2400" b="1" u="sng" dirty="0" smtClean="0"/>
              <a:t>much</a:t>
            </a:r>
            <a:r>
              <a:rPr lang="en-US" sz="2400" dirty="0" smtClean="0"/>
              <a:t>)     </a:t>
            </a:r>
            <a:r>
              <a:rPr lang="en-US" sz="2400" dirty="0"/>
              <a:t>milk</a:t>
            </a:r>
          </a:p>
          <a:p>
            <a:r>
              <a:rPr lang="en-US" sz="2400" dirty="0" smtClean="0"/>
              <a:t>(few/</a:t>
            </a:r>
            <a:r>
              <a:rPr lang="en-US" sz="2400" b="1" u="sng" dirty="0" smtClean="0"/>
              <a:t>little</a:t>
            </a:r>
            <a:r>
              <a:rPr lang="en-US" sz="2400" dirty="0" smtClean="0"/>
              <a:t>)    </a:t>
            </a:r>
            <a:r>
              <a:rPr lang="en-US" sz="2400" dirty="0"/>
              <a:t>tea</a:t>
            </a:r>
          </a:p>
          <a:p>
            <a:r>
              <a:rPr lang="en-US" sz="2400" dirty="0"/>
              <a:t>(</a:t>
            </a:r>
            <a:r>
              <a:rPr lang="en-US" sz="2400" dirty="0" smtClean="0"/>
              <a:t>a </a:t>
            </a:r>
            <a:r>
              <a:rPr lang="en-US" sz="2400" dirty="0"/>
              <a:t>few/</a:t>
            </a:r>
            <a:r>
              <a:rPr lang="en-US" sz="2400" b="1" u="sng" dirty="0"/>
              <a:t>a </a:t>
            </a:r>
            <a:r>
              <a:rPr lang="en-US" sz="2400" b="1" u="sng" dirty="0" smtClean="0"/>
              <a:t>little</a:t>
            </a:r>
            <a:r>
              <a:rPr lang="en-US" sz="2400" dirty="0" smtClean="0"/>
              <a:t>)    </a:t>
            </a:r>
            <a:r>
              <a:rPr lang="en-US" sz="2400" dirty="0"/>
              <a:t>jam</a:t>
            </a:r>
          </a:p>
          <a:p>
            <a:r>
              <a:rPr lang="en-US" sz="2400" dirty="0" smtClean="0"/>
              <a:t>(a </a:t>
            </a:r>
            <a:r>
              <a:rPr lang="en-US" sz="2400" dirty="0"/>
              <a:t>few/</a:t>
            </a:r>
            <a:r>
              <a:rPr lang="en-US" sz="2400" b="1" u="sng" dirty="0"/>
              <a:t>a </a:t>
            </a:r>
            <a:r>
              <a:rPr lang="en-US" sz="2400" b="1" u="sng" dirty="0" smtClean="0"/>
              <a:t>little</a:t>
            </a:r>
            <a:r>
              <a:rPr lang="en-US" sz="2400" dirty="0" smtClean="0"/>
              <a:t>)     </a:t>
            </a:r>
            <a:r>
              <a:rPr lang="en-US" sz="2400" dirty="0"/>
              <a:t>bread</a:t>
            </a:r>
            <a:endParaRPr lang="ru-RU" sz="2400" dirty="0"/>
          </a:p>
          <a:p>
            <a:endParaRPr lang="en-US" sz="2000" dirty="0" smtClean="0"/>
          </a:p>
          <a:p>
            <a:endParaRPr lang="en-US" dirty="0"/>
          </a:p>
          <a:p>
            <a:endParaRPr lang="ru-RU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87090" y="1206880"/>
            <a:ext cx="28263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UNCOUNTABLE</a:t>
            </a:r>
          </a:p>
          <a:p>
            <a:endParaRPr lang="en-US" sz="2400" dirty="0"/>
          </a:p>
          <a:p>
            <a:r>
              <a:rPr lang="en-US" sz="2400" dirty="0" smtClean="0"/>
              <a:t>MILK        </a:t>
            </a:r>
          </a:p>
          <a:p>
            <a:r>
              <a:rPr lang="en-US" sz="2400" dirty="0" smtClean="0"/>
              <a:t>BREAD          </a:t>
            </a:r>
          </a:p>
          <a:p>
            <a:r>
              <a:rPr lang="en-US" sz="2400" dirty="0" smtClean="0"/>
              <a:t>WATER </a:t>
            </a:r>
          </a:p>
          <a:p>
            <a:r>
              <a:rPr lang="en-US" sz="2400" dirty="0" smtClean="0"/>
              <a:t>JUICE     </a:t>
            </a:r>
            <a:endParaRPr lang="en-US" sz="2400" dirty="0"/>
          </a:p>
          <a:p>
            <a:r>
              <a:rPr lang="en-US" sz="2400" dirty="0" smtClean="0"/>
              <a:t>BUTTER</a:t>
            </a:r>
            <a:endParaRPr lang="ru-RU" sz="2400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39345" y="4244662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RESULTS</a:t>
            </a:r>
          </a:p>
          <a:p>
            <a:r>
              <a:rPr lang="en-US" sz="2400" b="1" dirty="0" smtClean="0"/>
              <a:t>15 – </a:t>
            </a:r>
            <a:r>
              <a:rPr lang="en-US" sz="2400" b="1" dirty="0" smtClean="0">
                <a:solidFill>
                  <a:srgbClr val="FF0000"/>
                </a:solidFill>
              </a:rPr>
              <a:t>“5”</a:t>
            </a:r>
          </a:p>
          <a:p>
            <a:r>
              <a:rPr lang="en-US" sz="2400" b="1" dirty="0" smtClean="0"/>
              <a:t>13-14 – </a:t>
            </a:r>
            <a:r>
              <a:rPr lang="en-US" sz="2400" b="1" dirty="0" smtClean="0">
                <a:solidFill>
                  <a:srgbClr val="00B050"/>
                </a:solidFill>
              </a:rPr>
              <a:t>“4”</a:t>
            </a:r>
          </a:p>
          <a:p>
            <a:r>
              <a:rPr lang="en-US" sz="2400" b="1" dirty="0" smtClean="0"/>
              <a:t>9-12 – </a:t>
            </a:r>
            <a:r>
              <a:rPr lang="en-US" sz="2400" b="1" dirty="0" smtClean="0">
                <a:solidFill>
                  <a:srgbClr val="00B0F0"/>
                </a:solidFill>
              </a:rPr>
              <a:t>“3”</a:t>
            </a:r>
          </a:p>
          <a:p>
            <a:r>
              <a:rPr lang="en-US" sz="2400" b="1" dirty="0" smtClean="0"/>
              <a:t>≥8 -  TRY AGAIN!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913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3" y="964691"/>
            <a:ext cx="9425354" cy="4076231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Thanks for your work! Good bye!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3" y="346364"/>
            <a:ext cx="9947564" cy="6062538"/>
          </a:xfrm>
        </p:spPr>
      </p:pic>
    </p:spTree>
    <p:extLst>
      <p:ext uri="{BB962C8B-B14F-4D97-AF65-F5344CB8AC3E}">
        <p14:creationId xmlns:p14="http://schemas.microsoft.com/office/powerpoint/2010/main" val="12282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424364"/>
            <a:ext cx="7729728" cy="1188720"/>
          </a:xfrm>
        </p:spPr>
        <p:txBody>
          <a:bodyPr/>
          <a:lstStyle/>
          <a:p>
            <a:r>
              <a:rPr lang="en-US" altLang="ru-RU" b="1" i="1" u="sng" dirty="0" smtClean="0">
                <a:solidFill>
                  <a:srgbClr val="FF0000"/>
                </a:solidFill>
              </a:rPr>
              <a:t>Today’s goals</a:t>
            </a:r>
            <a:r>
              <a:rPr lang="en-US" altLang="ru-RU" b="1" i="1" u="sng" dirty="0" smtClean="0"/>
              <a:t> </a:t>
            </a:r>
            <a:r>
              <a:rPr lang="ru-RU" altLang="zh-CN" b="1" i="1" u="sng" dirty="0" smtClean="0"/>
              <a:t>(цели)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2638044"/>
            <a:ext cx="8256755" cy="3693483"/>
          </a:xfrm>
        </p:spPr>
        <p:txBody>
          <a:bodyPr>
            <a:normAutofit fontScale="92500" lnSpcReduction="10000"/>
          </a:bodyPr>
          <a:lstStyle/>
          <a:p>
            <a:pPr fontAlgn="auto">
              <a:buFont typeface="Wingdings" panose="05000000000000000000" pitchFamily="2" charset="2"/>
              <a:buChar char="ü"/>
            </a:pPr>
            <a:r>
              <a:rPr lang="en-US" sz="3200" b="1" i="1" noProof="1" smtClean="0"/>
              <a:t>to learn the words and word combinations,</a:t>
            </a:r>
          </a:p>
          <a:p>
            <a:pPr fontAlgn="auto">
              <a:buFont typeface="Wingdings" panose="05000000000000000000" pitchFamily="2" charset="2"/>
              <a:buChar char="ü"/>
            </a:pPr>
            <a:r>
              <a:rPr lang="en-US" sz="3200" b="1" i="1" noProof="1" smtClean="0"/>
              <a:t>to use them in translations, </a:t>
            </a:r>
          </a:p>
          <a:p>
            <a:pPr fontAlgn="auto">
              <a:buFont typeface="Wingdings" panose="05000000000000000000" pitchFamily="2" charset="2"/>
              <a:buChar char="ü"/>
            </a:pPr>
            <a:r>
              <a:rPr lang="en-US" sz="3200" b="1" i="1" noProof="1" smtClean="0"/>
              <a:t>to revise and remember some grammatical rules and to use them in speech</a:t>
            </a:r>
          </a:p>
          <a:p>
            <a:pPr marL="0" indent="0">
              <a:buNone/>
            </a:pPr>
            <a:endParaRPr lang="en-US" sz="3200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sz="5200" b="1" i="1" dirty="0" smtClean="0"/>
              <a:t>DO YOUR BEST!</a:t>
            </a:r>
          </a:p>
        </p:txBody>
      </p:sp>
    </p:spTree>
    <p:extLst>
      <p:ext uri="{BB962C8B-B14F-4D97-AF65-F5344CB8AC3E}">
        <p14:creationId xmlns:p14="http://schemas.microsoft.com/office/powerpoint/2010/main" val="25997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3" y="249382"/>
            <a:ext cx="11679381" cy="1103622"/>
          </a:xfrm>
        </p:spPr>
        <p:txBody>
          <a:bodyPr>
            <a:noAutofit/>
          </a:bodyPr>
          <a:lstStyle/>
          <a:p>
            <a:pPr algn="ctr"/>
            <a:r>
              <a:rPr lang="en-US" b="1" i="1" u="sng" dirty="0" smtClean="0"/>
              <a:t>Divide the words in two columns: countable and uncountable nouns</a:t>
            </a:r>
            <a:endParaRPr lang="ru-RU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51164" y="1690255"/>
            <a:ext cx="490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COUNTABLE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0691" y="1704109"/>
            <a:ext cx="512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UNCOUNTABLE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927" y="4920366"/>
            <a:ext cx="92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01637" y="5140037"/>
            <a:ext cx="76200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juice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48545" y="5389417"/>
            <a:ext cx="67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37019" y="5389417"/>
            <a:ext cx="858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jam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83927" y="5140037"/>
            <a:ext cx="85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coffee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16982" y="5126181"/>
            <a:ext cx="872836" cy="38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bread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88036" y="5469988"/>
            <a:ext cx="102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olive oil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0272" y="5661766"/>
            <a:ext cx="96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butter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60075" y="5700960"/>
            <a:ext cx="69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eggs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1" y="6096000"/>
            <a:ext cx="88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apples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46073" y="6096000"/>
            <a:ext cx="87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cakes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6562" y="5800312"/>
            <a:ext cx="1267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tomatoes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2" y="6298892"/>
            <a:ext cx="1108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onions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088583" y="6096000"/>
            <a:ext cx="126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bananas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183091" y="5140037"/>
            <a:ext cx="108065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carrots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418618" y="5758749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water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40728" y="4955373"/>
            <a:ext cx="77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cola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434945" y="4821382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lemons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13166" y="44979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sweets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18909" y="4821382"/>
            <a:ext cx="8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sugar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83674" y="6285223"/>
            <a:ext cx="134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sandwich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620492" y="4419600"/>
            <a:ext cx="126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lemonade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3" y="4604266"/>
            <a:ext cx="128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chocolate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90255" y="5509368"/>
            <a:ext cx="665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salt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335986" y="5853175"/>
            <a:ext cx="74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soup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681856" y="4788932"/>
            <a:ext cx="62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01637" y="4604266"/>
            <a:ext cx="74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meat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589818" y="4497987"/>
            <a:ext cx="102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oranges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494818" y="4414860"/>
            <a:ext cx="1004455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biscuits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80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L 0.51771 -0.3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85" y="-1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0.43372 -0.367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0" y="-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2 1.11111E-6 L 0.22539 -0.42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0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0.27643 -0.297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5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35169 -0.356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78" y="-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1.48148E-6 L 0.24036 -0.39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8" y="-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96296E-6 L 0.19544 -0.347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66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9 -0.00625 L 0.50938 -0.39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-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-0.16588 -0.4810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94" y="-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-0.13229 -0.5560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15" y="-2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-0.15105 -0.5497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-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-0.11132 -0.4967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-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7 L -0.53529 -0.4483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61198 -0.4458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99" y="-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111E-6 L -0.61185 -0.3016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99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81481E-6 L -0.53099 -0.2201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9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3875 -0.2685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0.05338 -0.329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9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85185E-6 L 0.50352 -0.1122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69" y="-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0.16797 -0.154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98" y="-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-0.03971 -0.349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-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0.19323 -0.1368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61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 0.00417 L -0.34713 -0.3416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63242 -0.158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28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0.48724 -0.105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62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6171 -0.1182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0.64088 -0.2159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4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47161 -0.0724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81" y="-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17513 -0.2201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845" y="549056"/>
            <a:ext cx="7729728" cy="1188720"/>
          </a:xfrm>
        </p:spPr>
        <p:txBody>
          <a:bodyPr/>
          <a:lstStyle/>
          <a:p>
            <a:pPr algn="ctr"/>
            <a:r>
              <a:rPr lang="en-US" altLang="ru-RU" b="1" i="1" u="sng" dirty="0" smtClean="0">
                <a:latin typeface="Comic Sans MS" panose="030F0702030302020204" pitchFamily="66" charset="0"/>
              </a:rPr>
              <a:t>Let's do some exercises!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44324"/>
              </p:ext>
            </p:extLst>
          </p:nvPr>
        </p:nvGraphicFramePr>
        <p:xfrm>
          <a:off x="1149927" y="2638425"/>
          <a:ext cx="10113817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3423">
                  <a:extLst>
                    <a:ext uri="{9D8B030D-6E8A-4147-A177-3AD203B41FA5}">
                      <a16:colId xmlns:a16="http://schemas.microsoft.com/office/drawing/2014/main" val="1250074281"/>
                    </a:ext>
                  </a:extLst>
                </a:gridCol>
                <a:gridCol w="5240394">
                  <a:extLst>
                    <a:ext uri="{9D8B030D-6E8A-4147-A177-3AD203B41FA5}">
                      <a16:colId xmlns:a16="http://schemas.microsoft.com/office/drawing/2014/main" val="3713054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COUNTABLES</a:t>
                      </a:r>
                      <a:endParaRPr lang="ru-RU" sz="4400" b="1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UNCOUNTABLES</a:t>
                      </a:r>
                      <a:endParaRPr lang="ru-RU" sz="4400" b="1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270747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smtClean="0"/>
                        <a:t>CLAP YOUR HANDS</a:t>
                      </a:r>
                      <a:endParaRPr lang="ru-RU" sz="4400" i="1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smtClean="0"/>
                        <a:t>STOMP YOUR FEET</a:t>
                      </a:r>
                      <a:endParaRPr lang="ru-RU" sz="4400" i="1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011992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1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990" y="387926"/>
            <a:ext cx="7729728" cy="1155885"/>
          </a:xfrm>
        </p:spPr>
        <p:txBody>
          <a:bodyPr/>
          <a:lstStyle/>
          <a:p>
            <a:pPr algn="ctr"/>
            <a:r>
              <a:rPr lang="en-US" altLang="en-US" b="1" i="1" u="sng" dirty="0" smtClean="0"/>
              <a:t>Refresh the rule! </a:t>
            </a:r>
            <a:r>
              <a:rPr lang="ru-RU" altLang="en-US" b="1" i="1" u="sng" dirty="0" smtClean="0"/>
              <a:t>Вспомни правило!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09" y="1690688"/>
            <a:ext cx="5619315" cy="4876367"/>
          </a:xfrm>
        </p:spPr>
      </p:pic>
    </p:spTree>
    <p:extLst>
      <p:ext uri="{BB962C8B-B14F-4D97-AF65-F5344CB8AC3E}">
        <p14:creationId xmlns:p14="http://schemas.microsoft.com/office/powerpoint/2010/main" val="25507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7050" cy="1560657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/>
              <a:t>Work in pairs. Say to your partner word combinations with the word from your card. Write them down. </a:t>
            </a:r>
            <a:endParaRPr lang="ru-RU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93941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Many</a:t>
            </a:r>
            <a:r>
              <a:rPr lang="en-US" sz="4400" dirty="0"/>
              <a:t> carrots</a:t>
            </a:r>
          </a:p>
          <a:p>
            <a:r>
              <a:rPr lang="en-US" sz="4400" dirty="0">
                <a:solidFill>
                  <a:srgbClr val="FF0000"/>
                </a:solidFill>
              </a:rPr>
              <a:t>A few </a:t>
            </a:r>
            <a:r>
              <a:rPr lang="en-US" sz="4400" dirty="0"/>
              <a:t>carrots</a:t>
            </a:r>
          </a:p>
          <a:p>
            <a:r>
              <a:rPr lang="en-US" sz="4400" dirty="0">
                <a:solidFill>
                  <a:srgbClr val="FF0000"/>
                </a:solidFill>
              </a:rPr>
              <a:t>Few</a:t>
            </a:r>
            <a:r>
              <a:rPr lang="en-US" sz="4400" dirty="0"/>
              <a:t> carrots</a:t>
            </a:r>
            <a:endParaRPr lang="ru-RU" sz="4400" dirty="0"/>
          </a:p>
          <a:p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777346" y="2793941"/>
            <a:ext cx="30895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Much</a:t>
            </a:r>
            <a:r>
              <a:rPr lang="en-US" sz="4400" dirty="0" smtClean="0"/>
              <a:t> milk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A little</a:t>
            </a:r>
            <a:r>
              <a:rPr lang="en-US" sz="4400" dirty="0" smtClean="0"/>
              <a:t> milk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Little</a:t>
            </a:r>
            <a:r>
              <a:rPr lang="en-US" sz="4400" dirty="0" smtClean="0"/>
              <a:t> milk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27414" y="2005918"/>
            <a:ext cx="3546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Example: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0872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0435"/>
            <a:ext cx="10515600" cy="9787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u="sng" dirty="0" smtClean="0"/>
              <a:t>Choose the correct word in brackets to complete the sentences</a:t>
            </a:r>
            <a:endParaRPr lang="ru-RU" sz="4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497378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There is (few/little) milk left.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 have (many/much) apples.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Please, buy (a few/a little) eggs.</a:t>
            </a:r>
            <a:endParaRPr lang="ru-RU" sz="2800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en-US" sz="4000" i="1" u="sng" dirty="0" smtClean="0"/>
              <a:t>Translate into English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Пожалуйста, купи немного бананов.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 меня много шоколада.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Воды осталось мало.</a:t>
            </a:r>
            <a:r>
              <a:rPr lang="en-US" sz="2800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61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8" y="1316182"/>
            <a:ext cx="8229046" cy="442384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600" dirty="0" smtClean="0"/>
              <a:t>Please, buy a few bananas.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I have much chocolate.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There is little water left.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2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1755</TotalTime>
  <Words>335</Words>
  <Application>Microsoft Office PowerPoint</Application>
  <PresentationFormat>Широкоэкранный</PresentationFormat>
  <Paragraphs>114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Corbel</vt:lpstr>
      <vt:lpstr>Gill Sans MT</vt:lpstr>
      <vt:lpstr>华文中宋</vt:lpstr>
      <vt:lpstr>Wingdings</vt:lpstr>
      <vt:lpstr>Parcel</vt:lpstr>
      <vt:lpstr>Презентация PowerPoint</vt:lpstr>
      <vt:lpstr>Презентация PowerPoint</vt:lpstr>
      <vt:lpstr>Today’s goals (цели)</vt:lpstr>
      <vt:lpstr>Divide the words in two columns: countable and uncountable nouns</vt:lpstr>
      <vt:lpstr>Let's do some exercises!</vt:lpstr>
      <vt:lpstr>Refresh the rule! Вспомни правило!</vt:lpstr>
      <vt:lpstr>Work in pairs. Say to your partner word combinations with the word from your card. Write them down. </vt:lpstr>
      <vt:lpstr>Choose the correct word in brackets to complete the sentences</vt:lpstr>
      <vt:lpstr>Презентация PowerPoint</vt:lpstr>
      <vt:lpstr>Reflection </vt:lpstr>
      <vt:lpstr>Divide the words in two groups: countable and uncountable nouns</vt:lpstr>
      <vt:lpstr>Choose  many/much, few/little, a few/a little</vt:lpstr>
      <vt:lpstr>Check up your answers</vt:lpstr>
      <vt:lpstr>Thanks for your work! Good bye!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35</cp:revision>
  <dcterms:created xsi:type="dcterms:W3CDTF">2022-11-25T20:22:17Z</dcterms:created>
  <dcterms:modified xsi:type="dcterms:W3CDTF">2022-12-19T10:50:08Z</dcterms:modified>
</cp:coreProperties>
</file>