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31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72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17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54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948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15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3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9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4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6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8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8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97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2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82CF8-ED1B-478B-A76D-B96A9387637B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802E0A-54BF-4239-B3D8-73E040E78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15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31632"/>
            <a:ext cx="7191456" cy="1922584"/>
          </a:xfrm>
        </p:spPr>
        <p:txBody>
          <a:bodyPr/>
          <a:lstStyle/>
          <a:p>
            <a:r>
              <a:rPr lang="en-US" sz="7200" b="1" i="1" u="sng" dirty="0" smtClean="0"/>
              <a:t>English Adverbs</a:t>
            </a:r>
            <a:endParaRPr lang="ru-RU" sz="7200" b="1" i="1" u="sng" dirty="0"/>
          </a:p>
        </p:txBody>
      </p:sp>
    </p:spTree>
    <p:extLst>
      <p:ext uri="{BB962C8B-B14F-4D97-AF65-F5344CB8AC3E}">
        <p14:creationId xmlns:p14="http://schemas.microsoft.com/office/powerpoint/2010/main" val="17482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0615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facts about adverbs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820615"/>
            <a:ext cx="11745457" cy="5861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/>
              <a:t>1. В </a:t>
            </a:r>
            <a:r>
              <a:rPr lang="ru-RU" sz="2400" b="1" u="sng" dirty="0" smtClean="0"/>
              <a:t>некоторых случаях в устной речи в современном английском языке</a:t>
            </a:r>
            <a:r>
              <a:rPr lang="en-US" sz="2400" b="1" u="sng" dirty="0" smtClean="0"/>
              <a:t> </a:t>
            </a:r>
            <a:r>
              <a:rPr lang="ru-RU" sz="2400" b="1" u="sng" dirty="0" smtClean="0"/>
              <a:t>возможно использовать наречия как с морфемой </a:t>
            </a:r>
            <a:r>
              <a:rPr lang="en-US" sz="2400" b="1" u="sng" dirty="0" smtClean="0"/>
              <a:t>–</a:t>
            </a:r>
            <a:r>
              <a:rPr lang="en-US" sz="2400" b="1" u="sng" dirty="0" err="1" smtClean="0"/>
              <a:t>ly</a:t>
            </a:r>
            <a:r>
              <a:rPr lang="en-US" sz="2400" b="1" u="sng" dirty="0" smtClean="0"/>
              <a:t>, </a:t>
            </a:r>
            <a:r>
              <a:rPr lang="ru-RU" sz="2400" b="1" u="sng" dirty="0" smtClean="0"/>
              <a:t>так и без нее без изменения смысла предложения:</a:t>
            </a:r>
          </a:p>
          <a:p>
            <a:pPr marL="0" indent="0">
              <a:buNone/>
            </a:pPr>
            <a:r>
              <a:rPr lang="en-US" sz="2400" dirty="0" smtClean="0"/>
              <a:t>The girl said it </a:t>
            </a:r>
            <a:r>
              <a:rPr lang="en-US" sz="2400" b="1" dirty="0" smtClean="0"/>
              <a:t>loudly/loud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The old man was walking </a:t>
            </a:r>
            <a:r>
              <a:rPr lang="en-US" sz="2400" b="1" dirty="0" smtClean="0"/>
              <a:t>slowly/slow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If I remember it </a:t>
            </a:r>
            <a:r>
              <a:rPr lang="en-US" sz="2400" b="1" dirty="0" smtClean="0"/>
              <a:t>right/rightly</a:t>
            </a:r>
            <a:r>
              <a:rPr lang="en-US" sz="2400" dirty="0" smtClean="0"/>
              <a:t>, Johnson is not to blame.</a:t>
            </a:r>
          </a:p>
          <a:p>
            <a:pPr marL="0" indent="0">
              <a:buNone/>
            </a:pPr>
            <a:r>
              <a:rPr lang="en-US" sz="2400" dirty="0" smtClean="0"/>
              <a:t>You have filled in the form </a:t>
            </a:r>
            <a:r>
              <a:rPr lang="en-US" sz="2400" b="1" dirty="0" smtClean="0"/>
              <a:t>wrong/wrongly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В пассивных конструкциях чаще используются наречия с </a:t>
            </a:r>
            <a:r>
              <a:rPr lang="en-US" sz="2400" b="1" dirty="0" smtClean="0"/>
              <a:t>–</a:t>
            </a:r>
            <a:r>
              <a:rPr lang="en-US" sz="2400" b="1" dirty="0" err="1" smtClean="0"/>
              <a:t>ly</a:t>
            </a:r>
            <a:r>
              <a:rPr lang="en-US" sz="2400" dirty="0" smtClean="0"/>
              <a:t>, </a:t>
            </a:r>
            <a:r>
              <a:rPr lang="ru-RU" sz="2400" dirty="0" smtClean="0"/>
              <a:t>которые употребляются перед смысловым глаголом:</a:t>
            </a:r>
          </a:p>
          <a:p>
            <a:pPr marL="0" indent="0">
              <a:buNone/>
            </a:pPr>
            <a:r>
              <a:rPr lang="en-US" sz="2400" dirty="0" smtClean="0"/>
              <a:t>The boy was </a:t>
            </a:r>
            <a:r>
              <a:rPr lang="en-US" sz="2400" b="1" dirty="0" smtClean="0"/>
              <a:t>rightly</a:t>
            </a:r>
            <a:r>
              <a:rPr lang="en-US" sz="2400" dirty="0" smtClean="0"/>
              <a:t> dressed.                      He was </a:t>
            </a:r>
            <a:r>
              <a:rPr lang="en-US" sz="2400" b="1" dirty="0" smtClean="0"/>
              <a:t>wrongly</a:t>
            </a:r>
            <a:r>
              <a:rPr lang="en-US" sz="2400" dirty="0" smtClean="0"/>
              <a:t> chosen.</a:t>
            </a:r>
          </a:p>
          <a:p>
            <a:pPr marL="0" indent="0">
              <a:buNone/>
            </a:pPr>
            <a:r>
              <a:rPr lang="ru-RU" sz="2400" dirty="0" smtClean="0"/>
              <a:t>В значениях </a:t>
            </a:r>
            <a:r>
              <a:rPr lang="ru-RU" sz="2400" i="1" dirty="0" smtClean="0"/>
              <a:t>«справедливо, по делу» </a:t>
            </a:r>
            <a:r>
              <a:rPr lang="ru-RU" sz="2400" dirty="0" smtClean="0"/>
              <a:t>и </a:t>
            </a:r>
            <a:r>
              <a:rPr lang="ru-RU" sz="2400" i="1" dirty="0" smtClean="0"/>
              <a:t>«несправедливо, по ошибке» </a:t>
            </a:r>
            <a:r>
              <a:rPr lang="ru-RU" sz="2400" dirty="0" smtClean="0"/>
              <a:t>используются только наречия </a:t>
            </a:r>
            <a:r>
              <a:rPr lang="en-US" sz="2400" i="1" dirty="0" smtClean="0"/>
              <a:t>rightly, wrongly.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372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234462"/>
            <a:ext cx="12053455" cy="66235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u="sng" dirty="0" smtClean="0"/>
              <a:t>2. </a:t>
            </a:r>
            <a:r>
              <a:rPr lang="ru-RU" sz="4100" u="sng" dirty="0" smtClean="0"/>
              <a:t>В большинстве случаев подобные пары наречий значительно различаются по смыслу:</a:t>
            </a:r>
            <a:endParaRPr lang="en-US" sz="4100" u="sng" dirty="0" smtClean="0"/>
          </a:p>
          <a:p>
            <a:pPr marL="0" indent="0">
              <a:buNone/>
            </a:pPr>
            <a:endParaRPr lang="ru-RU" sz="2800" u="sng" dirty="0" smtClean="0"/>
          </a:p>
          <a:p>
            <a:pPr marL="0" indent="0">
              <a:buNone/>
            </a:pPr>
            <a:r>
              <a:rPr lang="en-US" sz="2800" b="1" dirty="0"/>
              <a:t>h</a:t>
            </a:r>
            <a:r>
              <a:rPr lang="en-US" sz="2800" b="1" dirty="0" smtClean="0"/>
              <a:t>ard</a:t>
            </a:r>
            <a:r>
              <a:rPr lang="en-US" sz="2800" dirty="0" smtClean="0"/>
              <a:t> –</a:t>
            </a:r>
            <a:r>
              <a:rPr lang="ru-RU" sz="2800" dirty="0" smtClean="0"/>
              <a:t> упорно, усердно, сильно</a:t>
            </a:r>
            <a:r>
              <a:rPr lang="en-US" sz="2800" dirty="0" smtClean="0"/>
              <a:t>                  </a:t>
            </a:r>
            <a:r>
              <a:rPr lang="en-US" sz="2800" b="1" dirty="0" smtClean="0"/>
              <a:t>hardly</a:t>
            </a:r>
            <a:r>
              <a:rPr lang="en-US" sz="2800" dirty="0" smtClean="0"/>
              <a:t> – </a:t>
            </a:r>
            <a:r>
              <a:rPr lang="ru-RU" sz="2800" dirty="0" smtClean="0"/>
              <a:t>едва, с трудом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It’s raining hard.</a:t>
            </a:r>
            <a:r>
              <a:rPr lang="ru-RU" sz="2800" dirty="0" smtClean="0"/>
              <a:t>                                          </a:t>
            </a:r>
            <a:r>
              <a:rPr lang="en-US" sz="2800" dirty="0" smtClean="0"/>
              <a:t>I was tired and could </a:t>
            </a:r>
            <a:r>
              <a:rPr lang="en-US" sz="2800" b="1" dirty="0" smtClean="0"/>
              <a:t>hardly</a:t>
            </a:r>
            <a:r>
              <a:rPr lang="en-US" sz="2800" dirty="0" smtClean="0"/>
              <a:t> move.</a:t>
            </a:r>
          </a:p>
          <a:p>
            <a:pPr marL="0" indent="0">
              <a:buNone/>
            </a:pPr>
            <a:r>
              <a:rPr lang="en-US" sz="2800" b="1" dirty="0"/>
              <a:t>l</a:t>
            </a:r>
            <a:r>
              <a:rPr lang="en-US" sz="2800" b="1" dirty="0" smtClean="0"/>
              <a:t>ate</a:t>
            </a:r>
            <a:r>
              <a:rPr lang="en-US" sz="2800" dirty="0" smtClean="0"/>
              <a:t> – </a:t>
            </a:r>
            <a:r>
              <a:rPr lang="ru-RU" sz="2800" dirty="0" smtClean="0"/>
              <a:t>поздно</a:t>
            </a:r>
            <a:r>
              <a:rPr lang="en-US" sz="2800" dirty="0" smtClean="0"/>
              <a:t>                                              </a:t>
            </a:r>
            <a:r>
              <a:rPr lang="en-US" sz="2800" b="1" dirty="0" smtClean="0"/>
              <a:t>lately</a:t>
            </a:r>
            <a:r>
              <a:rPr lang="en-US" sz="2800" dirty="0" smtClean="0"/>
              <a:t> – </a:t>
            </a:r>
            <a:r>
              <a:rPr lang="ru-RU" sz="2800" dirty="0" smtClean="0"/>
              <a:t>недавно, за последнее время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John came home very </a:t>
            </a:r>
            <a:r>
              <a:rPr lang="en-US" sz="2800" b="1" dirty="0" smtClean="0"/>
              <a:t>late</a:t>
            </a:r>
            <a:r>
              <a:rPr lang="en-US" sz="2800" dirty="0" smtClean="0"/>
              <a:t>.                          Have you seen him </a:t>
            </a:r>
            <a:r>
              <a:rPr lang="en-US" sz="2800" b="1" dirty="0" smtClean="0"/>
              <a:t>lately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b="1" dirty="0"/>
              <a:t>h</a:t>
            </a:r>
            <a:r>
              <a:rPr lang="en-US" sz="2800" b="1" dirty="0" smtClean="0"/>
              <a:t>igh</a:t>
            </a:r>
            <a:r>
              <a:rPr lang="en-US" sz="2800" dirty="0" smtClean="0"/>
              <a:t> – </a:t>
            </a:r>
            <a:r>
              <a:rPr lang="ru-RU" sz="2800" dirty="0" smtClean="0"/>
              <a:t>высоко, ввысь</a:t>
            </a:r>
            <a:r>
              <a:rPr lang="en-US" sz="2800" dirty="0" smtClean="0"/>
              <a:t>                                   </a:t>
            </a:r>
            <a:r>
              <a:rPr lang="en-US" sz="2800" b="1" dirty="0" smtClean="0"/>
              <a:t>highly</a:t>
            </a:r>
            <a:r>
              <a:rPr lang="en-US" sz="2800" dirty="0" smtClean="0"/>
              <a:t> – </a:t>
            </a:r>
            <a:r>
              <a:rPr lang="ru-RU" sz="2800" dirty="0" smtClean="0"/>
              <a:t>высоко, с высокой оценкой</a:t>
            </a:r>
          </a:p>
          <a:p>
            <a:pPr marL="0" indent="0">
              <a:buNone/>
            </a:pPr>
            <a:r>
              <a:rPr lang="en-US" sz="2800" dirty="0" smtClean="0"/>
              <a:t>Alec can jump very </a:t>
            </a:r>
            <a:r>
              <a:rPr lang="en-US" sz="2800" b="1" dirty="0" smtClean="0"/>
              <a:t>high</a:t>
            </a:r>
            <a:r>
              <a:rPr lang="en-US" sz="2800" dirty="0" smtClean="0"/>
              <a:t>.                              We </a:t>
            </a:r>
            <a:r>
              <a:rPr lang="en-US" sz="2800" b="1" dirty="0" smtClean="0"/>
              <a:t>highly</a:t>
            </a:r>
            <a:r>
              <a:rPr lang="en-US" sz="2800" dirty="0" smtClean="0"/>
              <a:t> estimate his speech.</a:t>
            </a:r>
          </a:p>
          <a:p>
            <a:pPr marL="0" indent="0">
              <a:buNone/>
            </a:pPr>
            <a:r>
              <a:rPr lang="en-US" sz="2800" b="1" dirty="0"/>
              <a:t>n</a:t>
            </a:r>
            <a:r>
              <a:rPr lang="en-US" sz="2800" b="1" dirty="0" smtClean="0"/>
              <a:t>ear</a:t>
            </a:r>
            <a:r>
              <a:rPr lang="en-US" sz="2800" dirty="0" smtClean="0"/>
              <a:t> –</a:t>
            </a:r>
            <a:r>
              <a:rPr lang="ru-RU" sz="2800" dirty="0" smtClean="0"/>
              <a:t>рядом</a:t>
            </a:r>
            <a:r>
              <a:rPr lang="en-US" sz="2800" dirty="0" smtClean="0"/>
              <a:t>                                               </a:t>
            </a:r>
            <a:r>
              <a:rPr lang="ru-RU" sz="2800" dirty="0" smtClean="0"/>
              <a:t> </a:t>
            </a:r>
            <a:r>
              <a:rPr lang="en-US" sz="2800" b="1" dirty="0" smtClean="0"/>
              <a:t>nearly</a:t>
            </a:r>
            <a:r>
              <a:rPr lang="en-US" sz="2800" dirty="0" smtClean="0"/>
              <a:t> -</a:t>
            </a:r>
            <a:r>
              <a:rPr lang="ru-RU" sz="2800" dirty="0" smtClean="0"/>
              <a:t> почти</a:t>
            </a:r>
          </a:p>
          <a:p>
            <a:pPr marL="0" indent="0">
              <a:buNone/>
            </a:pPr>
            <a:r>
              <a:rPr lang="en-US" sz="2800" dirty="0" smtClean="0"/>
              <a:t>I live </a:t>
            </a:r>
            <a:r>
              <a:rPr lang="en-US" sz="2800" b="1" dirty="0" smtClean="0"/>
              <a:t>near</a:t>
            </a:r>
            <a:r>
              <a:rPr lang="en-US" sz="2800" dirty="0" smtClean="0"/>
              <a:t> my school.                                  </a:t>
            </a:r>
            <a:r>
              <a:rPr lang="ru-RU" sz="2800" dirty="0" smtClean="0"/>
              <a:t> </a:t>
            </a:r>
            <a:r>
              <a:rPr lang="en-US" sz="2800" dirty="0" smtClean="0"/>
              <a:t>I </a:t>
            </a:r>
            <a:r>
              <a:rPr lang="en-US" sz="2800" b="1" dirty="0" smtClean="0"/>
              <a:t>nearly</a:t>
            </a:r>
            <a:r>
              <a:rPr lang="en-US" sz="2800" dirty="0" smtClean="0"/>
              <a:t> missed my bus.</a:t>
            </a:r>
          </a:p>
          <a:p>
            <a:pPr marL="0" indent="0">
              <a:buNone/>
            </a:pPr>
            <a:r>
              <a:rPr lang="en-US" sz="2800" b="1" dirty="0" smtClean="0"/>
              <a:t>most</a:t>
            </a:r>
            <a:r>
              <a:rPr lang="en-US" sz="2800" dirty="0" smtClean="0"/>
              <a:t>- </a:t>
            </a:r>
            <a:r>
              <a:rPr lang="ru-RU" sz="2800" dirty="0" smtClean="0"/>
              <a:t>очень, больше всего</a:t>
            </a:r>
            <a:r>
              <a:rPr lang="en-US" sz="2800" dirty="0" smtClean="0"/>
              <a:t>                         </a:t>
            </a:r>
            <a:r>
              <a:rPr lang="ru-RU" sz="2800" dirty="0" smtClean="0"/>
              <a:t> </a:t>
            </a:r>
            <a:r>
              <a:rPr lang="en-US" sz="2800" b="1" dirty="0" smtClean="0"/>
              <a:t>mostly</a:t>
            </a:r>
            <a:r>
              <a:rPr lang="en-US" sz="2800" dirty="0" smtClean="0"/>
              <a:t> –</a:t>
            </a:r>
            <a:r>
              <a:rPr lang="ru-RU" sz="2800" dirty="0" smtClean="0"/>
              <a:t> главным образом, преимущественно</a:t>
            </a:r>
          </a:p>
          <a:p>
            <a:pPr marL="0" indent="0">
              <a:buNone/>
            </a:pPr>
            <a:r>
              <a:rPr lang="en-US" sz="2800" dirty="0" smtClean="0"/>
              <a:t>I like it </a:t>
            </a:r>
            <a:r>
              <a:rPr lang="en-US" sz="2800" b="1" dirty="0" smtClean="0"/>
              <a:t>most</a:t>
            </a:r>
            <a:r>
              <a:rPr lang="en-US" sz="2800" dirty="0" smtClean="0"/>
              <a:t> of all.                                      </a:t>
            </a:r>
            <a:r>
              <a:rPr lang="ru-RU" sz="2800" dirty="0"/>
              <a:t> </a:t>
            </a:r>
            <a:r>
              <a:rPr lang="en-US" sz="2800" dirty="0" smtClean="0"/>
              <a:t>These animals hunt </a:t>
            </a:r>
            <a:r>
              <a:rPr lang="en-US" sz="2800" b="1" dirty="0" smtClean="0"/>
              <a:t>mostly</a:t>
            </a:r>
            <a:r>
              <a:rPr lang="en-US" sz="2800" dirty="0" smtClean="0"/>
              <a:t> at night.</a:t>
            </a:r>
          </a:p>
          <a:p>
            <a:pPr marL="0" indent="0">
              <a:buNone/>
            </a:pPr>
            <a:r>
              <a:rPr lang="en-US" sz="2800" b="1" dirty="0"/>
              <a:t>w</a:t>
            </a:r>
            <a:r>
              <a:rPr lang="en-US" sz="2800" b="1" dirty="0" smtClean="0"/>
              <a:t>ide</a:t>
            </a:r>
            <a:r>
              <a:rPr lang="en-US" sz="2800" dirty="0" smtClean="0"/>
              <a:t> – </a:t>
            </a:r>
            <a:r>
              <a:rPr lang="ru-RU" sz="2800" dirty="0" smtClean="0"/>
              <a:t>широко</a:t>
            </a:r>
            <a:r>
              <a:rPr lang="en-US" sz="2800" dirty="0" smtClean="0"/>
              <a:t>                                            </a:t>
            </a:r>
            <a:r>
              <a:rPr lang="ru-RU" sz="2800" dirty="0" smtClean="0"/>
              <a:t> </a:t>
            </a:r>
            <a:r>
              <a:rPr lang="en-US" sz="2800" b="1" dirty="0" smtClean="0"/>
              <a:t>widely</a:t>
            </a:r>
            <a:r>
              <a:rPr lang="en-US" sz="2800" dirty="0" smtClean="0"/>
              <a:t> – </a:t>
            </a:r>
            <a:r>
              <a:rPr lang="ru-RU" sz="2800" dirty="0" smtClean="0"/>
              <a:t>широко (в переносном смысле)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Please open the window </a:t>
            </a:r>
            <a:r>
              <a:rPr lang="en-US" sz="2800" b="1" dirty="0" smtClean="0"/>
              <a:t>wide</a:t>
            </a:r>
            <a:r>
              <a:rPr lang="en-US" sz="2800" dirty="0" smtClean="0"/>
              <a:t>.                     </a:t>
            </a:r>
            <a:r>
              <a:rPr lang="ru-RU" sz="2800" dirty="0" smtClean="0"/>
              <a:t> </a:t>
            </a:r>
            <a:r>
              <a:rPr lang="en-US" sz="2800" dirty="0" smtClean="0"/>
              <a:t>The film is </a:t>
            </a:r>
            <a:r>
              <a:rPr lang="en-US" sz="2800" b="1" dirty="0" smtClean="0"/>
              <a:t>widely</a:t>
            </a:r>
            <a:r>
              <a:rPr lang="en-US" sz="2800" dirty="0" smtClean="0"/>
              <a:t> known.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5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99066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solidFill>
                  <a:srgbClr val="FF0000"/>
                </a:solidFill>
              </a:rPr>
              <a:t>THANKS FOR YOUR WORK! GOOD-BYE!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2030"/>
            <a:ext cx="10515600" cy="82061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Formation of Adverbs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1" y="1406769"/>
            <a:ext cx="11699630" cy="5228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 smtClean="0"/>
              <a:t>В большинстве случаев наречия в английском языке образуются при помощи суффикса </a:t>
            </a:r>
            <a:r>
              <a:rPr lang="en-US" sz="2800" u="sng" dirty="0" smtClean="0"/>
              <a:t>–</a:t>
            </a:r>
            <a:r>
              <a:rPr lang="en-US" sz="2800" b="1" u="sng" dirty="0" err="1" smtClean="0"/>
              <a:t>ly</a:t>
            </a:r>
            <a:r>
              <a:rPr lang="en-US" sz="2800" u="sng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Особенности правописания:</a:t>
            </a:r>
          </a:p>
          <a:p>
            <a:pPr marL="0" indent="0">
              <a:buNone/>
            </a:pPr>
            <a:r>
              <a:rPr lang="ru-RU" sz="2800" dirty="0" smtClean="0"/>
              <a:t>а) прилагательное оканчивается на </a:t>
            </a:r>
            <a:r>
              <a:rPr lang="ru-RU" sz="2800" i="1" dirty="0" smtClean="0"/>
              <a:t>согласную + </a:t>
            </a:r>
            <a:r>
              <a:rPr lang="en-US" sz="2800" i="1" dirty="0" smtClean="0"/>
              <a:t>y 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</a:t>
            </a:r>
            <a:r>
              <a:rPr lang="en-US" sz="2800" i="1" dirty="0" err="1" smtClean="0"/>
              <a:t>easy+ly</a:t>
            </a:r>
            <a:r>
              <a:rPr lang="en-US" sz="2800" i="1" dirty="0" smtClean="0"/>
              <a:t>=easily         </a:t>
            </a:r>
            <a:r>
              <a:rPr lang="en-US" sz="2800" i="1" dirty="0" err="1" smtClean="0"/>
              <a:t>noisy+ly</a:t>
            </a:r>
            <a:r>
              <a:rPr lang="en-US" sz="2800" i="1" dirty="0" smtClean="0"/>
              <a:t>=noisily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!!</a:t>
            </a:r>
            <a:r>
              <a:rPr lang="ru-RU" sz="2800" i="1" dirty="0" smtClean="0"/>
              <a:t> Односложные наречия </a:t>
            </a:r>
            <a:r>
              <a:rPr lang="en-US" sz="2800" i="1" dirty="0" smtClean="0"/>
              <a:t>dry, sly</a:t>
            </a:r>
            <a:r>
              <a:rPr lang="ru-RU" sz="2800" i="1" dirty="0" smtClean="0"/>
              <a:t> имеют две формы написания: </a:t>
            </a:r>
            <a:r>
              <a:rPr lang="en-US" sz="2800" i="1" dirty="0" smtClean="0"/>
              <a:t>dryly, drily; slyly, </a:t>
            </a:r>
            <a:r>
              <a:rPr lang="en-US" sz="2800" i="1" dirty="0" err="1" smtClean="0"/>
              <a:t>slily</a:t>
            </a:r>
            <a:endParaRPr lang="en-US" sz="2800" i="1" dirty="0" smtClean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558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12985"/>
            <a:ext cx="10744200" cy="4863978"/>
          </a:xfrm>
        </p:spPr>
        <p:txBody>
          <a:bodyPr/>
          <a:lstStyle/>
          <a:p>
            <a:pPr marL="0" indent="0">
              <a:buNone/>
            </a:pPr>
            <a:r>
              <a:rPr lang="ru-RU" sz="3200" i="1" u="sng" dirty="0" smtClean="0"/>
              <a:t>б) прилагательное оканчивается на –е:</a:t>
            </a:r>
          </a:p>
          <a:p>
            <a:pPr marL="0" indent="0">
              <a:buNone/>
            </a:pPr>
            <a:r>
              <a:rPr lang="en-US" sz="3200" i="1" dirty="0" err="1" smtClean="0"/>
              <a:t>Simple+ly</a:t>
            </a:r>
            <a:r>
              <a:rPr lang="en-US" sz="3200" i="1" dirty="0" smtClean="0"/>
              <a:t>=simply                </a:t>
            </a:r>
            <a:r>
              <a:rPr lang="en-US" sz="3200" i="1" dirty="0" err="1" smtClean="0"/>
              <a:t>whole+ly</a:t>
            </a:r>
            <a:r>
              <a:rPr lang="en-US" sz="3200" i="1" dirty="0" smtClean="0"/>
              <a:t>=wholly</a:t>
            </a:r>
          </a:p>
          <a:p>
            <a:pPr marL="0" indent="0">
              <a:buNone/>
            </a:pPr>
            <a:r>
              <a:rPr lang="en-US" sz="3200" i="1" dirty="0" err="1" smtClean="0"/>
              <a:t>True+ly</a:t>
            </a:r>
            <a:r>
              <a:rPr lang="en-US" sz="3200" i="1" dirty="0" smtClean="0"/>
              <a:t>=truly                       </a:t>
            </a:r>
            <a:r>
              <a:rPr lang="en-US" sz="3200" i="1" dirty="0" err="1" smtClean="0"/>
              <a:t>due+ly</a:t>
            </a:r>
            <a:r>
              <a:rPr lang="en-US" sz="3200" i="1" dirty="0" smtClean="0"/>
              <a:t>=</a:t>
            </a:r>
            <a:r>
              <a:rPr lang="en-US" sz="3200" i="1" dirty="0" err="1" smtClean="0"/>
              <a:t>duely</a:t>
            </a:r>
            <a:r>
              <a:rPr lang="en-US" sz="3200" i="1" dirty="0" smtClean="0"/>
              <a:t>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ru-RU" sz="3200" u="sng" dirty="0" smtClean="0"/>
              <a:t>в) </a:t>
            </a:r>
            <a:r>
              <a:rPr lang="ru-RU" sz="3200" i="1" u="sng" dirty="0" smtClean="0"/>
              <a:t>прилагательное оканчивается на –</a:t>
            </a:r>
            <a:r>
              <a:rPr lang="en-US" sz="3200" i="1" u="sng" dirty="0" err="1" smtClean="0"/>
              <a:t>ful</a:t>
            </a:r>
            <a:r>
              <a:rPr lang="en-US" sz="3200" i="1" u="sng" dirty="0" smtClean="0"/>
              <a:t> </a:t>
            </a:r>
            <a:r>
              <a:rPr lang="ru-RU" sz="3200" i="1" u="sng" dirty="0" smtClean="0"/>
              <a:t>или </a:t>
            </a:r>
            <a:r>
              <a:rPr lang="en-US" sz="3200" i="1" u="sng" dirty="0" smtClean="0"/>
              <a:t>-al</a:t>
            </a:r>
            <a:r>
              <a:rPr lang="ru-RU" sz="3200" i="1" u="sng" dirty="0" smtClean="0"/>
              <a:t>:</a:t>
            </a:r>
          </a:p>
          <a:p>
            <a:pPr marL="0" indent="0">
              <a:buNone/>
            </a:pPr>
            <a:r>
              <a:rPr lang="ru-RU" sz="3200" i="1" dirty="0"/>
              <a:t> </a:t>
            </a:r>
            <a:r>
              <a:rPr lang="ru-RU" sz="3200" i="1" dirty="0" smtClean="0"/>
              <a:t>   </a:t>
            </a:r>
            <a:r>
              <a:rPr lang="en-US" sz="3200" i="1" dirty="0" err="1" smtClean="0"/>
              <a:t>cheerful+ly</a:t>
            </a:r>
            <a:r>
              <a:rPr lang="en-US" sz="3200" i="1" dirty="0" smtClean="0"/>
              <a:t>=cheerfully       </a:t>
            </a:r>
            <a:r>
              <a:rPr lang="en-US" sz="3200" i="1" dirty="0" err="1" smtClean="0"/>
              <a:t>typical+ly</a:t>
            </a:r>
            <a:r>
              <a:rPr lang="en-US" sz="3200" i="1" dirty="0" smtClean="0"/>
              <a:t>=typically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8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Degrees of Comparison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17005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u="sng" dirty="0" smtClean="0"/>
              <a:t>1. </a:t>
            </a:r>
            <a:r>
              <a:rPr lang="ru-RU" sz="2800" u="sng" dirty="0" smtClean="0"/>
              <a:t>Степени сравнения наречий, как и прилагательных, образуются при помощи суффиксов </a:t>
            </a:r>
            <a:r>
              <a:rPr lang="en-US" sz="2800" u="sng" dirty="0" smtClean="0"/>
              <a:t>–</a:t>
            </a:r>
            <a:r>
              <a:rPr lang="en-US" sz="2800" u="sng" dirty="0" err="1" smtClean="0"/>
              <a:t>er</a:t>
            </a:r>
            <a:r>
              <a:rPr lang="en-US" sz="2800" u="sng" dirty="0" smtClean="0"/>
              <a:t>, -</a:t>
            </a:r>
            <a:r>
              <a:rPr lang="en-US" sz="2800" u="sng" dirty="0" err="1" smtClean="0"/>
              <a:t>est</a:t>
            </a:r>
            <a:r>
              <a:rPr lang="en-US" sz="2800" u="sng" dirty="0" smtClean="0"/>
              <a:t> (</a:t>
            </a:r>
            <a:r>
              <a:rPr lang="ru-RU" sz="2800" u="sng" dirty="0" smtClean="0"/>
              <a:t>односложные и двусложные наречия):</a:t>
            </a:r>
          </a:p>
          <a:p>
            <a:pPr marL="0" indent="0">
              <a:buNone/>
            </a:pPr>
            <a:r>
              <a:rPr lang="en-US" sz="2800" i="1" dirty="0" smtClean="0"/>
              <a:t>near-near</a:t>
            </a:r>
            <a:r>
              <a:rPr lang="en-US" sz="2800" b="1" i="1" dirty="0" smtClean="0"/>
              <a:t>er</a:t>
            </a:r>
            <a:r>
              <a:rPr lang="en-US" sz="2800" i="1" dirty="0" smtClean="0"/>
              <a:t>-near</a:t>
            </a:r>
            <a:r>
              <a:rPr lang="en-US" sz="2800" b="1" i="1" dirty="0" smtClean="0"/>
              <a:t>est</a:t>
            </a:r>
            <a:r>
              <a:rPr lang="en-US" sz="2800" i="1" dirty="0" smtClean="0"/>
              <a:t> </a:t>
            </a:r>
          </a:p>
          <a:p>
            <a:pPr marL="0" indent="0">
              <a:buNone/>
            </a:pPr>
            <a:r>
              <a:rPr lang="en-US" sz="2800" i="1" dirty="0" smtClean="0"/>
              <a:t>long-long</a:t>
            </a:r>
            <a:r>
              <a:rPr lang="en-US" sz="2800" b="1" i="1" dirty="0" smtClean="0"/>
              <a:t>er</a:t>
            </a:r>
            <a:r>
              <a:rPr lang="en-US" sz="2800" i="1" dirty="0" smtClean="0"/>
              <a:t>-long</a:t>
            </a:r>
            <a:r>
              <a:rPr lang="en-US" sz="2800" b="1" i="1" dirty="0" smtClean="0"/>
              <a:t>est</a:t>
            </a:r>
          </a:p>
          <a:p>
            <a:pPr marL="0" indent="0">
              <a:buNone/>
            </a:pPr>
            <a:r>
              <a:rPr lang="en-US" sz="2800" i="1" dirty="0" smtClean="0"/>
              <a:t>early-earli</a:t>
            </a:r>
            <a:r>
              <a:rPr lang="en-US" sz="2800" b="1" i="1" dirty="0" smtClean="0"/>
              <a:t>er</a:t>
            </a:r>
            <a:r>
              <a:rPr lang="en-US" sz="2800" i="1" dirty="0" smtClean="0"/>
              <a:t>-earli</a:t>
            </a:r>
            <a:r>
              <a:rPr lang="en-US" sz="2800" b="1" i="1" dirty="0" smtClean="0"/>
              <a:t>est</a:t>
            </a:r>
          </a:p>
          <a:p>
            <a:pPr marL="0" indent="0">
              <a:buNone/>
            </a:pPr>
            <a:r>
              <a:rPr lang="en-US" sz="2800" dirty="0" smtClean="0"/>
              <a:t>I get earlier than my brother. He runs fastest of all.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18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463" y="445478"/>
            <a:ext cx="11535506" cy="5955321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2. </a:t>
            </a:r>
            <a:r>
              <a:rPr lang="ru-RU" sz="2400" u="sng" dirty="0" smtClean="0"/>
              <a:t>Многосложные наречия, оканчивающиеся на </a:t>
            </a:r>
            <a:r>
              <a:rPr lang="en-US" sz="2400" u="sng" dirty="0" smtClean="0"/>
              <a:t>–</a:t>
            </a:r>
            <a:r>
              <a:rPr lang="en-US" sz="2400" b="1" u="sng" dirty="0" err="1" smtClean="0"/>
              <a:t>ly</a:t>
            </a:r>
            <a:r>
              <a:rPr lang="en-US" sz="2400" u="sng" dirty="0" smtClean="0"/>
              <a:t>, </a:t>
            </a:r>
            <a:r>
              <a:rPr lang="ru-RU" sz="2400" u="sng" dirty="0" smtClean="0"/>
              <a:t>образуют степени сравнения при помощи</a:t>
            </a:r>
            <a:r>
              <a:rPr lang="en-US" sz="2400" u="sng" dirty="0" smtClean="0"/>
              <a:t> </a:t>
            </a:r>
            <a:r>
              <a:rPr lang="ru-RU" sz="2400" u="sng" dirty="0" smtClean="0"/>
              <a:t>слов </a:t>
            </a:r>
            <a:r>
              <a:rPr lang="en-US" sz="2400" i="1" u="sng" dirty="0" smtClean="0"/>
              <a:t>more</a:t>
            </a:r>
            <a:r>
              <a:rPr lang="en-US" sz="2400" u="sng" dirty="0" smtClean="0"/>
              <a:t> </a:t>
            </a:r>
            <a:r>
              <a:rPr lang="ru-RU" sz="2400" u="sng" dirty="0" smtClean="0"/>
              <a:t>и </a:t>
            </a:r>
            <a:r>
              <a:rPr lang="en-US" sz="2400" i="1" u="sng" dirty="0" smtClean="0"/>
              <a:t>most</a:t>
            </a:r>
            <a:r>
              <a:rPr lang="ru-RU" sz="2400" u="sng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Usefully-</a:t>
            </a:r>
            <a:r>
              <a:rPr lang="en-US" sz="2400" b="1" dirty="0" smtClean="0"/>
              <a:t>more</a:t>
            </a:r>
            <a:r>
              <a:rPr lang="en-US" sz="2400" dirty="0" smtClean="0"/>
              <a:t> usefully-</a:t>
            </a:r>
            <a:r>
              <a:rPr lang="en-US" sz="2400" b="1" dirty="0" smtClean="0"/>
              <a:t>most</a:t>
            </a:r>
            <a:r>
              <a:rPr lang="en-US" sz="2400" dirty="0" smtClean="0"/>
              <a:t> usefully</a:t>
            </a:r>
          </a:p>
          <a:p>
            <a:pPr marL="0" indent="0">
              <a:buNone/>
            </a:pPr>
            <a:r>
              <a:rPr lang="en-US" sz="2400" dirty="0" smtClean="0"/>
              <a:t>Frequently-</a:t>
            </a:r>
            <a:r>
              <a:rPr lang="en-US" sz="2400" b="1" dirty="0" smtClean="0"/>
              <a:t>more</a:t>
            </a:r>
            <a:r>
              <a:rPr lang="en-US" sz="2400" dirty="0" smtClean="0"/>
              <a:t> frequently-</a:t>
            </a:r>
            <a:r>
              <a:rPr lang="en-US" sz="2400" b="1" dirty="0" smtClean="0"/>
              <a:t>most</a:t>
            </a:r>
            <a:r>
              <a:rPr lang="en-US" sz="2400" dirty="0" smtClean="0"/>
              <a:t> frequently</a:t>
            </a:r>
          </a:p>
          <a:p>
            <a:pPr marL="0" indent="0">
              <a:buNone/>
            </a:pPr>
            <a:r>
              <a:rPr lang="en-US" sz="2400" dirty="0" smtClean="0"/>
              <a:t>Your sister works more patiently than you. He comes here most frequently.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en-US" sz="2400" u="sng" dirty="0" smtClean="0"/>
              <a:t>3. </a:t>
            </a:r>
            <a:r>
              <a:rPr lang="ru-RU" sz="2400" u="sng" dirty="0" smtClean="0"/>
              <a:t>Двусложные наречия, оканчивающиеся на </a:t>
            </a:r>
            <a:r>
              <a:rPr lang="en-US" sz="2400" b="1" u="sng" dirty="0" smtClean="0"/>
              <a:t>–</a:t>
            </a:r>
            <a:r>
              <a:rPr lang="en-US" sz="2400" b="1" u="sng" dirty="0" err="1" smtClean="0"/>
              <a:t>ly</a:t>
            </a:r>
            <a:r>
              <a:rPr lang="en-US" sz="2400" u="sng" dirty="0" smtClean="0"/>
              <a:t>, </a:t>
            </a:r>
            <a:r>
              <a:rPr lang="ru-RU" sz="2400" u="sng" dirty="0" smtClean="0"/>
              <a:t>образованные от односложных прилагательных </a:t>
            </a:r>
            <a:r>
              <a:rPr lang="en-US" sz="2400" u="sng" dirty="0" smtClean="0"/>
              <a:t>(nicely, brightly), </a:t>
            </a:r>
            <a:r>
              <a:rPr lang="ru-RU" sz="2400" u="sng" dirty="0" smtClean="0"/>
              <a:t>а также наречие </a:t>
            </a:r>
            <a:r>
              <a:rPr lang="en-US" sz="2400" u="sng" dirty="0" smtClean="0"/>
              <a:t>often </a:t>
            </a:r>
            <a:r>
              <a:rPr lang="ru-RU" sz="2400" u="sng" dirty="0" smtClean="0"/>
              <a:t>и некоторые трехсложные наречия на </a:t>
            </a:r>
            <a:r>
              <a:rPr lang="ru-RU" sz="2400" b="1" u="sng" dirty="0" smtClean="0"/>
              <a:t>–</a:t>
            </a:r>
            <a:r>
              <a:rPr lang="en-US" sz="2400" b="1" u="sng" dirty="0" err="1" smtClean="0"/>
              <a:t>ly</a:t>
            </a:r>
            <a:r>
              <a:rPr lang="en-US" sz="2400" b="1" u="sng" dirty="0" smtClean="0"/>
              <a:t> </a:t>
            </a:r>
            <a:r>
              <a:rPr lang="en-US" sz="2400" u="sng" dirty="0" smtClean="0"/>
              <a:t>(</a:t>
            </a:r>
            <a:r>
              <a:rPr lang="en-US" sz="2400" i="1" u="sng" dirty="0" smtClean="0"/>
              <a:t>cleverly, easily, heavily</a:t>
            </a:r>
            <a:r>
              <a:rPr lang="en-US" sz="2400" u="sng" dirty="0" smtClean="0"/>
              <a:t>) </a:t>
            </a:r>
            <a:r>
              <a:rPr lang="ru-RU" sz="2400" u="sng" dirty="0" smtClean="0"/>
              <a:t>могут образовать степени сравнения двумя способами:</a:t>
            </a:r>
          </a:p>
          <a:p>
            <a:pPr marL="0" indent="0">
              <a:buNone/>
            </a:pPr>
            <a:r>
              <a:rPr lang="en-US" sz="2400" dirty="0" smtClean="0"/>
              <a:t>Brightly-brighter/more brightly-brightest/most brightly</a:t>
            </a:r>
          </a:p>
          <a:p>
            <a:pPr marL="0" indent="0">
              <a:buNone/>
            </a:pPr>
            <a:r>
              <a:rPr lang="en-US" sz="2400" dirty="0" smtClean="0"/>
              <a:t>Often-oftener/more often-oftenest/most often</a:t>
            </a: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8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1631"/>
            <a:ext cx="10515600" cy="5145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4. </a:t>
            </a:r>
            <a:r>
              <a:rPr lang="ru-RU" sz="3200" u="sng" dirty="0" smtClean="0"/>
              <a:t>Следует отметить, что наречия в сравнительной степени используются редко. В отличие от превосходной степени прилагательных, перед ними не используется определенный артикль:</a:t>
            </a:r>
          </a:p>
          <a:p>
            <a:pPr marL="0" indent="0">
              <a:buNone/>
            </a:pPr>
            <a:r>
              <a:rPr lang="en-US" sz="3200" dirty="0" smtClean="0"/>
              <a:t>He is </a:t>
            </a:r>
            <a:r>
              <a:rPr lang="en-US" sz="3200" b="1" dirty="0" smtClean="0"/>
              <a:t>the fastest </a:t>
            </a:r>
            <a:r>
              <a:rPr lang="en-US" sz="3200" dirty="0" smtClean="0"/>
              <a:t>runner in my class.</a:t>
            </a:r>
          </a:p>
          <a:p>
            <a:pPr marL="0" indent="0">
              <a:buNone/>
            </a:pPr>
            <a:r>
              <a:rPr lang="en-US" sz="3200" dirty="0" smtClean="0"/>
              <a:t>He runs </a:t>
            </a:r>
            <a:r>
              <a:rPr lang="en-US" sz="3200" b="1" dirty="0" smtClean="0"/>
              <a:t>fastest</a:t>
            </a:r>
            <a:r>
              <a:rPr lang="en-US" sz="3200" dirty="0" smtClean="0"/>
              <a:t> among all my friends.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214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Irregular forms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1231"/>
            <a:ext cx="9334174" cy="4400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Well-better-best</a:t>
            </a:r>
          </a:p>
          <a:p>
            <a:pPr marL="0" indent="0">
              <a:buNone/>
            </a:pPr>
            <a:r>
              <a:rPr lang="en-US" sz="3200" b="1" dirty="0" smtClean="0"/>
              <a:t>Badly-worse-worst</a:t>
            </a:r>
          </a:p>
          <a:p>
            <a:pPr marL="0" indent="0">
              <a:buNone/>
            </a:pPr>
            <a:r>
              <a:rPr lang="en-US" sz="3200" b="1" dirty="0" smtClean="0"/>
              <a:t>Little-less-least</a:t>
            </a:r>
          </a:p>
          <a:p>
            <a:pPr marL="0" indent="0">
              <a:buNone/>
            </a:pPr>
            <a:r>
              <a:rPr lang="en-US" sz="3200" b="1" dirty="0" smtClean="0"/>
              <a:t>Much-more-most</a:t>
            </a:r>
          </a:p>
          <a:p>
            <a:pPr marL="0" indent="0">
              <a:buNone/>
            </a:pPr>
            <a:r>
              <a:rPr lang="en-US" sz="3200" b="1" dirty="0" smtClean="0"/>
              <a:t>Far-farther-farthest </a:t>
            </a:r>
            <a:r>
              <a:rPr lang="ru-RU" sz="3200" dirty="0" smtClean="0"/>
              <a:t>(расстояние)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Far-further-furthest</a:t>
            </a:r>
            <a:r>
              <a:rPr lang="ru-RU" sz="3200" b="1" dirty="0" smtClean="0"/>
              <a:t> </a:t>
            </a:r>
            <a:r>
              <a:rPr lang="ru-RU" sz="3200" dirty="0" smtClean="0"/>
              <a:t>(расстояние, время)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5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For example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Jane speaks French </a:t>
            </a:r>
            <a:r>
              <a:rPr lang="en-US" sz="2800" b="1" dirty="0" smtClean="0"/>
              <a:t>worse</a:t>
            </a:r>
            <a:r>
              <a:rPr lang="en-US" sz="2800" dirty="0" smtClean="0"/>
              <a:t> than her brother.</a:t>
            </a:r>
          </a:p>
          <a:p>
            <a:pPr marL="0" indent="0">
              <a:buNone/>
            </a:pPr>
            <a:r>
              <a:rPr lang="en-US" sz="2800" dirty="0" smtClean="0"/>
              <a:t>Chris plays basketball </a:t>
            </a:r>
            <a:r>
              <a:rPr lang="en-US" sz="2800" b="1" dirty="0" smtClean="0"/>
              <a:t>best</a:t>
            </a:r>
            <a:r>
              <a:rPr lang="en-US" sz="2800" dirty="0" smtClean="0"/>
              <a:t> of all.</a:t>
            </a:r>
          </a:p>
          <a:p>
            <a:pPr marL="0" indent="0">
              <a:buNone/>
            </a:pPr>
            <a:r>
              <a:rPr lang="en-US" sz="2800" dirty="0" smtClean="0"/>
              <a:t>Young people read </a:t>
            </a:r>
            <a:r>
              <a:rPr lang="en-US" sz="2800" b="1" dirty="0" smtClean="0"/>
              <a:t>less</a:t>
            </a:r>
            <a:r>
              <a:rPr lang="en-US" sz="2800" dirty="0" smtClean="0"/>
              <a:t> these days.</a:t>
            </a:r>
          </a:p>
          <a:p>
            <a:pPr marL="0" indent="0">
              <a:buNone/>
            </a:pPr>
            <a:r>
              <a:rPr lang="en-US" sz="2800" dirty="0" smtClean="0"/>
              <a:t>I see Uncle Fred </a:t>
            </a:r>
            <a:r>
              <a:rPr lang="en-US" sz="2800" b="1" dirty="0" smtClean="0"/>
              <a:t>least</a:t>
            </a:r>
            <a:r>
              <a:rPr lang="en-US" sz="2800" dirty="0" smtClean="0"/>
              <a:t> of all my relatives.</a:t>
            </a:r>
          </a:p>
          <a:p>
            <a:pPr marL="0" indent="0">
              <a:buNone/>
            </a:pPr>
            <a:r>
              <a:rPr lang="en-US" sz="2800" dirty="0" smtClean="0"/>
              <a:t>We moved </a:t>
            </a:r>
            <a:r>
              <a:rPr lang="en-US" sz="2800" b="1" dirty="0" smtClean="0"/>
              <a:t>further</a:t>
            </a:r>
            <a:r>
              <a:rPr lang="en-US" sz="2800" dirty="0" smtClean="0"/>
              <a:t> in our experiment.</a:t>
            </a:r>
          </a:p>
          <a:p>
            <a:pPr marL="0" indent="0">
              <a:buNone/>
            </a:pPr>
            <a:r>
              <a:rPr lang="en-US" sz="2800" dirty="0" smtClean="0"/>
              <a:t>He can throw a ball </a:t>
            </a:r>
            <a:r>
              <a:rPr lang="en-US" sz="2800" b="1" dirty="0" smtClean="0"/>
              <a:t>farthest</a:t>
            </a:r>
            <a:r>
              <a:rPr lang="en-US" sz="2800" dirty="0" smtClean="0"/>
              <a:t> of all.</a:t>
            </a:r>
          </a:p>
          <a:p>
            <a:pPr marL="0" indent="0">
              <a:buNone/>
            </a:pPr>
            <a:r>
              <a:rPr lang="en-US" sz="2800" dirty="0" smtClean="0"/>
              <a:t>I don’t think it’s useful to discuss it </a:t>
            </a:r>
            <a:r>
              <a:rPr lang="en-US" sz="2800" b="1" dirty="0" smtClean="0"/>
              <a:t>further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434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55" y="609600"/>
            <a:ext cx="927828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Form adverbs from the adjectives. Choose ten of the adverbs and write down sentences with them: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355" y="2836985"/>
            <a:ext cx="9444535" cy="3204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Bad, beautiful, brilliant, brave</a:t>
            </a:r>
            <a:r>
              <a:rPr lang="en-US" sz="3600" dirty="0"/>
              <a:t>,</a:t>
            </a:r>
            <a:r>
              <a:rPr lang="en-US" sz="3600" dirty="0" smtClean="0"/>
              <a:t> clear, clever, careless, correct, careful, dry, foolish, loud, patient, quiet, soft, sly, true, wild, wry, whole</a:t>
            </a:r>
          </a:p>
        </p:txBody>
      </p:sp>
    </p:spTree>
    <p:extLst>
      <p:ext uri="{BB962C8B-B14F-4D97-AF65-F5344CB8AC3E}">
        <p14:creationId xmlns:p14="http://schemas.microsoft.com/office/powerpoint/2010/main" val="22763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2357</TotalTime>
  <Words>663</Words>
  <Application>Microsoft Office PowerPoint</Application>
  <PresentationFormat>Широкоэкранный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English Adverbs</vt:lpstr>
      <vt:lpstr>Formation of Adverbs</vt:lpstr>
      <vt:lpstr>Презентация PowerPoint</vt:lpstr>
      <vt:lpstr>Degrees of Comparison</vt:lpstr>
      <vt:lpstr>Презентация PowerPoint</vt:lpstr>
      <vt:lpstr>Презентация PowerPoint</vt:lpstr>
      <vt:lpstr>Irregular forms</vt:lpstr>
      <vt:lpstr>For example</vt:lpstr>
      <vt:lpstr>Form adverbs from the adjectives. Choose ten of the adverbs and write down sentences with them:</vt:lpstr>
      <vt:lpstr>More facts about adverbs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Adverbs</dc:title>
  <dc:creator>AnnA</dc:creator>
  <cp:lastModifiedBy>AnnA</cp:lastModifiedBy>
  <cp:revision>28</cp:revision>
  <dcterms:created xsi:type="dcterms:W3CDTF">2023-01-29T12:41:21Z</dcterms:created>
  <dcterms:modified xsi:type="dcterms:W3CDTF">2023-03-15T03:50:45Z</dcterms:modified>
</cp:coreProperties>
</file>