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0" r:id="rId2"/>
    <p:sldId id="261" r:id="rId3"/>
    <p:sldId id="263" r:id="rId4"/>
    <p:sldId id="264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ol\Downloads\&#1050;&#1074;&#1072;&#1076;&#1088;&#1072;&#1090;,%20&#1088;&#1077;&#1079;&#1091;&#1083;&#1100;&#1090;&#1072;&#1090;&#1099;,%2031.01.2023%2008-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ol\Downloads\&#1050;&#1074;&#1072;&#1076;&#1088;&#1072;&#1090;,%20&#1088;&#1077;&#1079;&#1091;&#1083;&#1100;&#1090;&#1072;&#1090;&#1099;,%2031.01.2023%2008-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класс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'[Квадрат, результаты, 31.01.2023 08-02.xlsx]Лист2'!$B$1</c:f>
              <c:strCache>
                <c:ptCount val="1"/>
                <c:pt idx="0">
                  <c:v>октябрь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'[Квадрат, результаты, 31.01.2023 08-02.xlsx]Лист2'!$A$2:$A$5</c:f>
              <c:strCache>
                <c:ptCount val="4"/>
                <c:pt idx="0">
                  <c:v> низкий</c:v>
                </c:pt>
                <c:pt idx="1">
                  <c:v> средний</c:v>
                </c:pt>
                <c:pt idx="2">
                  <c:v> выше среднего</c:v>
                </c:pt>
                <c:pt idx="3">
                  <c:v> высокий</c:v>
                </c:pt>
              </c:strCache>
            </c:strRef>
          </c:cat>
          <c:val>
            <c:numRef>
              <c:f>'[Квадрат, результаты, 31.01.2023 08-02.xlsx]Лист2'!$B$2:$B$5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8B-46E8-A529-774924FEB87A}"/>
            </c:ext>
          </c:extLst>
        </c:ser>
        <c:ser>
          <c:idx val="1"/>
          <c:order val="1"/>
          <c:tx>
            <c:strRef>
              <c:f>'[Квадрат, результаты, 31.01.2023 08-02.xlsx]Лист2'!$C$1</c:f>
              <c:strCache>
                <c:ptCount val="1"/>
                <c:pt idx="0">
                  <c:v>декабрь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'[Квадрат, результаты, 31.01.2023 08-02.xlsx]Лист2'!$A$2:$A$5</c:f>
              <c:strCache>
                <c:ptCount val="4"/>
                <c:pt idx="0">
                  <c:v> низкий</c:v>
                </c:pt>
                <c:pt idx="1">
                  <c:v> средний</c:v>
                </c:pt>
                <c:pt idx="2">
                  <c:v> выше среднего</c:v>
                </c:pt>
                <c:pt idx="3">
                  <c:v> высокий</c:v>
                </c:pt>
              </c:strCache>
            </c:strRef>
          </c:cat>
          <c:val>
            <c:numRef>
              <c:f>'[Квадрат, результаты, 31.01.2023 08-02.xlsx]Лист2'!$C$2:$C$5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8B-46E8-A529-774924FEB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568384"/>
        <c:axId val="400571128"/>
      </c:barChart>
      <c:catAx>
        <c:axId val="40056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0571128"/>
        <c:crosses val="autoZero"/>
        <c:auto val="1"/>
        <c:lblAlgn val="ctr"/>
        <c:lblOffset val="100"/>
        <c:noMultiLvlLbl val="0"/>
      </c:catAx>
      <c:valAx>
        <c:axId val="400571128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05683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baseline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класс</a:t>
            </a:r>
            <a:endParaRPr lang="ru-RU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'[Квадрат, результаты, 31.01.2023 08-02.xlsx]Лист1'!$B$1</c:f>
              <c:strCache>
                <c:ptCount val="1"/>
                <c:pt idx="0">
                  <c:v>октябрь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'[Квадрат, результаты, 31.01.2023 08-02.xlsx]Лист1'!$A$2:$A$5</c:f>
              <c:strCache>
                <c:ptCount val="4"/>
                <c:pt idx="0">
                  <c:v> низкий</c:v>
                </c:pt>
                <c:pt idx="1">
                  <c:v> средний</c:v>
                </c:pt>
                <c:pt idx="2">
                  <c:v> выше среднего</c:v>
                </c:pt>
                <c:pt idx="3">
                  <c:v> высокий</c:v>
                </c:pt>
              </c:strCache>
            </c:strRef>
          </c:cat>
          <c:val>
            <c:numRef>
              <c:f>'[Квадрат, результаты, 31.01.2023 08-02.xlsx]Лист1'!$B$2:$B$5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F6-4DC1-8A4A-1F093C989D0F}"/>
            </c:ext>
          </c:extLst>
        </c:ser>
        <c:ser>
          <c:idx val="1"/>
          <c:order val="1"/>
          <c:tx>
            <c:strRef>
              <c:f>'[Квадрат, результаты, 31.01.2023 08-02.xlsx]Лист1'!$C$1</c:f>
              <c:strCache>
                <c:ptCount val="1"/>
                <c:pt idx="0">
                  <c:v>декабрь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'[Квадрат, результаты, 31.01.2023 08-02.xlsx]Лист1'!$A$2:$A$5</c:f>
              <c:strCache>
                <c:ptCount val="4"/>
                <c:pt idx="0">
                  <c:v> низкий</c:v>
                </c:pt>
                <c:pt idx="1">
                  <c:v> средний</c:v>
                </c:pt>
                <c:pt idx="2">
                  <c:v> выше среднего</c:v>
                </c:pt>
                <c:pt idx="3">
                  <c:v> высокий</c:v>
                </c:pt>
              </c:strCache>
            </c:strRef>
          </c:cat>
          <c:val>
            <c:numRef>
              <c:f>'[Квадрат, результаты, 31.01.2023 08-02.xlsx]Лист1'!$C$2:$C$5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F6-4DC1-8A4A-1F093C989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400047920"/>
        <c:axId val="397645360"/>
      </c:barChart>
      <c:catAx>
        <c:axId val="400047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7645360"/>
        <c:crosses val="autoZero"/>
        <c:auto val="1"/>
        <c:lblAlgn val="ctr"/>
        <c:lblOffset val="100"/>
        <c:noMultiLvlLbl val="0"/>
      </c:catAx>
      <c:valAx>
        <c:axId val="397645360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00479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31C51-FFF9-4C65-9675-963DB148890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2DB925-70FD-4CFC-B850-06C223DED0CE}">
      <dgm:prSet phldrT="[Текст]" custT="1"/>
      <dgm:spPr/>
      <dgm:t>
        <a:bodyPr/>
        <a:lstStyle/>
        <a:p>
          <a:r>
            <a:rPr lang="ru-RU" sz="4000" b="1" dirty="0" smtClean="0"/>
            <a:t>Педагогические технологии</a:t>
          </a:r>
          <a:endParaRPr lang="ru-RU" sz="4000" b="1" dirty="0"/>
        </a:p>
      </dgm:t>
    </dgm:pt>
    <dgm:pt modelId="{93390FDE-8D3F-4298-9AD4-59EA7C73FB9C}" type="parTrans" cxnId="{E0103B45-C7CD-48DD-AE55-789A6460D7BF}">
      <dgm:prSet/>
      <dgm:spPr/>
      <dgm:t>
        <a:bodyPr/>
        <a:lstStyle/>
        <a:p>
          <a:endParaRPr lang="ru-RU"/>
        </a:p>
      </dgm:t>
    </dgm:pt>
    <dgm:pt modelId="{3BAE097B-E131-40CC-A9D1-5BC0988D4F1B}" type="sibTrans" cxnId="{E0103B45-C7CD-48DD-AE55-789A6460D7BF}">
      <dgm:prSet/>
      <dgm:spPr/>
      <dgm:t>
        <a:bodyPr/>
        <a:lstStyle/>
        <a:p>
          <a:endParaRPr lang="ru-RU"/>
        </a:p>
      </dgm:t>
    </dgm:pt>
    <dgm:pt modelId="{2B8FF049-45D1-4DFD-BBBA-788A7373BE6D}">
      <dgm:prSet phldrT="[Текст]" custT="1"/>
      <dgm:spPr/>
      <dgm:t>
        <a:bodyPr/>
        <a:lstStyle/>
        <a:p>
          <a:r>
            <a:rPr lang="ru-RU" sz="3200" dirty="0" smtClean="0"/>
            <a:t>Технология дифференцированного обучения</a:t>
          </a:r>
        </a:p>
      </dgm:t>
    </dgm:pt>
    <dgm:pt modelId="{DAA18FD5-8855-4F19-9464-02C294CB6598}" type="parTrans" cxnId="{071D2AE0-120E-4457-B46A-E83D361ED2EF}">
      <dgm:prSet/>
      <dgm:spPr/>
      <dgm:t>
        <a:bodyPr/>
        <a:lstStyle/>
        <a:p>
          <a:endParaRPr lang="ru-RU"/>
        </a:p>
      </dgm:t>
    </dgm:pt>
    <dgm:pt modelId="{54ABC703-E79F-47B2-93BD-9AED6797C3F1}" type="sibTrans" cxnId="{071D2AE0-120E-4457-B46A-E83D361ED2EF}">
      <dgm:prSet/>
      <dgm:spPr/>
      <dgm:t>
        <a:bodyPr/>
        <a:lstStyle/>
        <a:p>
          <a:endParaRPr lang="ru-RU"/>
        </a:p>
      </dgm:t>
    </dgm:pt>
    <dgm:pt modelId="{09D01C7A-9D73-43BB-B647-645F92DA04B4}">
      <dgm:prSet phldrT="[Текст]" custT="1"/>
      <dgm:spPr/>
      <dgm:t>
        <a:bodyPr/>
        <a:lstStyle/>
        <a:p>
          <a:r>
            <a:rPr lang="ru-RU" sz="3200" dirty="0" smtClean="0"/>
            <a:t>Проектная технология</a:t>
          </a:r>
          <a:endParaRPr lang="ru-RU" sz="3200" dirty="0"/>
        </a:p>
      </dgm:t>
    </dgm:pt>
    <dgm:pt modelId="{E35E211A-B642-4D04-808F-7785E625C549}" type="parTrans" cxnId="{37C3C808-AFCD-4FD9-8CC5-FEABD9AAD157}">
      <dgm:prSet/>
      <dgm:spPr/>
      <dgm:t>
        <a:bodyPr/>
        <a:lstStyle/>
        <a:p>
          <a:endParaRPr lang="ru-RU"/>
        </a:p>
      </dgm:t>
    </dgm:pt>
    <dgm:pt modelId="{772C981F-96B3-473B-A302-AF50191F55AD}" type="sibTrans" cxnId="{37C3C808-AFCD-4FD9-8CC5-FEABD9AAD157}">
      <dgm:prSet/>
      <dgm:spPr/>
      <dgm:t>
        <a:bodyPr/>
        <a:lstStyle/>
        <a:p>
          <a:endParaRPr lang="ru-RU"/>
        </a:p>
      </dgm:t>
    </dgm:pt>
    <dgm:pt modelId="{1DDA0EB2-0337-4B17-8F6C-CB0748EA84EA}">
      <dgm:prSet phldrT="[Текст]" custT="1"/>
      <dgm:spPr/>
      <dgm:t>
        <a:bodyPr/>
        <a:lstStyle/>
        <a:p>
          <a:r>
            <a:rPr lang="ru-RU" sz="3200" dirty="0" smtClean="0"/>
            <a:t>Технология интегрированного обучения</a:t>
          </a:r>
          <a:endParaRPr lang="ru-RU" sz="3200" dirty="0"/>
        </a:p>
      </dgm:t>
    </dgm:pt>
    <dgm:pt modelId="{CC5B63CF-86CC-408A-96AC-D80D315974B4}" type="parTrans" cxnId="{1690AFBD-8510-4D48-AD92-7380C2456F69}">
      <dgm:prSet/>
      <dgm:spPr/>
      <dgm:t>
        <a:bodyPr/>
        <a:lstStyle/>
        <a:p>
          <a:endParaRPr lang="ru-RU"/>
        </a:p>
      </dgm:t>
    </dgm:pt>
    <dgm:pt modelId="{E0084246-BB65-4711-A03D-3243034B96BB}" type="sibTrans" cxnId="{1690AFBD-8510-4D48-AD92-7380C2456F69}">
      <dgm:prSet/>
      <dgm:spPr/>
      <dgm:t>
        <a:bodyPr/>
        <a:lstStyle/>
        <a:p>
          <a:endParaRPr lang="ru-RU"/>
        </a:p>
      </dgm:t>
    </dgm:pt>
    <dgm:pt modelId="{460DCD05-280A-4C29-ADE6-9E874F3DF046}">
      <dgm:prSet custT="1"/>
      <dgm:spPr/>
      <dgm:t>
        <a:bodyPr/>
        <a:lstStyle/>
        <a:p>
          <a:r>
            <a:rPr lang="ru-RU" sz="3200" dirty="0" smtClean="0"/>
            <a:t>ИКТ</a:t>
          </a:r>
          <a:endParaRPr lang="ru-RU" sz="3200" dirty="0"/>
        </a:p>
      </dgm:t>
    </dgm:pt>
    <dgm:pt modelId="{DEE1FC64-DA65-4BDD-B444-F03AE7F94D8C}" type="parTrans" cxnId="{C591C895-16BB-4C16-8FB9-67BE34CE8F13}">
      <dgm:prSet/>
      <dgm:spPr/>
      <dgm:t>
        <a:bodyPr/>
        <a:lstStyle/>
        <a:p>
          <a:endParaRPr lang="ru-RU"/>
        </a:p>
      </dgm:t>
    </dgm:pt>
    <dgm:pt modelId="{36817681-A357-406B-9C92-264F3AAF147D}" type="sibTrans" cxnId="{C591C895-16BB-4C16-8FB9-67BE34CE8F13}">
      <dgm:prSet/>
      <dgm:spPr/>
      <dgm:t>
        <a:bodyPr/>
        <a:lstStyle/>
        <a:p>
          <a:endParaRPr lang="ru-RU"/>
        </a:p>
      </dgm:t>
    </dgm:pt>
    <dgm:pt modelId="{22E2DC89-8156-4D83-A85B-DF45BBD705E5}" type="pres">
      <dgm:prSet presAssocID="{92531C51-FFF9-4C65-9675-963DB148890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55352F0-F413-4445-8B1B-645517420B38}" type="pres">
      <dgm:prSet presAssocID="{D72DB925-70FD-4CFC-B850-06C223DED0CE}" presName="singleCycle" presStyleCnt="0"/>
      <dgm:spPr/>
    </dgm:pt>
    <dgm:pt modelId="{312AD6C5-E82B-4CB6-8D37-857707D01BE0}" type="pres">
      <dgm:prSet presAssocID="{D72DB925-70FD-4CFC-B850-06C223DED0CE}" presName="singleCenter" presStyleLbl="node1" presStyleIdx="0" presStyleCnt="5" custScaleX="606766" custScaleY="91915" custLinFactNeighborX="1552" custLinFactNeighborY="-56941">
        <dgm:presLayoutVars>
          <dgm:chMax val="7"/>
          <dgm:chPref val="7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79E1DAC-66EF-4200-B8B6-EF53A8A45F8D}" type="pres">
      <dgm:prSet presAssocID="{DAA18FD5-8855-4F19-9464-02C294CB6598}" presName="Name56" presStyleLbl="parChTrans1D2" presStyleIdx="0" presStyleCnt="4"/>
      <dgm:spPr/>
      <dgm:t>
        <a:bodyPr/>
        <a:lstStyle/>
        <a:p>
          <a:endParaRPr lang="ru-RU"/>
        </a:p>
      </dgm:t>
    </dgm:pt>
    <dgm:pt modelId="{3A1E172F-BA56-47FF-89E5-828FF80ABB28}" type="pres">
      <dgm:prSet presAssocID="{2B8FF049-45D1-4DFD-BBBA-788A7373BE6D}" presName="text0" presStyleLbl="node1" presStyleIdx="1" presStyleCnt="5" custScaleX="462950" custScaleY="190525" custRadScaleRad="164833" custRadScaleInc="195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8D7A4-A54A-468C-9256-04E004EADFBA}" type="pres">
      <dgm:prSet presAssocID="{DEE1FC64-DA65-4BDD-B444-F03AE7F94D8C}" presName="Name56" presStyleLbl="parChTrans1D2" presStyleIdx="1" presStyleCnt="4"/>
      <dgm:spPr/>
      <dgm:t>
        <a:bodyPr/>
        <a:lstStyle/>
        <a:p>
          <a:endParaRPr lang="ru-RU"/>
        </a:p>
      </dgm:t>
    </dgm:pt>
    <dgm:pt modelId="{4A0C800D-EDCB-49B0-B0B8-A05D2B2FE137}" type="pres">
      <dgm:prSet presAssocID="{460DCD05-280A-4C29-ADE6-9E874F3DF046}" presName="text0" presStyleLbl="node1" presStyleIdx="2" presStyleCnt="5" custScaleX="236991" custScaleY="148501" custRadScaleRad="143566" custRadScaleInc="303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02152-62C7-4D4E-BA09-0F9110936897}" type="pres">
      <dgm:prSet presAssocID="{E35E211A-B642-4D04-808F-7785E625C549}" presName="Name56" presStyleLbl="parChTrans1D2" presStyleIdx="2" presStyleCnt="4"/>
      <dgm:spPr/>
      <dgm:t>
        <a:bodyPr/>
        <a:lstStyle/>
        <a:p>
          <a:endParaRPr lang="ru-RU"/>
        </a:p>
      </dgm:t>
    </dgm:pt>
    <dgm:pt modelId="{6D1CAEF0-40B8-4977-9A95-AC4778368834}" type="pres">
      <dgm:prSet presAssocID="{09D01C7A-9D73-43BB-B647-645F92DA04B4}" presName="text0" presStyleLbl="node1" presStyleIdx="3" presStyleCnt="5" custScaleX="282451" custScaleY="151437" custRadScaleRad="92882" custRadScaleInc="-55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68672-23C4-4BB7-917A-E923D30C358B}" type="pres">
      <dgm:prSet presAssocID="{CC5B63CF-86CC-408A-96AC-D80D315974B4}" presName="Name56" presStyleLbl="parChTrans1D2" presStyleIdx="3" presStyleCnt="4"/>
      <dgm:spPr/>
      <dgm:t>
        <a:bodyPr/>
        <a:lstStyle/>
        <a:p>
          <a:endParaRPr lang="ru-RU"/>
        </a:p>
      </dgm:t>
    </dgm:pt>
    <dgm:pt modelId="{D877BF3A-1E83-42A0-9286-CFEE1040E2E8}" type="pres">
      <dgm:prSet presAssocID="{1DDA0EB2-0337-4B17-8F6C-CB0748EA84EA}" presName="text0" presStyleLbl="node1" presStyleIdx="4" presStyleCnt="5" custScaleX="361871" custScaleY="172509" custRadScaleRad="188093" custRadScaleInc="5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91C895-16BB-4C16-8FB9-67BE34CE8F13}" srcId="{D72DB925-70FD-4CFC-B850-06C223DED0CE}" destId="{460DCD05-280A-4C29-ADE6-9E874F3DF046}" srcOrd="1" destOrd="0" parTransId="{DEE1FC64-DA65-4BDD-B444-F03AE7F94D8C}" sibTransId="{36817681-A357-406B-9C92-264F3AAF147D}"/>
    <dgm:cxn modelId="{C5B031F1-AB36-4789-83C9-037205B783F6}" type="presOf" srcId="{CC5B63CF-86CC-408A-96AC-D80D315974B4}" destId="{6AB68672-23C4-4BB7-917A-E923D30C358B}" srcOrd="0" destOrd="0" presId="urn:microsoft.com/office/officeart/2008/layout/RadialCluster"/>
    <dgm:cxn modelId="{662D924A-1E87-48A2-AB5D-9F49ED69DA6B}" type="presOf" srcId="{1DDA0EB2-0337-4B17-8F6C-CB0748EA84EA}" destId="{D877BF3A-1E83-42A0-9286-CFEE1040E2E8}" srcOrd="0" destOrd="0" presId="urn:microsoft.com/office/officeart/2008/layout/RadialCluster"/>
    <dgm:cxn modelId="{F3A90378-2A9C-4692-89C5-96CBB4F0ED0B}" type="presOf" srcId="{92531C51-FFF9-4C65-9675-963DB148890D}" destId="{22E2DC89-8156-4D83-A85B-DF45BBD705E5}" srcOrd="0" destOrd="0" presId="urn:microsoft.com/office/officeart/2008/layout/RadialCluster"/>
    <dgm:cxn modelId="{67EAACF0-3A5F-4111-B282-6D071C6F8CA4}" type="presOf" srcId="{DAA18FD5-8855-4F19-9464-02C294CB6598}" destId="{079E1DAC-66EF-4200-B8B6-EF53A8A45F8D}" srcOrd="0" destOrd="0" presId="urn:microsoft.com/office/officeart/2008/layout/RadialCluster"/>
    <dgm:cxn modelId="{4B15B8CE-F826-48E7-BB7F-5016A1E1C471}" type="presOf" srcId="{D72DB925-70FD-4CFC-B850-06C223DED0CE}" destId="{312AD6C5-E82B-4CB6-8D37-857707D01BE0}" srcOrd="0" destOrd="0" presId="urn:microsoft.com/office/officeart/2008/layout/RadialCluster"/>
    <dgm:cxn modelId="{D0EE30B5-81CF-4C0B-955F-FE2181C45035}" type="presOf" srcId="{460DCD05-280A-4C29-ADE6-9E874F3DF046}" destId="{4A0C800D-EDCB-49B0-B0B8-A05D2B2FE137}" srcOrd="0" destOrd="0" presId="urn:microsoft.com/office/officeart/2008/layout/RadialCluster"/>
    <dgm:cxn modelId="{8A340A50-19CF-4ABD-BAB3-F7EAF82CC179}" type="presOf" srcId="{DEE1FC64-DA65-4BDD-B444-F03AE7F94D8C}" destId="{3E18D7A4-A54A-468C-9256-04E004EADFBA}" srcOrd="0" destOrd="0" presId="urn:microsoft.com/office/officeart/2008/layout/RadialCluster"/>
    <dgm:cxn modelId="{4A616581-6559-4C98-A1D7-C60F117E4DDB}" type="presOf" srcId="{2B8FF049-45D1-4DFD-BBBA-788A7373BE6D}" destId="{3A1E172F-BA56-47FF-89E5-828FF80ABB28}" srcOrd="0" destOrd="0" presId="urn:microsoft.com/office/officeart/2008/layout/RadialCluster"/>
    <dgm:cxn modelId="{1690AFBD-8510-4D48-AD92-7380C2456F69}" srcId="{D72DB925-70FD-4CFC-B850-06C223DED0CE}" destId="{1DDA0EB2-0337-4B17-8F6C-CB0748EA84EA}" srcOrd="3" destOrd="0" parTransId="{CC5B63CF-86CC-408A-96AC-D80D315974B4}" sibTransId="{E0084246-BB65-4711-A03D-3243034B96BB}"/>
    <dgm:cxn modelId="{65BAA5A1-D9D7-4C9D-97D6-9F3F6B777DD9}" type="presOf" srcId="{09D01C7A-9D73-43BB-B647-645F92DA04B4}" destId="{6D1CAEF0-40B8-4977-9A95-AC4778368834}" srcOrd="0" destOrd="0" presId="urn:microsoft.com/office/officeart/2008/layout/RadialCluster"/>
    <dgm:cxn modelId="{6F42A54E-3752-476F-8AAD-D285B1BF539D}" type="presOf" srcId="{E35E211A-B642-4D04-808F-7785E625C549}" destId="{40902152-62C7-4D4E-BA09-0F9110936897}" srcOrd="0" destOrd="0" presId="urn:microsoft.com/office/officeart/2008/layout/RadialCluster"/>
    <dgm:cxn modelId="{071D2AE0-120E-4457-B46A-E83D361ED2EF}" srcId="{D72DB925-70FD-4CFC-B850-06C223DED0CE}" destId="{2B8FF049-45D1-4DFD-BBBA-788A7373BE6D}" srcOrd="0" destOrd="0" parTransId="{DAA18FD5-8855-4F19-9464-02C294CB6598}" sibTransId="{54ABC703-E79F-47B2-93BD-9AED6797C3F1}"/>
    <dgm:cxn modelId="{E0103B45-C7CD-48DD-AE55-789A6460D7BF}" srcId="{92531C51-FFF9-4C65-9675-963DB148890D}" destId="{D72DB925-70FD-4CFC-B850-06C223DED0CE}" srcOrd="0" destOrd="0" parTransId="{93390FDE-8D3F-4298-9AD4-59EA7C73FB9C}" sibTransId="{3BAE097B-E131-40CC-A9D1-5BC0988D4F1B}"/>
    <dgm:cxn modelId="{37C3C808-AFCD-4FD9-8CC5-FEABD9AAD157}" srcId="{D72DB925-70FD-4CFC-B850-06C223DED0CE}" destId="{09D01C7A-9D73-43BB-B647-645F92DA04B4}" srcOrd="2" destOrd="0" parTransId="{E35E211A-B642-4D04-808F-7785E625C549}" sibTransId="{772C981F-96B3-473B-A302-AF50191F55AD}"/>
    <dgm:cxn modelId="{57F94BC1-8296-4EB8-9617-F2D169FDEE7D}" type="presParOf" srcId="{22E2DC89-8156-4D83-A85B-DF45BBD705E5}" destId="{C55352F0-F413-4445-8B1B-645517420B38}" srcOrd="0" destOrd="0" presId="urn:microsoft.com/office/officeart/2008/layout/RadialCluster"/>
    <dgm:cxn modelId="{FFD98755-8D9D-44E4-B702-AB040759FAD6}" type="presParOf" srcId="{C55352F0-F413-4445-8B1B-645517420B38}" destId="{312AD6C5-E82B-4CB6-8D37-857707D01BE0}" srcOrd="0" destOrd="0" presId="urn:microsoft.com/office/officeart/2008/layout/RadialCluster"/>
    <dgm:cxn modelId="{31521148-057D-4B61-9FC7-47EA72A9A802}" type="presParOf" srcId="{C55352F0-F413-4445-8B1B-645517420B38}" destId="{079E1DAC-66EF-4200-B8B6-EF53A8A45F8D}" srcOrd="1" destOrd="0" presId="urn:microsoft.com/office/officeart/2008/layout/RadialCluster"/>
    <dgm:cxn modelId="{8208600C-B311-4AD7-99D5-C64B31B9E9DA}" type="presParOf" srcId="{C55352F0-F413-4445-8B1B-645517420B38}" destId="{3A1E172F-BA56-47FF-89E5-828FF80ABB28}" srcOrd="2" destOrd="0" presId="urn:microsoft.com/office/officeart/2008/layout/RadialCluster"/>
    <dgm:cxn modelId="{21F957DF-1F99-47FD-90F1-26E9183622BC}" type="presParOf" srcId="{C55352F0-F413-4445-8B1B-645517420B38}" destId="{3E18D7A4-A54A-468C-9256-04E004EADFBA}" srcOrd="3" destOrd="0" presId="urn:microsoft.com/office/officeart/2008/layout/RadialCluster"/>
    <dgm:cxn modelId="{8D9662EF-B846-4F1B-A5C2-CE29ADC615E7}" type="presParOf" srcId="{C55352F0-F413-4445-8B1B-645517420B38}" destId="{4A0C800D-EDCB-49B0-B0B8-A05D2B2FE137}" srcOrd="4" destOrd="0" presId="urn:microsoft.com/office/officeart/2008/layout/RadialCluster"/>
    <dgm:cxn modelId="{AF4F8F7C-8564-4885-B6B2-A8DCED9C3FF2}" type="presParOf" srcId="{C55352F0-F413-4445-8B1B-645517420B38}" destId="{40902152-62C7-4D4E-BA09-0F9110936897}" srcOrd="5" destOrd="0" presId="urn:microsoft.com/office/officeart/2008/layout/RadialCluster"/>
    <dgm:cxn modelId="{381EADDD-46C7-4219-B2C5-48DA322A6E5C}" type="presParOf" srcId="{C55352F0-F413-4445-8B1B-645517420B38}" destId="{6D1CAEF0-40B8-4977-9A95-AC4778368834}" srcOrd="6" destOrd="0" presId="urn:microsoft.com/office/officeart/2008/layout/RadialCluster"/>
    <dgm:cxn modelId="{31858ED0-2A9E-4084-B502-35788B5B5D6B}" type="presParOf" srcId="{C55352F0-F413-4445-8B1B-645517420B38}" destId="{6AB68672-23C4-4BB7-917A-E923D30C358B}" srcOrd="7" destOrd="0" presId="urn:microsoft.com/office/officeart/2008/layout/RadialCluster"/>
    <dgm:cxn modelId="{E24D7AC2-2C51-4812-8A4F-2F14724AA8CB}" type="presParOf" srcId="{C55352F0-F413-4445-8B1B-645517420B38}" destId="{D877BF3A-1E83-42A0-9286-CFEE1040E2E8}" srcOrd="8" destOrd="0" presId="urn:microsoft.com/office/officeart/2008/layout/RadialCluster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95E3F7-DD99-4821-85E7-66C07350BEF7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ADCA02-3462-419E-A310-851B3D40385E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«Верно-неверно», «Возможно-невозможно», «скажи наоборот», «заполни пропуски в выражениях», «Найди ошибку», «</a:t>
          </a:r>
          <a:r>
            <a:rPr lang="ru-RU" sz="2000" dirty="0" err="1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Конерс</a:t>
          </a:r>
          <a:r>
            <a: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» </a:t>
          </a:r>
          <a:r>
            <a:rPr lang="ru-RU" sz="2000" dirty="0" smtClean="0"/>
            <a:t>«Плавающая запятая», «пара чисел», «магазин», «переводчик», «переложи спички», «Информационная карточка», «Кубик», «эстафета», </a:t>
          </a:r>
        </a:p>
      </dgm:t>
    </dgm:pt>
    <dgm:pt modelId="{177FF5E7-1C92-4256-9F4E-7D51F0C7A882}" type="parTrans" cxnId="{A964CFED-65C3-4B00-B985-E1D2E31D6089}">
      <dgm:prSet/>
      <dgm:spPr/>
      <dgm:t>
        <a:bodyPr/>
        <a:lstStyle/>
        <a:p>
          <a:endParaRPr lang="ru-RU"/>
        </a:p>
      </dgm:t>
    </dgm:pt>
    <dgm:pt modelId="{51D4A05A-3FC0-4C74-924C-DBEF4F4906C3}" type="sibTrans" cxnId="{A964CFED-65C3-4B00-B985-E1D2E31D6089}">
      <dgm:prSet/>
      <dgm:spPr/>
      <dgm:t>
        <a:bodyPr/>
        <a:lstStyle/>
        <a:p>
          <a:endParaRPr lang="ru-RU"/>
        </a:p>
      </dgm:t>
    </dgm:pt>
    <dgm:pt modelId="{AD05AA28-DB9A-4534-AA3F-B4E85D0893DB}">
      <dgm:prSet phldrT="[Текст]" custT="1"/>
      <dgm:spPr/>
      <dgm:t>
        <a:bodyPr/>
        <a:lstStyle/>
        <a:p>
          <a:r>
            <a: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гимнастика для глаз и физические упражнения, используя игровые приемы («Что спряталось под стулом?», «Найди неправ</a:t>
          </a:r>
          <a:r>
            <a:rPr lang="ru-RU" sz="2000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и</a:t>
          </a:r>
          <a:r>
            <a: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льную дробь», «Построй фигуру»), смена деятельности</a:t>
          </a:r>
          <a:endParaRPr lang="ru-RU" sz="3000" dirty="0"/>
        </a:p>
      </dgm:t>
    </dgm:pt>
    <dgm:pt modelId="{4850A185-6302-4ECB-A040-A4FC06565ACE}" type="parTrans" cxnId="{DAECE6C9-A02A-47FC-93A4-133254418DDC}">
      <dgm:prSet/>
      <dgm:spPr/>
      <dgm:t>
        <a:bodyPr/>
        <a:lstStyle/>
        <a:p>
          <a:endParaRPr lang="ru-RU"/>
        </a:p>
      </dgm:t>
    </dgm:pt>
    <dgm:pt modelId="{7E4103B5-2297-4E54-BAE1-F38B78C8141D}" type="sibTrans" cxnId="{DAECE6C9-A02A-47FC-93A4-133254418DDC}">
      <dgm:prSet/>
      <dgm:spPr/>
      <dgm:t>
        <a:bodyPr/>
        <a:lstStyle/>
        <a:p>
          <a:endParaRPr lang="ru-RU"/>
        </a:p>
      </dgm:t>
    </dgm:pt>
    <dgm:pt modelId="{B28CBD04-9AA7-4DB6-B35F-309822B2C489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Для лучшего запоминания новых знаний метод фонтанчика, стихи, прием лошади, «</a:t>
          </a:r>
          <a:r>
            <a:rPr lang="ru-RU" sz="2000" dirty="0" err="1" smtClean="0"/>
            <a:t>Фишбоун</a:t>
          </a:r>
          <a:r>
            <a:rPr lang="ru-RU" sz="2000" dirty="0" smtClean="0"/>
            <a:t>», составление алгоритмов </a:t>
          </a:r>
          <a:endParaRPr lang="ru-RU" sz="2000" dirty="0"/>
        </a:p>
      </dgm:t>
    </dgm:pt>
    <dgm:pt modelId="{0F286DBF-59A6-4669-A637-1E41D8352EA7}" type="parTrans" cxnId="{2EAE1D70-B3F0-4BBE-B6FE-C57A4929D30B}">
      <dgm:prSet/>
      <dgm:spPr/>
      <dgm:t>
        <a:bodyPr/>
        <a:lstStyle/>
        <a:p>
          <a:endParaRPr lang="ru-RU"/>
        </a:p>
      </dgm:t>
    </dgm:pt>
    <dgm:pt modelId="{6EC10AE5-8037-4D02-A5FF-E0FA7B7AD13F}" type="sibTrans" cxnId="{2EAE1D70-B3F0-4BBE-B6FE-C57A4929D30B}">
      <dgm:prSet/>
      <dgm:spPr/>
      <dgm:t>
        <a:bodyPr/>
        <a:lstStyle/>
        <a:p>
          <a:endParaRPr lang="ru-RU"/>
        </a:p>
      </dgm:t>
    </dgm:pt>
    <dgm:pt modelId="{1978B580-8FA1-4D65-9C34-9DA27D5BCCA9}" type="pres">
      <dgm:prSet presAssocID="{E995E3F7-DD99-4821-85E7-66C07350BEF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77C75C-2951-43AD-9322-BA3C3BAF303D}" type="pres">
      <dgm:prSet presAssocID="{28ADCA02-3462-419E-A310-851B3D40385E}" presName="composite" presStyleCnt="0"/>
      <dgm:spPr/>
    </dgm:pt>
    <dgm:pt modelId="{FD43D7B9-28D2-4EBC-BF57-1D28993DBA3C}" type="pres">
      <dgm:prSet presAssocID="{28ADCA02-3462-419E-A310-851B3D40385E}" presName="imgShp" presStyleLbl="fgImgPlace1" presStyleIdx="0" presStyleCnt="3" custScaleX="167221" custScaleY="124238" custLinFactNeighborX="-21890" custLinFactNeighborY="1619"/>
      <dgm:spPr>
        <a:prstGeom prst="roundRect">
          <a:avLst/>
        </a:prstGeom>
      </dgm:spPr>
    </dgm:pt>
    <dgm:pt modelId="{11F75FED-4AAC-4875-A3CD-3F9E2B76E47E}" type="pres">
      <dgm:prSet presAssocID="{28ADCA02-3462-419E-A310-851B3D40385E}" presName="txShp" presStyleLbl="node1" presStyleIdx="0" presStyleCnt="3" custScaleX="118543" custScaleY="127044" custLinFactNeighborX="13568" custLinFactNeighborY="-1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90852-828A-4D65-8BB7-AE7A03D6F24E}" type="pres">
      <dgm:prSet presAssocID="{51D4A05A-3FC0-4C74-924C-DBEF4F4906C3}" presName="spacing" presStyleCnt="0"/>
      <dgm:spPr/>
    </dgm:pt>
    <dgm:pt modelId="{01089CF2-1175-45A8-A779-DD8B51A7338E}" type="pres">
      <dgm:prSet presAssocID="{AD05AA28-DB9A-4534-AA3F-B4E85D0893DB}" presName="composite" presStyleCnt="0"/>
      <dgm:spPr/>
    </dgm:pt>
    <dgm:pt modelId="{9F921BD4-222F-40F7-8A6F-B611257B9EC0}" type="pres">
      <dgm:prSet presAssocID="{AD05AA28-DB9A-4534-AA3F-B4E85D0893DB}" presName="imgShp" presStyleLbl="fgImgPlace1" presStyleIdx="1" presStyleCnt="3" custScaleX="163923" custScaleY="118365" custLinFactNeighborX="-20593" custLinFactNeighborY="-13566"/>
      <dgm:spPr>
        <a:prstGeom prst="flowChartAlternateProcess">
          <a:avLst/>
        </a:prstGeom>
      </dgm:spPr>
    </dgm:pt>
    <dgm:pt modelId="{7601B568-35D3-4EC0-8109-9F77ACF70C5C}" type="pres">
      <dgm:prSet presAssocID="{AD05AA28-DB9A-4534-AA3F-B4E85D0893DB}" presName="txShp" presStyleLbl="node1" presStyleIdx="1" presStyleCnt="3" custScaleX="118344" custScaleY="93245" custLinFactNeighborX="13828" custLinFactNeighborY="-13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8EDD8-5E10-43E0-B1E9-9FA8EDCBC843}" type="pres">
      <dgm:prSet presAssocID="{7E4103B5-2297-4E54-BAE1-F38B78C8141D}" presName="spacing" presStyleCnt="0"/>
      <dgm:spPr/>
    </dgm:pt>
    <dgm:pt modelId="{F092AF4E-EC6B-4CB4-9290-6F67DE8C2AA0}" type="pres">
      <dgm:prSet presAssocID="{B28CBD04-9AA7-4DB6-B35F-309822B2C489}" presName="composite" presStyleCnt="0"/>
      <dgm:spPr/>
    </dgm:pt>
    <dgm:pt modelId="{5B4520AA-0BD8-454A-A391-2E932070C31B}" type="pres">
      <dgm:prSet presAssocID="{B28CBD04-9AA7-4DB6-B35F-309822B2C489}" presName="imgShp" presStyleLbl="fgImgPlace1" presStyleIdx="2" presStyleCnt="3" custScaleX="165044" custScaleY="117780" custLinFactNeighborX="-16369" custLinFactNeighborY="-23565"/>
      <dgm:spPr>
        <a:prstGeom prst="roundRect">
          <a:avLst/>
        </a:prstGeom>
      </dgm:spPr>
    </dgm:pt>
    <dgm:pt modelId="{613CE1B6-E6DB-4B65-8D80-B67CAF217766}" type="pres">
      <dgm:prSet presAssocID="{B28CBD04-9AA7-4DB6-B35F-309822B2C489}" presName="txShp" presStyleLbl="node1" presStyleIdx="2" presStyleCnt="3" custScaleX="118930" custLinFactNeighborX="13395" custLinFactNeighborY="-29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479CF9-5E33-44A2-ADAB-7DDA82997C16}" type="presOf" srcId="{E995E3F7-DD99-4821-85E7-66C07350BEF7}" destId="{1978B580-8FA1-4D65-9C34-9DA27D5BCCA9}" srcOrd="0" destOrd="0" presId="urn:microsoft.com/office/officeart/2005/8/layout/vList3#1"/>
    <dgm:cxn modelId="{A010DEA8-2DC6-468D-A65D-07407A11D179}" type="presOf" srcId="{B28CBD04-9AA7-4DB6-B35F-309822B2C489}" destId="{613CE1B6-E6DB-4B65-8D80-B67CAF217766}" srcOrd="0" destOrd="0" presId="urn:microsoft.com/office/officeart/2005/8/layout/vList3#1"/>
    <dgm:cxn modelId="{FF2E67B9-9E53-432F-808E-1DCC19A28A43}" type="presOf" srcId="{AD05AA28-DB9A-4534-AA3F-B4E85D0893DB}" destId="{7601B568-35D3-4EC0-8109-9F77ACF70C5C}" srcOrd="0" destOrd="0" presId="urn:microsoft.com/office/officeart/2005/8/layout/vList3#1"/>
    <dgm:cxn modelId="{E28D8366-67AC-4DC3-B301-4EF4700F6A42}" type="presOf" srcId="{28ADCA02-3462-419E-A310-851B3D40385E}" destId="{11F75FED-4AAC-4875-A3CD-3F9E2B76E47E}" srcOrd="0" destOrd="0" presId="urn:microsoft.com/office/officeart/2005/8/layout/vList3#1"/>
    <dgm:cxn modelId="{DAECE6C9-A02A-47FC-93A4-133254418DDC}" srcId="{E995E3F7-DD99-4821-85E7-66C07350BEF7}" destId="{AD05AA28-DB9A-4534-AA3F-B4E85D0893DB}" srcOrd="1" destOrd="0" parTransId="{4850A185-6302-4ECB-A040-A4FC06565ACE}" sibTransId="{7E4103B5-2297-4E54-BAE1-F38B78C8141D}"/>
    <dgm:cxn modelId="{A964CFED-65C3-4B00-B985-E1D2E31D6089}" srcId="{E995E3F7-DD99-4821-85E7-66C07350BEF7}" destId="{28ADCA02-3462-419E-A310-851B3D40385E}" srcOrd="0" destOrd="0" parTransId="{177FF5E7-1C92-4256-9F4E-7D51F0C7A882}" sibTransId="{51D4A05A-3FC0-4C74-924C-DBEF4F4906C3}"/>
    <dgm:cxn modelId="{2EAE1D70-B3F0-4BBE-B6FE-C57A4929D30B}" srcId="{E995E3F7-DD99-4821-85E7-66C07350BEF7}" destId="{B28CBD04-9AA7-4DB6-B35F-309822B2C489}" srcOrd="2" destOrd="0" parTransId="{0F286DBF-59A6-4669-A637-1E41D8352EA7}" sibTransId="{6EC10AE5-8037-4D02-A5FF-E0FA7B7AD13F}"/>
    <dgm:cxn modelId="{7E416499-0F60-44CF-9B89-4D176A8A111A}" type="presParOf" srcId="{1978B580-8FA1-4D65-9C34-9DA27D5BCCA9}" destId="{F577C75C-2951-43AD-9322-BA3C3BAF303D}" srcOrd="0" destOrd="0" presId="urn:microsoft.com/office/officeart/2005/8/layout/vList3#1"/>
    <dgm:cxn modelId="{183130A9-4C12-48FA-BA69-3FAC030AC66D}" type="presParOf" srcId="{F577C75C-2951-43AD-9322-BA3C3BAF303D}" destId="{FD43D7B9-28D2-4EBC-BF57-1D28993DBA3C}" srcOrd="0" destOrd="0" presId="urn:microsoft.com/office/officeart/2005/8/layout/vList3#1"/>
    <dgm:cxn modelId="{FCE69F61-876E-480D-8385-EA561F24E956}" type="presParOf" srcId="{F577C75C-2951-43AD-9322-BA3C3BAF303D}" destId="{11F75FED-4AAC-4875-A3CD-3F9E2B76E47E}" srcOrd="1" destOrd="0" presId="urn:microsoft.com/office/officeart/2005/8/layout/vList3#1"/>
    <dgm:cxn modelId="{A03411D9-49EB-47B4-B338-9B77573702F1}" type="presParOf" srcId="{1978B580-8FA1-4D65-9C34-9DA27D5BCCA9}" destId="{55490852-828A-4D65-8BB7-AE7A03D6F24E}" srcOrd="1" destOrd="0" presId="urn:microsoft.com/office/officeart/2005/8/layout/vList3#1"/>
    <dgm:cxn modelId="{97326426-5B24-4332-BA3D-21373DD9727E}" type="presParOf" srcId="{1978B580-8FA1-4D65-9C34-9DA27D5BCCA9}" destId="{01089CF2-1175-45A8-A779-DD8B51A7338E}" srcOrd="2" destOrd="0" presId="urn:microsoft.com/office/officeart/2005/8/layout/vList3#1"/>
    <dgm:cxn modelId="{9EBA8AFF-5C7E-44C5-94E6-26D79D8CA098}" type="presParOf" srcId="{01089CF2-1175-45A8-A779-DD8B51A7338E}" destId="{9F921BD4-222F-40F7-8A6F-B611257B9EC0}" srcOrd="0" destOrd="0" presId="urn:microsoft.com/office/officeart/2005/8/layout/vList3#1"/>
    <dgm:cxn modelId="{3B994650-1BF6-4407-992E-B0EA5CABDEE2}" type="presParOf" srcId="{01089CF2-1175-45A8-A779-DD8B51A7338E}" destId="{7601B568-35D3-4EC0-8109-9F77ACF70C5C}" srcOrd="1" destOrd="0" presId="urn:microsoft.com/office/officeart/2005/8/layout/vList3#1"/>
    <dgm:cxn modelId="{19CCAD72-DDB7-4ABF-8ED5-07891D909AED}" type="presParOf" srcId="{1978B580-8FA1-4D65-9C34-9DA27D5BCCA9}" destId="{C8F8EDD8-5E10-43E0-B1E9-9FA8EDCBC843}" srcOrd="3" destOrd="0" presId="urn:microsoft.com/office/officeart/2005/8/layout/vList3#1"/>
    <dgm:cxn modelId="{70F85DA4-8CC7-496E-A881-1E7BF2FD1D50}" type="presParOf" srcId="{1978B580-8FA1-4D65-9C34-9DA27D5BCCA9}" destId="{F092AF4E-EC6B-4CB4-9290-6F67DE8C2AA0}" srcOrd="4" destOrd="0" presId="urn:microsoft.com/office/officeart/2005/8/layout/vList3#1"/>
    <dgm:cxn modelId="{74EA10EC-AF49-4FDB-ADC2-D1D961B6229A}" type="presParOf" srcId="{F092AF4E-EC6B-4CB4-9290-6F67DE8C2AA0}" destId="{5B4520AA-0BD8-454A-A391-2E932070C31B}" srcOrd="0" destOrd="0" presId="urn:microsoft.com/office/officeart/2005/8/layout/vList3#1"/>
    <dgm:cxn modelId="{16F7CEE2-D6A9-4ACD-9D2F-E56B6C1B1CC2}" type="presParOf" srcId="{F092AF4E-EC6B-4CB4-9290-6F67DE8C2AA0}" destId="{613CE1B6-E6DB-4B65-8D80-B67CAF21776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EF62B9-5288-40B3-9A6A-F37C12B3F513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97EF3A-656E-470E-9FA2-D1CF4421951C}">
      <dgm:prSet phldrT="[Текст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600" b="1" dirty="0" smtClean="0">
              <a:solidFill>
                <a:schemeClr val="accent1">
                  <a:lumMod val="75000"/>
                </a:schemeClr>
              </a:solidFill>
            </a:rPr>
            <a:t>Результаты</a:t>
          </a:r>
          <a:endParaRPr lang="ru-RU" sz="2600" b="1" dirty="0">
            <a:solidFill>
              <a:schemeClr val="accent1">
                <a:lumMod val="75000"/>
              </a:schemeClr>
            </a:solidFill>
          </a:endParaRPr>
        </a:p>
      </dgm:t>
    </dgm:pt>
    <dgm:pt modelId="{24DD62CF-E8FD-4F7C-B516-78EF9F7AB815}" type="parTrans" cxnId="{7B512722-31A1-4636-BFC1-EE5C954F938E}">
      <dgm:prSet/>
      <dgm:spPr/>
      <dgm:t>
        <a:bodyPr/>
        <a:lstStyle/>
        <a:p>
          <a:endParaRPr lang="ru-RU"/>
        </a:p>
      </dgm:t>
    </dgm:pt>
    <dgm:pt modelId="{580770B2-9BF3-4C87-BDD4-2C628FAFB14D}" type="sibTrans" cxnId="{7B512722-31A1-4636-BFC1-EE5C954F938E}">
      <dgm:prSet/>
      <dgm:spPr/>
      <dgm:t>
        <a:bodyPr/>
        <a:lstStyle/>
        <a:p>
          <a:endParaRPr lang="ru-RU"/>
        </a:p>
      </dgm:t>
    </dgm:pt>
    <dgm:pt modelId="{992E426D-1482-44C1-B175-98305E1A8349}">
      <dgm:prSet phldrT="[Текст]"/>
      <dgm:spPr/>
      <dgm:t>
        <a:bodyPr/>
        <a:lstStyle/>
        <a:p>
          <a:r>
            <a:rPr lang="ru-RU" dirty="0" smtClean="0"/>
            <a:t>учителя</a:t>
          </a:r>
          <a:endParaRPr lang="ru-RU" dirty="0"/>
        </a:p>
      </dgm:t>
    </dgm:pt>
    <dgm:pt modelId="{24158C7E-C925-48BB-911B-D1608E8D4A0B}" type="parTrans" cxnId="{E6DC74C7-6997-4B80-991F-9849FEB793C4}">
      <dgm:prSet/>
      <dgm:spPr/>
      <dgm:t>
        <a:bodyPr/>
        <a:lstStyle/>
        <a:p>
          <a:endParaRPr lang="ru-RU"/>
        </a:p>
      </dgm:t>
    </dgm:pt>
    <dgm:pt modelId="{39F513BC-E0CE-4CD1-8C47-B0254EBD69B3}" type="sibTrans" cxnId="{E6DC74C7-6997-4B80-991F-9849FEB793C4}">
      <dgm:prSet/>
      <dgm:spPr/>
      <dgm:t>
        <a:bodyPr/>
        <a:lstStyle/>
        <a:p>
          <a:endParaRPr lang="ru-RU"/>
        </a:p>
      </dgm:t>
    </dgm:pt>
    <dgm:pt modelId="{4452A085-2F07-4E74-99E3-8C00682D46C5}">
      <dgm:prSet phldrT="[Текст]"/>
      <dgm:spPr/>
      <dgm:t>
        <a:bodyPr/>
        <a:lstStyle/>
        <a:p>
          <a:r>
            <a:rPr lang="ru-RU" dirty="0" smtClean="0"/>
            <a:t>детей</a:t>
          </a:r>
          <a:endParaRPr lang="ru-RU" dirty="0"/>
        </a:p>
      </dgm:t>
    </dgm:pt>
    <dgm:pt modelId="{F775FE0C-6118-471D-8848-9423BCA4C83B}" type="parTrans" cxnId="{DC8A1A99-2015-48ED-8CD6-B5ECF17142A8}">
      <dgm:prSet/>
      <dgm:spPr/>
      <dgm:t>
        <a:bodyPr/>
        <a:lstStyle/>
        <a:p>
          <a:endParaRPr lang="ru-RU"/>
        </a:p>
      </dgm:t>
    </dgm:pt>
    <dgm:pt modelId="{9B08F2BF-164F-4196-BA5B-007D54B1F5D4}" type="sibTrans" cxnId="{DC8A1A99-2015-48ED-8CD6-B5ECF17142A8}">
      <dgm:prSet/>
      <dgm:spPr/>
      <dgm:t>
        <a:bodyPr/>
        <a:lstStyle/>
        <a:p>
          <a:endParaRPr lang="ru-RU"/>
        </a:p>
      </dgm:t>
    </dgm:pt>
    <dgm:pt modelId="{1FC6F5C9-DA60-448D-A320-B8CEE5C46692}" type="pres">
      <dgm:prSet presAssocID="{17EF62B9-5288-40B3-9A6A-F37C12B3F51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0AAD427-E8A3-40ED-8D67-155F44735CF2}" type="pres">
      <dgm:prSet presAssocID="{B497EF3A-656E-470E-9FA2-D1CF4421951C}" presName="singleCycle" presStyleCnt="0"/>
      <dgm:spPr/>
    </dgm:pt>
    <dgm:pt modelId="{3AB923D7-9CFF-4B81-B51E-16344E89E415}" type="pres">
      <dgm:prSet presAssocID="{B497EF3A-656E-470E-9FA2-D1CF4421951C}" presName="singleCenter" presStyleLbl="node1" presStyleIdx="0" presStyleCnt="3" custScaleX="159072" custScaleY="85156" custLinFactNeighborX="-319" custLinFactNeighborY="-47327">
        <dgm:presLayoutVars>
          <dgm:chMax val="7"/>
          <dgm:chPref val="7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37626895-456E-43CE-870F-3F21AFDB4D15}" type="pres">
      <dgm:prSet presAssocID="{24158C7E-C925-48BB-911B-D1608E8D4A0B}" presName="Name56" presStyleLbl="parChTrans1D2" presStyleIdx="0" presStyleCnt="2"/>
      <dgm:spPr/>
      <dgm:t>
        <a:bodyPr/>
        <a:lstStyle/>
        <a:p>
          <a:endParaRPr lang="ru-RU"/>
        </a:p>
      </dgm:t>
    </dgm:pt>
    <dgm:pt modelId="{C1976E85-B938-491E-8659-FC0F42CF2013}" type="pres">
      <dgm:prSet presAssocID="{992E426D-1482-44C1-B175-98305E1A8349}" presName="text0" presStyleLbl="node1" presStyleIdx="1" presStyleCnt="3" custScaleX="170755" custScaleY="45162" custRadScaleRad="154283" custRadScaleInc="-57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B26F8-5D5D-4709-9388-60C234B9999B}" type="pres">
      <dgm:prSet presAssocID="{F775FE0C-6118-471D-8848-9423BCA4C83B}" presName="Name56" presStyleLbl="parChTrans1D2" presStyleIdx="1" presStyleCnt="2"/>
      <dgm:spPr/>
      <dgm:t>
        <a:bodyPr/>
        <a:lstStyle/>
        <a:p>
          <a:endParaRPr lang="ru-RU"/>
        </a:p>
      </dgm:t>
    </dgm:pt>
    <dgm:pt modelId="{1ECBDE19-B8D0-41A7-AD67-568DD4453D7A}" type="pres">
      <dgm:prSet presAssocID="{4452A085-2F07-4E74-99E3-8C00682D46C5}" presName="text0" presStyleLbl="node1" presStyleIdx="2" presStyleCnt="3" custScaleX="168775" custScaleY="44487" custRadScaleRad="149447" custRadScaleInc="-144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12722-31A1-4636-BFC1-EE5C954F938E}" srcId="{17EF62B9-5288-40B3-9A6A-F37C12B3F513}" destId="{B497EF3A-656E-470E-9FA2-D1CF4421951C}" srcOrd="0" destOrd="0" parTransId="{24DD62CF-E8FD-4F7C-B516-78EF9F7AB815}" sibTransId="{580770B2-9BF3-4C87-BDD4-2C628FAFB14D}"/>
    <dgm:cxn modelId="{E6DC74C7-6997-4B80-991F-9849FEB793C4}" srcId="{B497EF3A-656E-470E-9FA2-D1CF4421951C}" destId="{992E426D-1482-44C1-B175-98305E1A8349}" srcOrd="0" destOrd="0" parTransId="{24158C7E-C925-48BB-911B-D1608E8D4A0B}" sibTransId="{39F513BC-E0CE-4CD1-8C47-B0254EBD69B3}"/>
    <dgm:cxn modelId="{21C67574-8A5D-49D1-9B03-C2F4428B60AA}" type="presOf" srcId="{17EF62B9-5288-40B3-9A6A-F37C12B3F513}" destId="{1FC6F5C9-DA60-448D-A320-B8CEE5C46692}" srcOrd="0" destOrd="0" presId="urn:microsoft.com/office/officeart/2008/layout/RadialCluster"/>
    <dgm:cxn modelId="{4AC913BB-6F05-4DD9-AD2B-42FEE8E92FF6}" type="presOf" srcId="{24158C7E-C925-48BB-911B-D1608E8D4A0B}" destId="{37626895-456E-43CE-870F-3F21AFDB4D15}" srcOrd="0" destOrd="0" presId="urn:microsoft.com/office/officeart/2008/layout/RadialCluster"/>
    <dgm:cxn modelId="{DC8A1A99-2015-48ED-8CD6-B5ECF17142A8}" srcId="{B497EF3A-656E-470E-9FA2-D1CF4421951C}" destId="{4452A085-2F07-4E74-99E3-8C00682D46C5}" srcOrd="1" destOrd="0" parTransId="{F775FE0C-6118-471D-8848-9423BCA4C83B}" sibTransId="{9B08F2BF-164F-4196-BA5B-007D54B1F5D4}"/>
    <dgm:cxn modelId="{E2A5C9B1-4574-4297-88F5-6F7369410C88}" type="presOf" srcId="{F775FE0C-6118-471D-8848-9423BCA4C83B}" destId="{4B0B26F8-5D5D-4709-9388-60C234B9999B}" srcOrd="0" destOrd="0" presId="urn:microsoft.com/office/officeart/2008/layout/RadialCluster"/>
    <dgm:cxn modelId="{7DE77BFD-FF27-4FA9-9E88-B933562B2EB5}" type="presOf" srcId="{992E426D-1482-44C1-B175-98305E1A8349}" destId="{C1976E85-B938-491E-8659-FC0F42CF2013}" srcOrd="0" destOrd="0" presId="urn:microsoft.com/office/officeart/2008/layout/RadialCluster"/>
    <dgm:cxn modelId="{06AAC9E3-75AA-48EF-AB1C-DF59406D29BD}" type="presOf" srcId="{4452A085-2F07-4E74-99E3-8C00682D46C5}" destId="{1ECBDE19-B8D0-41A7-AD67-568DD4453D7A}" srcOrd="0" destOrd="0" presId="urn:microsoft.com/office/officeart/2008/layout/RadialCluster"/>
    <dgm:cxn modelId="{187F0363-EF66-4EA5-AE6A-F2D12FECDE0E}" type="presOf" srcId="{B497EF3A-656E-470E-9FA2-D1CF4421951C}" destId="{3AB923D7-9CFF-4B81-B51E-16344E89E415}" srcOrd="0" destOrd="0" presId="urn:microsoft.com/office/officeart/2008/layout/RadialCluster"/>
    <dgm:cxn modelId="{0E0C1CB4-C575-4436-8F56-D9D654C9214E}" type="presParOf" srcId="{1FC6F5C9-DA60-448D-A320-B8CEE5C46692}" destId="{20AAD427-E8A3-40ED-8D67-155F44735CF2}" srcOrd="0" destOrd="0" presId="urn:microsoft.com/office/officeart/2008/layout/RadialCluster"/>
    <dgm:cxn modelId="{26E983FA-A303-4B39-BBB5-AEFB5634FCF2}" type="presParOf" srcId="{20AAD427-E8A3-40ED-8D67-155F44735CF2}" destId="{3AB923D7-9CFF-4B81-B51E-16344E89E415}" srcOrd="0" destOrd="0" presId="urn:microsoft.com/office/officeart/2008/layout/RadialCluster"/>
    <dgm:cxn modelId="{527BEA1F-37B9-4D05-9903-967D5E291751}" type="presParOf" srcId="{20AAD427-E8A3-40ED-8D67-155F44735CF2}" destId="{37626895-456E-43CE-870F-3F21AFDB4D15}" srcOrd="1" destOrd="0" presId="urn:microsoft.com/office/officeart/2008/layout/RadialCluster"/>
    <dgm:cxn modelId="{C0EC9868-9B21-459A-B47D-1BAB54D171AF}" type="presParOf" srcId="{20AAD427-E8A3-40ED-8D67-155F44735CF2}" destId="{C1976E85-B938-491E-8659-FC0F42CF2013}" srcOrd="2" destOrd="0" presId="urn:microsoft.com/office/officeart/2008/layout/RadialCluster"/>
    <dgm:cxn modelId="{76326F27-B993-4DFE-90B0-E067123BDCE1}" type="presParOf" srcId="{20AAD427-E8A3-40ED-8D67-155F44735CF2}" destId="{4B0B26F8-5D5D-4709-9388-60C234B9999B}" srcOrd="3" destOrd="0" presId="urn:microsoft.com/office/officeart/2008/layout/RadialCluster"/>
    <dgm:cxn modelId="{0FE92130-B6D1-41D6-8CB3-CE4045C51B1B}" type="presParOf" srcId="{20AAD427-E8A3-40ED-8D67-155F44735CF2}" destId="{1ECBDE19-B8D0-41A7-AD67-568DD4453D7A}" srcOrd="4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AD6C5-E82B-4CB6-8D37-857707D01BE0}">
      <dsp:nvSpPr>
        <dsp:cNvPr id="0" name=""/>
        <dsp:cNvSpPr/>
      </dsp:nvSpPr>
      <dsp:spPr>
        <a:xfrm>
          <a:off x="1098809" y="0"/>
          <a:ext cx="9238962" cy="13995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Педагогические технологии</a:t>
          </a:r>
          <a:endParaRPr lang="ru-RU" sz="4000" b="1" kern="1200" dirty="0"/>
        </a:p>
      </dsp:txBody>
      <dsp:txXfrm>
        <a:off x="2451824" y="204959"/>
        <a:ext cx="6532932" cy="989631"/>
      </dsp:txXfrm>
    </dsp:sp>
    <dsp:sp modelId="{079E1DAC-66EF-4200-B8B6-EF53A8A45F8D}">
      <dsp:nvSpPr>
        <dsp:cNvPr id="0" name=""/>
        <dsp:cNvSpPr/>
      </dsp:nvSpPr>
      <dsp:spPr>
        <a:xfrm rot="1767036">
          <a:off x="6937564" y="1475899"/>
          <a:ext cx="3105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0571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172F-BA56-47FF-89E5-828FF80ABB28}">
      <dsp:nvSpPr>
        <dsp:cNvPr id="0" name=""/>
        <dsp:cNvSpPr/>
      </dsp:nvSpPr>
      <dsp:spPr>
        <a:xfrm>
          <a:off x="6587807" y="1552249"/>
          <a:ext cx="4722922" cy="19436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Технология дифференцированного обучения</a:t>
          </a:r>
        </a:p>
      </dsp:txBody>
      <dsp:txXfrm>
        <a:off x="6682690" y="1647132"/>
        <a:ext cx="4533156" cy="1753931"/>
      </dsp:txXfrm>
    </dsp:sp>
    <dsp:sp modelId="{3E18D7A4-A54A-468C-9256-04E004EADFBA}">
      <dsp:nvSpPr>
        <dsp:cNvPr id="0" name=""/>
        <dsp:cNvSpPr/>
      </dsp:nvSpPr>
      <dsp:spPr>
        <a:xfrm rot="7256717">
          <a:off x="3391084" y="2480047"/>
          <a:ext cx="25196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1964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C800D-EDCB-49B0-B0B8-A05D2B2FE137}">
      <dsp:nvSpPr>
        <dsp:cNvPr id="0" name=""/>
        <dsp:cNvSpPr/>
      </dsp:nvSpPr>
      <dsp:spPr>
        <a:xfrm>
          <a:off x="2340053" y="3560544"/>
          <a:ext cx="2417734" cy="15149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ИКТ</a:t>
          </a:r>
          <a:endParaRPr lang="ru-RU" sz="3200" kern="1200" dirty="0"/>
        </a:p>
      </dsp:txBody>
      <dsp:txXfrm>
        <a:off x="2414008" y="3634499"/>
        <a:ext cx="2269824" cy="1367067"/>
      </dsp:txXfrm>
    </dsp:sp>
    <dsp:sp modelId="{40902152-62C7-4D4E-BA09-0F9110936897}">
      <dsp:nvSpPr>
        <dsp:cNvPr id="0" name=""/>
        <dsp:cNvSpPr/>
      </dsp:nvSpPr>
      <dsp:spPr>
        <a:xfrm rot="4724325">
          <a:off x="4965307" y="2487061"/>
          <a:ext cx="22177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17721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CAEF0-40B8-4977-9A95-AC4778368834}">
      <dsp:nvSpPr>
        <dsp:cNvPr id="0" name=""/>
        <dsp:cNvSpPr/>
      </dsp:nvSpPr>
      <dsp:spPr>
        <a:xfrm>
          <a:off x="5003766" y="3574573"/>
          <a:ext cx="2881508" cy="15449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Проектная технология</a:t>
          </a:r>
          <a:endParaRPr lang="ru-RU" sz="3200" kern="1200" dirty="0"/>
        </a:p>
      </dsp:txBody>
      <dsp:txXfrm>
        <a:off x="5079183" y="3649990"/>
        <a:ext cx="2730674" cy="1394095"/>
      </dsp:txXfrm>
    </dsp:sp>
    <dsp:sp modelId="{6AB68672-23C4-4BB7-917A-E923D30C358B}">
      <dsp:nvSpPr>
        <dsp:cNvPr id="0" name=""/>
        <dsp:cNvSpPr/>
      </dsp:nvSpPr>
      <dsp:spPr>
        <a:xfrm rot="9324335">
          <a:off x="3666905" y="1513457"/>
          <a:ext cx="5473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738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7BF3A-1E83-42A0-9286-CFEE1040E2E8}">
      <dsp:nvSpPr>
        <dsp:cNvPr id="0" name=""/>
        <dsp:cNvSpPr/>
      </dsp:nvSpPr>
      <dsp:spPr>
        <a:xfrm>
          <a:off x="0" y="1592301"/>
          <a:ext cx="3691735" cy="17599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Технология интегрированного обучения</a:t>
          </a:r>
          <a:endParaRPr lang="ru-RU" sz="3200" kern="1200" dirty="0"/>
        </a:p>
      </dsp:txBody>
      <dsp:txXfrm>
        <a:off x="85911" y="1678212"/>
        <a:ext cx="3519913" cy="15880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75FED-4AAC-4875-A3CD-3F9E2B76E47E}">
      <dsp:nvSpPr>
        <dsp:cNvPr id="0" name=""/>
        <dsp:cNvSpPr/>
      </dsp:nvSpPr>
      <dsp:spPr>
        <a:xfrm rot="10800000">
          <a:off x="2430530" y="0"/>
          <a:ext cx="9347583" cy="14316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940" tIns="76200" rIns="14224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«Верно-неверно», «Возможно-невозможно», «скажи наоборот», «заполни пропуски в выражениях», «Найди ошибку», «</a:t>
          </a:r>
          <a:r>
            <a:rPr lang="ru-RU" sz="2000" kern="1200" dirty="0" err="1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Конерс</a:t>
          </a:r>
          <a:r>
            <a:rPr lang="ru-RU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» </a:t>
          </a:r>
          <a:r>
            <a:rPr lang="ru-RU" sz="2000" kern="1200" dirty="0" smtClean="0"/>
            <a:t>«Плавающая запятая», «пара чисел», «магазин», «переводчик», «переложи спички», «Информационная карточка», «Кубик», «эстафета», </a:t>
          </a:r>
        </a:p>
      </dsp:txBody>
      <dsp:txXfrm rot="10800000">
        <a:off x="2788451" y="0"/>
        <a:ext cx="8989662" cy="1431683"/>
      </dsp:txXfrm>
    </dsp:sp>
    <dsp:sp modelId="{FD43D7B9-28D2-4EBC-BF57-1D28993DBA3C}">
      <dsp:nvSpPr>
        <dsp:cNvPr id="0" name=""/>
        <dsp:cNvSpPr/>
      </dsp:nvSpPr>
      <dsp:spPr>
        <a:xfrm>
          <a:off x="902829" y="34219"/>
          <a:ext cx="1884445" cy="1400061"/>
        </a:xfrm>
        <a:prstGeom prst="round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1B568-35D3-4EC0-8109-9F77ACF70C5C}">
      <dsp:nvSpPr>
        <dsp:cNvPr id="0" name=""/>
        <dsp:cNvSpPr/>
      </dsp:nvSpPr>
      <dsp:spPr>
        <a:xfrm rot="10800000">
          <a:off x="2453510" y="1762291"/>
          <a:ext cx="9331891" cy="105079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940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гимнастика для глаз и физические упражнения, используя игровые приемы («Что спряталось под стулом?», «Найди неправ</a:t>
          </a:r>
          <a:r>
            <a:rPr lang="ru-RU" sz="2000" kern="1200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и</a:t>
          </a:r>
          <a:r>
            <a:rPr lang="ru-RU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льную дробь», «Построй фигуру»), смена деятельности</a:t>
          </a:r>
          <a:endParaRPr lang="ru-RU" sz="3000" kern="1200" dirty="0"/>
        </a:p>
      </dsp:txBody>
      <dsp:txXfrm rot="10800000">
        <a:off x="2716209" y="1762291"/>
        <a:ext cx="9069192" cy="1050795"/>
      </dsp:txXfrm>
    </dsp:sp>
    <dsp:sp modelId="{9F921BD4-222F-40F7-8A6F-B611257B9EC0}">
      <dsp:nvSpPr>
        <dsp:cNvPr id="0" name=""/>
        <dsp:cNvSpPr/>
      </dsp:nvSpPr>
      <dsp:spPr>
        <a:xfrm>
          <a:off x="930660" y="1615363"/>
          <a:ext cx="1847279" cy="1333877"/>
        </a:xfrm>
        <a:prstGeom prst="flowChartAlternateProcess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3CE1B6-E6DB-4B65-8D80-B67CAF217766}">
      <dsp:nvSpPr>
        <dsp:cNvPr id="0" name=""/>
        <dsp:cNvSpPr/>
      </dsp:nvSpPr>
      <dsp:spPr>
        <a:xfrm rot="10800000">
          <a:off x="2387868" y="3210920"/>
          <a:ext cx="9378099" cy="112691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940" tIns="76200" rIns="14224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Для лучшего запоминания новых знаний метод фонтанчика, стихи, прием лошади, «</a:t>
          </a:r>
          <a:r>
            <a:rPr lang="ru-RU" sz="2000" kern="1200" dirty="0" err="1" smtClean="0"/>
            <a:t>Фишбоун</a:t>
          </a:r>
          <a:r>
            <a:rPr lang="ru-RU" sz="2000" kern="1200" dirty="0" smtClean="0"/>
            <a:t>», составление алгоритмов </a:t>
          </a:r>
          <a:endParaRPr lang="ru-RU" sz="2000" kern="1200" dirty="0"/>
        </a:p>
      </dsp:txBody>
      <dsp:txXfrm rot="10800000">
        <a:off x="2669598" y="3210920"/>
        <a:ext cx="9096369" cy="1126919"/>
      </dsp:txXfrm>
    </dsp:sp>
    <dsp:sp modelId="{5B4520AA-0BD8-454A-A391-2E932070C31B}">
      <dsp:nvSpPr>
        <dsp:cNvPr id="0" name=""/>
        <dsp:cNvSpPr/>
      </dsp:nvSpPr>
      <dsp:spPr>
        <a:xfrm>
          <a:off x="963550" y="3172954"/>
          <a:ext cx="1859912" cy="1327285"/>
        </a:xfrm>
        <a:prstGeom prst="round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923D7-9CFF-4B81-B51E-16344E89E415}">
      <dsp:nvSpPr>
        <dsp:cNvPr id="0" name=""/>
        <dsp:cNvSpPr/>
      </dsp:nvSpPr>
      <dsp:spPr>
        <a:xfrm>
          <a:off x="2746302" y="0"/>
          <a:ext cx="2607546" cy="1395897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1">
                  <a:lumMod val="75000"/>
                </a:schemeClr>
              </a:solidFill>
            </a:rPr>
            <a:t>Результаты</a:t>
          </a:r>
          <a:endParaRPr lang="ru-RU" sz="2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128168" y="204424"/>
        <a:ext cx="1843814" cy="987049"/>
      </dsp:txXfrm>
    </dsp:sp>
    <dsp:sp modelId="{37626895-456E-43CE-870F-3F21AFDB4D15}">
      <dsp:nvSpPr>
        <dsp:cNvPr id="0" name=""/>
        <dsp:cNvSpPr/>
      </dsp:nvSpPr>
      <dsp:spPr>
        <a:xfrm rot="10838007">
          <a:off x="2342260" y="681300"/>
          <a:ext cx="40405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40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76E85-B938-491E-8659-FC0F42CF2013}">
      <dsp:nvSpPr>
        <dsp:cNvPr id="0" name=""/>
        <dsp:cNvSpPr/>
      </dsp:nvSpPr>
      <dsp:spPr>
        <a:xfrm>
          <a:off x="466904" y="420697"/>
          <a:ext cx="1875368" cy="496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учителя</a:t>
          </a:r>
          <a:endParaRPr lang="ru-RU" sz="2300" kern="1200" dirty="0"/>
        </a:p>
      </dsp:txBody>
      <dsp:txXfrm>
        <a:off x="491117" y="444910"/>
        <a:ext cx="1826942" cy="447579"/>
      </dsp:txXfrm>
    </dsp:sp>
    <dsp:sp modelId="{4B0B26F8-5D5D-4709-9388-60C234B9999B}">
      <dsp:nvSpPr>
        <dsp:cNvPr id="0" name=""/>
        <dsp:cNvSpPr/>
      </dsp:nvSpPr>
      <dsp:spPr>
        <a:xfrm rot="21522763">
          <a:off x="5353813" y="665446"/>
          <a:ext cx="2852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529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BDE19-B8D0-41A7-AD67-568DD4453D7A}">
      <dsp:nvSpPr>
        <dsp:cNvPr id="0" name=""/>
        <dsp:cNvSpPr/>
      </dsp:nvSpPr>
      <dsp:spPr>
        <a:xfrm>
          <a:off x="5639072" y="397119"/>
          <a:ext cx="1853622" cy="4885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детей</a:t>
          </a:r>
          <a:endParaRPr lang="ru-RU" sz="2300" kern="1200" dirty="0"/>
        </a:p>
      </dsp:txBody>
      <dsp:txXfrm>
        <a:off x="5662923" y="420970"/>
        <a:ext cx="1805920" cy="440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16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04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8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314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35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10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3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9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6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76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AA7DF2C-C9F1-4B44-BAFC-ACEE34E6B0A1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B33305-73B9-451D-9AC4-E48684F77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37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diagramData" Target="../diagrams/data3.xml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microsoft.com/office/2007/relationships/diagramDrawing" Target="../diagrams/drawing3.xml"/><Relationship Id="rId2" Type="http://schemas.openxmlformats.org/officeDocument/2006/relationships/image" Target="../media/image11.jpe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diagramQuickStyle" Target="../diagrams/quickStyle3.xml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7" y="2226848"/>
            <a:ext cx="10515600" cy="20668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Методическая </a:t>
            </a:r>
            <a:r>
              <a:rPr lang="ru-RU" b="1" dirty="0" smtClean="0"/>
              <a:t>мастерская</a:t>
            </a:r>
            <a:br>
              <a:rPr lang="ru-RU" b="1" dirty="0" smtClean="0"/>
            </a:br>
            <a:r>
              <a:rPr lang="ru-RU" b="1" dirty="0" smtClean="0"/>
              <a:t>«Формирование математической грамотности на уроках математики с использованием современных педагогических технологий»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726089" y="5004854"/>
            <a:ext cx="357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Учитель математики 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филиала МАОУ «</a:t>
            </a:r>
            <a:r>
              <a:rPr lang="ru-RU" dirty="0" err="1" smtClean="0">
                <a:latin typeface="+mj-lt"/>
              </a:rPr>
              <a:t>Аромашевская</a:t>
            </a:r>
            <a:r>
              <a:rPr lang="ru-RU" dirty="0" smtClean="0">
                <a:latin typeface="+mj-lt"/>
              </a:rPr>
              <a:t> СОШ им. В. Д. </a:t>
            </a:r>
            <a:r>
              <a:rPr lang="ru-RU" dirty="0" err="1" smtClean="0">
                <a:latin typeface="+mj-lt"/>
              </a:rPr>
              <a:t>Кармацкого</a:t>
            </a:r>
            <a:r>
              <a:rPr lang="ru-RU" dirty="0" smtClean="0">
                <a:latin typeface="+mj-lt"/>
              </a:rPr>
              <a:t>»</a:t>
            </a:r>
            <a:br>
              <a:rPr lang="ru-RU" dirty="0" smtClean="0">
                <a:latin typeface="+mj-lt"/>
              </a:rPr>
            </a:br>
            <a:r>
              <a:rPr lang="ru-RU" dirty="0" err="1" smtClean="0">
                <a:latin typeface="+mj-lt"/>
              </a:rPr>
              <a:t>Тишкаева</a:t>
            </a:r>
            <a:r>
              <a:rPr lang="ru-RU" dirty="0" smtClean="0">
                <a:latin typeface="+mj-lt"/>
              </a:rPr>
              <a:t> Г.М</a:t>
            </a:r>
            <a:endParaRPr lang="ru-RU" dirty="0"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74634" y="440898"/>
            <a:ext cx="5933661" cy="15812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tx1"/>
                </a:solidFill>
              </a:rPr>
              <a:t>Детей надо учить тому,</a:t>
            </a:r>
            <a:endParaRPr lang="ru-RU" sz="2400" dirty="0">
              <a:solidFill>
                <a:schemeClr val="tx1"/>
              </a:solidFill>
            </a:endParaRPr>
          </a:p>
          <a:p>
            <a:pPr algn="ctr"/>
            <a:r>
              <a:rPr lang="ru-RU" sz="2400" i="1" dirty="0">
                <a:solidFill>
                  <a:schemeClr val="tx1"/>
                </a:solidFill>
              </a:rPr>
              <a:t>что пригодится им, когда они вырастут</a:t>
            </a:r>
            <a:r>
              <a:rPr lang="ru-RU" sz="2400" i="1" dirty="0" smtClean="0">
                <a:solidFill>
                  <a:schemeClr val="tx1"/>
                </a:solidFill>
              </a:rPr>
              <a:t>.</a:t>
            </a:r>
          </a:p>
          <a:p>
            <a:pPr algn="r"/>
            <a:r>
              <a:rPr lang="ru-RU" sz="2400" i="1" dirty="0" err="1" smtClean="0">
                <a:solidFill>
                  <a:schemeClr val="tx1"/>
                </a:solidFill>
              </a:rPr>
              <a:t>Аристип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</a:rPr>
              <a:t>Киренейский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5"/>
          <a:stretch/>
        </p:blipFill>
        <p:spPr>
          <a:xfrm>
            <a:off x="314618" y="365108"/>
            <a:ext cx="2061464" cy="27736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"/>
          <a:stretch/>
        </p:blipFill>
        <p:spPr>
          <a:xfrm>
            <a:off x="2182187" y="1420626"/>
            <a:ext cx="2030646" cy="27780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31575" t="15700" r="35575" b="9467"/>
          <a:stretch/>
        </p:blipFill>
        <p:spPr>
          <a:xfrm>
            <a:off x="259865" y="1759742"/>
            <a:ext cx="2127246" cy="2725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48" y="3482896"/>
            <a:ext cx="2036881" cy="28893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32" y="2851194"/>
            <a:ext cx="2019988" cy="2889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41" y="3743448"/>
            <a:ext cx="2045742" cy="28893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6" r="10532"/>
          <a:stretch/>
        </p:blipFill>
        <p:spPr>
          <a:xfrm>
            <a:off x="7128222" y="1420626"/>
            <a:ext cx="2325757" cy="3088131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34020" y="4887048"/>
            <a:ext cx="2597255" cy="17616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273" y="365108"/>
            <a:ext cx="2384534" cy="34113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287" y="3384103"/>
            <a:ext cx="2200520" cy="30869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983" y="3529020"/>
            <a:ext cx="2254808" cy="3144200"/>
          </a:xfrm>
          <a:prstGeom prst="rect">
            <a:avLst/>
          </a:prstGeom>
        </p:spPr>
      </p:pic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575036152"/>
              </p:ext>
            </p:extLst>
          </p:nvPr>
        </p:nvGraphicFramePr>
        <p:xfrm>
          <a:off x="1934020" y="413305"/>
          <a:ext cx="8128000" cy="5464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17" name="Прямая со стрелкой 16"/>
          <p:cNvCxnSpPr/>
          <p:nvPr/>
        </p:nvCxnSpPr>
        <p:spPr>
          <a:xfrm>
            <a:off x="7275443" y="1073426"/>
            <a:ext cx="238540" cy="0"/>
          </a:xfrm>
          <a:prstGeom prst="straightConnector1">
            <a:avLst/>
          </a:prstGeom>
          <a:ln w="412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4283765" y="1073426"/>
            <a:ext cx="409128" cy="29818"/>
          </a:xfrm>
          <a:prstGeom prst="straightConnector1">
            <a:avLst/>
          </a:prstGeom>
          <a:ln w="412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4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Мониторинг </a:t>
            </a:r>
            <a:r>
              <a:rPr lang="ru-RU" b="1" dirty="0" err="1" smtClean="0"/>
              <a:t>сформированности</a:t>
            </a:r>
            <a:r>
              <a:rPr lang="ru-RU" b="1" dirty="0" smtClean="0"/>
              <a:t> математической грамотности </a:t>
            </a:r>
            <a:endParaRPr lang="ru-RU" b="1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914857"/>
              </p:ext>
            </p:extLst>
          </p:nvPr>
        </p:nvGraphicFramePr>
        <p:xfrm>
          <a:off x="1143000" y="2162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434263"/>
              </p:ext>
            </p:extLst>
          </p:nvPr>
        </p:nvGraphicFramePr>
        <p:xfrm>
          <a:off x="6080759" y="219197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90119" y="5161188"/>
            <a:ext cx="10981281" cy="13676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+mj-lt"/>
                <a:cs typeface="Arial" panose="020B0604020202020204" pitchFamily="34" charset="0"/>
              </a:rPr>
              <a:t>Вывод: </a:t>
            </a:r>
            <a:r>
              <a:rPr lang="ru-RU" sz="2000" dirty="0" smtClean="0">
                <a:latin typeface="+mj-lt"/>
                <a:ea typeface="Calibri" panose="020F0502020204030204" pitchFamily="34" charset="0"/>
              </a:rPr>
              <a:t> в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ru-RU" sz="2000" dirty="0" smtClean="0">
                <a:latin typeface="+mj-lt"/>
                <a:ea typeface="Calibri" panose="020F0502020204030204" pitchFamily="34" charset="0"/>
              </a:rPr>
              <a:t> классе наблюдается положительная динамика, сократилось количество детей с низким уровнем, появились дети с высоким уровнем математической грамотности. </a:t>
            </a:r>
            <a:endParaRPr lang="ru-RU" sz="2000" dirty="0">
              <a:latin typeface="+mj-lt"/>
            </a:endParaRPr>
          </a:p>
          <a:p>
            <a:pPr algn="ctr"/>
            <a:r>
              <a:rPr lang="ru-RU" sz="2000" dirty="0" smtClean="0">
                <a:latin typeface="+mj-lt"/>
                <a:cs typeface="Arial" panose="020B0604020202020204" pitchFamily="34" charset="0"/>
              </a:rPr>
              <a:t>В </a:t>
            </a:r>
            <a:r>
              <a:rPr lang="ru-RU" dirty="0" smtClean="0">
                <a:latin typeface="+mj-lt"/>
                <a:cs typeface="Arial" panose="020B0604020202020204" pitchFamily="34" charset="0"/>
              </a:rPr>
              <a:t>6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 классе наблюдается незначительное улучшение результатов математической грамотности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168" y="1441704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8074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77229285"/>
              </p:ext>
            </p:extLst>
          </p:nvPr>
        </p:nvGraphicFramePr>
        <p:xfrm>
          <a:off x="435273" y="1252126"/>
          <a:ext cx="11310730" cy="5075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446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68413"/>
            <a:ext cx="9875520" cy="1356360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/>
              <a:t>Технология интегрированного обучения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8" y="2194560"/>
            <a:ext cx="3154680" cy="42062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84448" y="1692427"/>
            <a:ext cx="8055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Маематика</a:t>
            </a:r>
            <a:r>
              <a:rPr lang="ru-RU" sz="2000" b="1" u="sng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+</a:t>
            </a:r>
            <a:br>
              <a:rPr lang="ru-RU" sz="2000" b="1" u="sng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000" b="1" u="sng" dirty="0" smtClean="0">
              <a:solidFill>
                <a:srgbClr val="000000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2000" u="sng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физика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«</a:t>
            </a:r>
            <a:r>
              <a:rPr lang="ru-RU" sz="2000" dirty="0" smtClean="0">
                <a:solidFill>
                  <a:srgbClr val="181818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Равномерное движение. Прямая пропорциональность и её график»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2000" u="sng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география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«Масштаб», «</a:t>
            </a:r>
            <a:r>
              <a:rPr lang="ru-RU" sz="2000" dirty="0" smtClean="0">
                <a:solidFill>
                  <a:srgbClr val="181818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Температура воздуха. Сложение и вычитание положительных и отрицательных чисел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r>
              <a:rPr lang="ru-RU" sz="20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r>
              <a:rPr lang="ru-RU" sz="2000" u="sng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биология </a:t>
            </a:r>
            <a:r>
              <a:rPr lang="ru-RU" sz="20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«Геометрическая прогрессия»;</a:t>
            </a:r>
          </a:p>
          <a:p>
            <a:r>
              <a:rPr lang="ru-RU" sz="2000" u="sng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технология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«Окружность в телах вращения. Изготовление цилиндрических деталей ручным способом».</a:t>
            </a:r>
            <a:endParaRPr lang="ru-RU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30799" y="4694204"/>
            <a:ext cx="5656029" cy="14286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+mj-lt"/>
                <a:cs typeface="Arial" panose="020B0604020202020204" pitchFamily="34" charset="0"/>
              </a:rPr>
              <a:t>Результат: </a:t>
            </a:r>
            <a:r>
              <a:rPr lang="ru-RU" sz="2000" dirty="0">
                <a:latin typeface="+mj-lt"/>
                <a:cs typeface="Arial" panose="020B0604020202020204" pitchFamily="34" charset="0"/>
              </a:rPr>
              <a:t>повышение интереса к предмету, 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выше уровень усвоения </a:t>
            </a:r>
            <a:r>
              <a:rPr lang="ru-RU" sz="2000" dirty="0">
                <a:latin typeface="+mj-lt"/>
                <a:cs typeface="Arial" panose="020B0604020202020204" pitchFamily="34" charset="0"/>
              </a:rPr>
              <a:t>изученного материала, развитие творческих 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умений и </a:t>
            </a:r>
            <a:r>
              <a:rPr lang="ru-RU" sz="2000" dirty="0" err="1" smtClean="0">
                <a:latin typeface="+mj-lt"/>
                <a:cs typeface="Arial" panose="020B0604020202020204" pitchFamily="34" charset="0"/>
              </a:rPr>
              <a:t>межпредметных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 связей</a:t>
            </a:r>
            <a:endParaRPr lang="ru-RU" sz="20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32" b="1049"/>
          <a:stretch/>
        </p:blipFill>
        <p:spPr>
          <a:xfrm>
            <a:off x="9533180" y="4530365"/>
            <a:ext cx="2363748" cy="2035806"/>
          </a:xfrm>
          <a:prstGeom prst="rect">
            <a:avLst/>
          </a:prstGeom>
        </p:spPr>
      </p:pic>
      <p:sp>
        <p:nvSpPr>
          <p:cNvPr id="8" name="Блок-схема: узел 7"/>
          <p:cNvSpPr/>
          <p:nvPr/>
        </p:nvSpPr>
        <p:spPr>
          <a:xfrm>
            <a:off x="11225718" y="5963055"/>
            <a:ext cx="87549" cy="12880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9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432" y="527304"/>
            <a:ext cx="9875520" cy="1356360"/>
          </a:xfrm>
        </p:spPr>
        <p:txBody>
          <a:bodyPr/>
          <a:lstStyle/>
          <a:p>
            <a:pPr algn="ctr"/>
            <a:r>
              <a:rPr lang="ru-RU" b="1" dirty="0"/>
              <a:t>Информационно-коммуникативные технологии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" t="41722" r="17603"/>
          <a:stretch/>
        </p:blipFill>
        <p:spPr>
          <a:xfrm>
            <a:off x="338327" y="2514600"/>
            <a:ext cx="4233673" cy="3996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572000" y="1814589"/>
            <a:ext cx="7129272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интерактивные </a:t>
            </a:r>
            <a:r>
              <a:rPr lang="ru-RU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игры, 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викторины, демонстрация нового материала; 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проверочные </a:t>
            </a:r>
            <a:r>
              <a:rPr lang="ru-RU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самостоятельные работы, </a:t>
            </a:r>
            <a:endParaRPr lang="ru-RU" sz="2000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Развитие творчества детей (разрабатывают </a:t>
            </a:r>
            <a:r>
              <a:rPr lang="ru-RU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буклеты, презентации, информационные 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сообщения);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с обучающимися при дистанционной </a:t>
            </a:r>
            <a:r>
              <a:rPr lang="ru-RU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форме 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обучения;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подготовка </a:t>
            </a:r>
            <a:r>
              <a:rPr lang="ru-RU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ГИА, ВПР, проведении мониторинга </a:t>
            </a:r>
            <a:r>
              <a:rPr lang="ru-RU" sz="2000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математической грамотности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73168" y="4972158"/>
            <a:ext cx="6928104" cy="14286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cs typeface="Arial" panose="020B0604020202020204" pitchFamily="34" charset="0"/>
              </a:rPr>
              <a:t>Результат: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Данная технология повышает мотивацию к предмету, увеличивается работоспособность обучающихся, объективность оценки при проведении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проверочных работ</a:t>
            </a:r>
            <a:endParaRPr lang="ru-RU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9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136" y="381000"/>
            <a:ext cx="9875520" cy="1356360"/>
          </a:xfrm>
        </p:spPr>
        <p:txBody>
          <a:bodyPr/>
          <a:lstStyle/>
          <a:p>
            <a:pPr algn="ctr"/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практико-ориентированного обучения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7512" y="1737360"/>
            <a:ext cx="1103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/>
            <a:r>
              <a:rPr lang="ru-RU" sz="2000" u="sng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Типы задач, в </a:t>
            </a:r>
            <a:r>
              <a:rPr lang="ru-RU" sz="2000" u="sng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зависимости от </a:t>
            </a:r>
            <a:r>
              <a:rPr lang="ru-RU" sz="2000" u="sng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контекста: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общественная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жизнь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(экологические проблемы, обмен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валюты, денежные вклады в банке, прогноз итогов выборов, демография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личная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жизнь 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(повседневные дела: покупки, приготовление пищи, игры, оплата счетов, туристическое маршруты, здоровье и др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Образование, профессиональная деятельность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(школьная жизнь, трудовая деятельность, включают такие действия как измерения, подсчеты стоимости, заказ материалов)</a:t>
            </a:r>
          </a:p>
          <a:p>
            <a:pPr marL="288000"/>
            <a:endParaRPr lang="ru-RU" sz="2000" dirty="0" smtClean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61688" y="4489704"/>
            <a:ext cx="7040879" cy="19933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cs typeface="Arial" panose="020B0604020202020204" pitchFamily="34" charset="0"/>
              </a:rPr>
              <a:t>Результат: развивает креативное мышление, повышает мотивацию, воспитывает такие качества как хозяйственность, бережливость и трудолюбие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288" y="295994"/>
            <a:ext cx="9875520" cy="1002454"/>
          </a:xfrm>
        </p:spPr>
        <p:txBody>
          <a:bodyPr/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роектная технология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960828"/>
              </p:ext>
            </p:extLst>
          </p:nvPr>
        </p:nvGraphicFramePr>
        <p:xfrm>
          <a:off x="484632" y="1197864"/>
          <a:ext cx="11228832" cy="2989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0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8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3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4096"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Долгосрочные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Среднесрочные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Краткосрочные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667">
                <a:tc>
                  <a:txBody>
                    <a:bodyPr/>
                    <a:lstStyle/>
                    <a:p>
                      <a:r>
                        <a:rPr lang="ru-RU" dirty="0" smtClean="0"/>
                        <a:t>«Приёмы устного счета»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 мире </a:t>
                      </a:r>
                      <a:r>
                        <a:rPr lang="ru-RU" dirty="0" err="1" smtClean="0"/>
                        <a:t>параллелограмов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Исследовательские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Творческие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667">
                <a:tc>
                  <a:txBody>
                    <a:bodyPr/>
                    <a:lstStyle/>
                    <a:p>
                      <a:r>
                        <a:rPr lang="ru-RU" dirty="0" smtClean="0"/>
                        <a:t>«Математические фокусы»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«Приемы вычисления высоты школы»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«Безопасные ступеньки»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Рисунок по темам «Подобие</a:t>
                      </a:r>
                      <a:r>
                        <a:rPr lang="ru-RU" baseline="0" dirty="0" smtClean="0"/>
                        <a:t> фигур</a:t>
                      </a:r>
                      <a:r>
                        <a:rPr lang="ru-RU" dirty="0" smtClean="0"/>
                        <a:t>», «Симметрия»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«Сколько весит горошина?»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презентаций к уроку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38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«Как подобрать лыжи?»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Изготовление моделей</a:t>
                      </a:r>
                      <a:r>
                        <a:rPr lang="ru-RU" baseline="0" dirty="0" smtClean="0"/>
                        <a:t> многогранников и тел вращения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" t="39867" b="13866"/>
          <a:stretch/>
        </p:blipFill>
        <p:spPr>
          <a:xfrm>
            <a:off x="347473" y="3696511"/>
            <a:ext cx="4064548" cy="2714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136" y="4410456"/>
            <a:ext cx="1609344" cy="2145792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5048655" y="4242816"/>
            <a:ext cx="5110329" cy="23134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cs typeface="Arial" panose="020B0604020202020204" pitchFamily="34" charset="0"/>
              </a:rPr>
              <a:t>Результат: позволяет </a:t>
            </a:r>
            <a:r>
              <a:rPr lang="ru-RU" sz="2000" dirty="0" smtClean="0">
                <a:ea typeface="Calibri" panose="020F0502020204030204" pitchFamily="34" charset="0"/>
              </a:rPr>
              <a:t>выйти </a:t>
            </a:r>
            <a:r>
              <a:rPr lang="ru-RU" sz="2000" dirty="0">
                <a:ea typeface="Calibri" panose="020F0502020204030204" pitchFamily="34" charset="0"/>
              </a:rPr>
              <a:t>за пределы предмета математики, открыть новые знания, </a:t>
            </a:r>
            <a:r>
              <a:rPr lang="ru-RU" sz="2000" dirty="0" smtClean="0">
                <a:ea typeface="Calibri" panose="020F0502020204030204" pitchFamily="34" charset="0"/>
              </a:rPr>
              <a:t>найти применение </a:t>
            </a:r>
            <a:r>
              <a:rPr lang="ru-RU" sz="2000" dirty="0">
                <a:ea typeface="Calibri" panose="020F0502020204030204" pitchFamily="34" charset="0"/>
              </a:rPr>
              <a:t>имеющимся знаниям в жизни человека, позволяет проявить творчество, индивидуальность, коммуникабельность, аргументировать, делать выводы, учатся мыслить не стандартно</a:t>
            </a:r>
            <a:endParaRPr lang="ru-RU" sz="2000" dirty="0">
              <a:cs typeface="Arial" panose="020B0604020202020204" pitchFamily="34" charset="0"/>
            </a:endParaRPr>
          </a:p>
        </p:txBody>
      </p:sp>
      <p:pic>
        <p:nvPicPr>
          <p:cNvPr id="7" name="Рисунок 6" descr="H:\DSC07917.JPG"/>
          <p:cNvPicPr/>
          <p:nvPr/>
        </p:nvPicPr>
        <p:blipFill rotWithShape="1">
          <a:blip r:embed="rId4" cstate="print"/>
          <a:srcRect l="30505" t="256" r="34578" b="40063"/>
          <a:stretch/>
        </p:blipFill>
        <p:spPr bwMode="auto">
          <a:xfrm>
            <a:off x="3718601" y="2808781"/>
            <a:ext cx="1386840" cy="17754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99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856" y="499872"/>
            <a:ext cx="9875520" cy="1356360"/>
          </a:xfrm>
        </p:spPr>
        <p:txBody>
          <a:bodyPr/>
          <a:lstStyle/>
          <a:p>
            <a:pPr algn="ctr"/>
            <a:r>
              <a:rPr lang="ru-RU" b="1" dirty="0"/>
              <a:t>Технология дифференцированного обучения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86968" y="1974640"/>
            <a:ext cx="10369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  <a:ea typeface="Calibri" panose="020F0502020204030204" pitchFamily="34" charset="0"/>
              </a:rPr>
              <a:t>Дифференцированное обучение позволяет учитывать личностные особенности ученика, стимулирует школьников к выбору учебных заданий, форм и способов их выполнения</a:t>
            </a:r>
          </a:p>
          <a:p>
            <a:r>
              <a:rPr lang="ru-RU" sz="2000" dirty="0" smtClean="0">
                <a:latin typeface="+mj-lt"/>
                <a:ea typeface="Calibri" panose="020F0502020204030204" pitchFamily="34" charset="0"/>
              </a:rPr>
              <a:t>Дифференцированный подход применяю почти на всех этапах урока: актуализация опорных знаний, изучение нового материала (бывают случаи, когда дети идут на опережение), закрепление изученного материала, контроль знаний, домашнее задание), а так же при подготовке к ГИА.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37960" y="4032968"/>
            <a:ext cx="5327904" cy="24684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+mj-lt"/>
                <a:cs typeface="Arial" panose="020B0604020202020204" pitchFamily="34" charset="0"/>
              </a:rPr>
              <a:t>Результат: </a:t>
            </a:r>
            <a:r>
              <a:rPr lang="ru-RU" sz="2000" dirty="0" smtClean="0">
                <a:latin typeface="+mj-lt"/>
                <a:ea typeface="Calibri" panose="020F0502020204030204" pitchFamily="34" charset="0"/>
              </a:rPr>
              <a:t> </a:t>
            </a:r>
            <a:endParaRPr lang="ru-RU" sz="2000" dirty="0">
              <a:latin typeface="+mj-lt"/>
            </a:endParaRPr>
          </a:p>
          <a:p>
            <a:pPr algn="ctr"/>
            <a:r>
              <a:rPr lang="ru-RU" sz="2000" dirty="0" smtClean="0">
                <a:latin typeface="+mj-lt"/>
                <a:cs typeface="Arial" panose="020B0604020202020204" pitchFamily="34" charset="0"/>
              </a:rPr>
              <a:t>позволяет раскрыть индивидуальный потенциал обучающихся, </a:t>
            </a:r>
            <a:r>
              <a:rPr lang="ru-RU" sz="2000" dirty="0" smtClean="0">
                <a:latin typeface="+mj-lt"/>
                <a:ea typeface="Calibri" panose="020F0502020204030204" pitchFamily="34" charset="0"/>
              </a:rPr>
              <a:t>формировать </a:t>
            </a:r>
            <a:r>
              <a:rPr lang="ru-RU" sz="2000" dirty="0">
                <a:latin typeface="+mj-lt"/>
                <a:ea typeface="Calibri" panose="020F0502020204030204" pitchFamily="34" charset="0"/>
              </a:rPr>
              <a:t>в детях трудолюбие, усидчивость и </a:t>
            </a:r>
            <a:r>
              <a:rPr lang="ru-RU" sz="2000" dirty="0" smtClean="0">
                <a:latin typeface="+mj-lt"/>
                <a:ea typeface="Calibri" panose="020F0502020204030204" pitchFamily="34" charset="0"/>
              </a:rPr>
              <a:t>самостоятельность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776" t="5999" r="5754" b="2001"/>
          <a:stretch/>
        </p:blipFill>
        <p:spPr>
          <a:xfrm>
            <a:off x="246888" y="4032504"/>
            <a:ext cx="6214573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7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288" y="330417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/>
              <a:t>Педагогические приёмы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46987607"/>
              </p:ext>
            </p:extLst>
          </p:nvPr>
        </p:nvGraphicFramePr>
        <p:xfrm>
          <a:off x="-308864" y="1773936"/>
          <a:ext cx="11857736" cy="476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1792" y="1856232"/>
            <a:ext cx="189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АОЗ, закрепление изученного материала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04671" y="3709337"/>
            <a:ext cx="1523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Физические  минутки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07010" y="5029123"/>
            <a:ext cx="16521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Изучение нового материала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6491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0" y="609600"/>
            <a:ext cx="6995160" cy="1045464"/>
          </a:xfrm>
        </p:spPr>
        <p:txBody>
          <a:bodyPr/>
          <a:lstStyle/>
          <a:p>
            <a:r>
              <a:rPr lang="ru-RU" dirty="0" err="1" smtClean="0"/>
              <a:t>Фишбоун</a:t>
            </a:r>
            <a:endParaRPr lang="ru-RU" dirty="0"/>
          </a:p>
        </p:txBody>
      </p:sp>
      <p:pic>
        <p:nvPicPr>
          <p:cNvPr id="3" name="Picture 2" descr="https://fsd.multiurok.ru/html/2021/11/23/s_619cc1ca7e2aa/phpirbp7U_Vystuplenie-Funkcionalnaya-gramotnost_html_7f6db3737544585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9" t="31186" r="2802" b="26680"/>
          <a:stretch/>
        </p:blipFill>
        <p:spPr bwMode="auto">
          <a:xfrm>
            <a:off x="7388352" y="457201"/>
            <a:ext cx="4148828" cy="151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561442" y="477077"/>
            <a:ext cx="864705" cy="178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561441" y="1795691"/>
            <a:ext cx="864705" cy="178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9" r="57407" b="15466"/>
          <a:stretch/>
        </p:blipFill>
        <p:spPr>
          <a:xfrm>
            <a:off x="799338" y="2013997"/>
            <a:ext cx="2364486" cy="43387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03"/>
          <a:stretch/>
        </p:blipFill>
        <p:spPr>
          <a:xfrm>
            <a:off x="4359402" y="2679192"/>
            <a:ext cx="3161538" cy="3511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3" t="16802" r="-6018" b="21200"/>
          <a:stretch/>
        </p:blipFill>
        <p:spPr>
          <a:xfrm>
            <a:off x="8613049" y="2100800"/>
            <a:ext cx="2761488" cy="425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1146</TotalTime>
  <Words>512</Words>
  <Application>Microsoft Office PowerPoint</Application>
  <PresentationFormat>Широкоэкранный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Базис</vt:lpstr>
      <vt:lpstr>Методическая мастерская «Формирование математической грамотности на уроках математики с использованием современных педагогических технологий»</vt:lpstr>
      <vt:lpstr>Презентация PowerPoint</vt:lpstr>
      <vt:lpstr>Технология интегрированного обучения</vt:lpstr>
      <vt:lpstr>Информационно-коммуникативные технологии</vt:lpstr>
      <vt:lpstr>Технология практико-ориентированного обучения</vt:lpstr>
      <vt:lpstr>Проектная технология</vt:lpstr>
      <vt:lpstr>Технология дифференцированного обучения</vt:lpstr>
      <vt:lpstr>Педагогические приёмы</vt:lpstr>
      <vt:lpstr>Фишбоун</vt:lpstr>
      <vt:lpstr>Презентация PowerPoint</vt:lpstr>
      <vt:lpstr>Мониторинг сформированности математической грамотности </vt:lpstr>
      <vt:lpstr>Спасибо за внимание.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Shool</cp:lastModifiedBy>
  <cp:revision>64</cp:revision>
  <dcterms:created xsi:type="dcterms:W3CDTF">2023-01-28T11:14:38Z</dcterms:created>
  <dcterms:modified xsi:type="dcterms:W3CDTF">2023-02-01T03:09:25Z</dcterms:modified>
</cp:coreProperties>
</file>