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72" r:id="rId11"/>
    <p:sldId id="268" r:id="rId12"/>
    <p:sldId id="269" r:id="rId13"/>
    <p:sldId id="265" r:id="rId14"/>
    <p:sldId id="266" r:id="rId15"/>
    <p:sldId id="273" r:id="rId16"/>
    <p:sldId id="267" r:id="rId17"/>
    <p:sldId id="270" r:id="rId18"/>
    <p:sldId id="274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E0037C-F3A6-47A9-8566-603D0605916D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41D516-0902-4956-8F85-AF0DB3EE88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playlist?list=PL3U9FO0U6DJnhmo5TO3EMnzk3qf4pvx8L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-olymp.ru/intensive-re?utm_source=yandex&amp;utm_medium=cpc&amp;utm_campaign=80689913&amp;utm_content=13122282679&amp;utm_term=&#1088;&#1077;&#1075;&#1080;&#1086;&#1085;&#1072;&#1083;&#1100;&#1085;&#1099;&#1081;%20&#1101;&#1090;&#1072;&#1087;%20&#1074;&#1089;&#1086;&#1096;%20&#1087;&#1086;&#1076;&#1075;&#1086;&#1090;&#1086;&#1074;&#1082;&#1072;&amp;mango=|c:80689913|g:5083473873|b:13122282679|k:42245585812|st:context|a:no|s:mail.ru|t:none|p:0|r:42245585812|reg:11176|net:%7byad%7d&amp;yclid=18274353382420709212" TargetMode="External"/><Relationship Id="rId2" Type="http://schemas.openxmlformats.org/officeDocument/2006/relationships/hyperlink" Target="https://olimpiada.ru/activity/80/tasks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Подготовка к олимпиадам и конкурсам различного уровня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ШМО гуманитарного цикла 04.03.2023</a:t>
            </a:r>
          </a:p>
          <a:p>
            <a:pPr algn="r"/>
            <a:r>
              <a:rPr lang="ru-RU" dirty="0" smtClean="0"/>
              <a:t>Вдович С.А.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006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НА ПЕРЕВОД НАУЧНЫХ ТЕКСТОВ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415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479585" cy="499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71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" r="1627"/>
          <a:stretch/>
        </p:blipFill>
        <p:spPr bwMode="auto">
          <a:xfrm>
            <a:off x="251520" y="404664"/>
            <a:ext cx="8662943" cy="4641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302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20"/>
          <a:stretch/>
        </p:blipFill>
        <p:spPr bwMode="auto">
          <a:xfrm>
            <a:off x="395536" y="476672"/>
            <a:ext cx="8368145" cy="483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506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7857718" cy="280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947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19"/>
          <a:stretch/>
        </p:blipFill>
        <p:spPr bwMode="auto">
          <a:xfrm>
            <a:off x="827584" y="519158"/>
            <a:ext cx="747094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20588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05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РЕСУРСЫ:ТЕОРИЯ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183562" cy="5491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РУССКИЙ </a:t>
            </a:r>
            <a:r>
              <a:rPr lang="ru-RU" dirty="0"/>
              <a:t>ЯЗЫК – АКСАРИНА НАТАЛЬЯ АЛЕКСАНДРОВНА. </a:t>
            </a:r>
          </a:p>
          <a:p>
            <a:pPr marL="0" indent="0">
              <a:buNone/>
            </a:pPr>
            <a:r>
              <a:rPr lang="ru-RU" dirty="0"/>
              <a:t>Лекции записаны в определенной последовательности - нужно начинать с омонимии и многозначности, потом синонимы, антонимы, этимология, </a:t>
            </a:r>
            <a:r>
              <a:rPr lang="ru-RU" dirty="0" err="1"/>
              <a:t>морфемика</a:t>
            </a:r>
            <a:r>
              <a:rPr lang="ru-RU" dirty="0"/>
              <a:t>, словообразование. </a:t>
            </a:r>
            <a:r>
              <a:rPr lang="ru-RU" u="sng" dirty="0">
                <a:hlinkClick r:id="rId2"/>
              </a:rPr>
              <a:t>https://www.youtube.com/playlist?list=PL3U9FO0U6DJnhmo5TO3EMnzk3qf4pvx8L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4781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466" y="5229200"/>
            <a:ext cx="8183880" cy="1051560"/>
          </a:xfrm>
        </p:spPr>
        <p:txBody>
          <a:bodyPr/>
          <a:lstStyle/>
          <a:p>
            <a:r>
              <a:rPr lang="ru-RU" dirty="0" smtClean="0"/>
              <a:t>РЕСУРСЫ: ПРАКТИКА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8984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МАТЕРИАЛЫ  ВСЕРОССИЙСКОЙ  ОЛИМПИАДЫ - </a:t>
            </a:r>
          </a:p>
          <a:p>
            <a:r>
              <a:rPr lang="ru-RU" u="sng" dirty="0">
                <a:hlinkClick r:id="rId2"/>
              </a:rPr>
              <a:t>https://olimpiada.ru/activity/80/tasks</a:t>
            </a:r>
            <a:r>
              <a:rPr lang="ru-RU" dirty="0"/>
              <a:t>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ПОДРОБНЫЙ РАЗБОР ЗАДАНИЙ – </a:t>
            </a:r>
          </a:p>
          <a:p>
            <a:r>
              <a:rPr lang="ru-RU" u="sng" dirty="0">
                <a:hlinkClick r:id="rId3"/>
              </a:rPr>
              <a:t>https://school-olymp.ru/intensive-re?utm_source=yandex&amp;utm_medium=cpc&amp;utm_campaign=80689913&amp;utm_content=13122282679&amp;utm_term=региональный%20этап%20всош%20подготовка&amp;mango=%7Cc%3A80689913%7Cg%3A5083473873%7Cb%3A13122282679%7Ck%3A42245585812%7Cst%3Acontext%7Ca%3Ano%7Cs%3Amail.ru%7Ct%3Anone%7Cp%3A0%7Cr%3A42245585812%7Creg%3A11176%7Cnet%3A%7Byad%7D&amp;yclid=18274353382420709212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510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14836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</a:t>
            </a:r>
            <a:r>
              <a:rPr lang="ru-RU" dirty="0"/>
              <a:t>за внимание! </a:t>
            </a:r>
            <a:br>
              <a:rPr lang="ru-RU" dirty="0"/>
            </a:br>
            <a:r>
              <a:rPr lang="ru-RU" dirty="0"/>
              <a:t>С наступающим!</a:t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 descr="C:\Users\User\Desktop\aEtrxeeQfik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71"/>
          <a:stretch/>
        </p:blipFill>
        <p:spPr bwMode="auto">
          <a:xfrm>
            <a:off x="1403648" y="530225"/>
            <a:ext cx="6408712" cy="467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4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регионального этапа </a:t>
            </a:r>
            <a:r>
              <a:rPr lang="ru-RU" dirty="0" err="1" smtClean="0"/>
              <a:t>ВПОш</a:t>
            </a:r>
            <a:r>
              <a:rPr lang="ru-RU" dirty="0" smtClean="0"/>
              <a:t> </a:t>
            </a:r>
            <a:r>
              <a:rPr lang="ru-RU" sz="2200" dirty="0" smtClean="0"/>
              <a:t>(2022-2023 </a:t>
            </a:r>
            <a:r>
              <a:rPr lang="ru-RU" sz="2200" dirty="0" err="1" smtClean="0"/>
              <a:t>уч.г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РУССКИЙ ЯЗЫК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24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ВОПРОС № 1 </a:t>
            </a:r>
            <a:endParaRPr lang="ru-RU" dirty="0"/>
          </a:p>
          <a:p>
            <a:r>
              <a:rPr lang="ru-RU" dirty="0"/>
              <a:t>Однажды диалектолог К. привёз из экспедиции запись говора жителей одной российской деревни. В записи были представлены такие слова (словоформы): </a:t>
            </a:r>
            <a:r>
              <a:rPr lang="ru-RU" b="1" i="1" dirty="0" err="1"/>
              <a:t>пабиле́л</a:t>
            </a:r>
            <a:r>
              <a:rPr lang="ru-RU" b="1" i="1" dirty="0"/>
              <a:t>, </a:t>
            </a:r>
            <a:r>
              <a:rPr lang="ru-RU" b="1" i="1" dirty="0" err="1"/>
              <a:t>няси</a:t>
            </a:r>
            <a:r>
              <a:rPr lang="ru-RU" b="1" i="1" dirty="0"/>
              <a:t>́ , </a:t>
            </a:r>
            <a:r>
              <a:rPr lang="ru-RU" b="1" i="1" dirty="0" err="1"/>
              <a:t>динька</a:t>
            </a:r>
            <a:r>
              <a:rPr lang="ru-RU" b="1" i="1" dirty="0"/>
              <a:t>́ , внизу́ , </a:t>
            </a:r>
            <a:r>
              <a:rPr lang="ru-RU" b="1" i="1" dirty="0" err="1"/>
              <a:t>люту́ю</a:t>
            </a:r>
            <a:r>
              <a:rPr lang="ru-RU" b="1" i="1" dirty="0"/>
              <a:t>, </a:t>
            </a:r>
            <a:r>
              <a:rPr lang="ru-RU" b="1" i="1" dirty="0" err="1"/>
              <a:t>динёк</a:t>
            </a:r>
            <a:r>
              <a:rPr lang="ru-RU" b="1" i="1" dirty="0"/>
              <a:t>, </a:t>
            </a:r>
            <a:r>
              <a:rPr lang="ru-RU" b="1" i="1" dirty="0" err="1"/>
              <a:t>бягу</a:t>
            </a:r>
            <a:r>
              <a:rPr lang="ru-RU" b="1" i="1" dirty="0"/>
              <a:t>́ , </a:t>
            </a:r>
            <a:r>
              <a:rPr lang="ru-RU" b="1" i="1" dirty="0" err="1"/>
              <a:t>ляжы́т</a:t>
            </a:r>
            <a:r>
              <a:rPr lang="ru-RU" b="1" i="1" dirty="0"/>
              <a:t>, </a:t>
            </a:r>
            <a:r>
              <a:rPr lang="ru-RU" b="1" i="1" dirty="0" err="1"/>
              <a:t>сипи́т</a:t>
            </a:r>
            <a:r>
              <a:rPr lang="ru-RU" b="1" i="1" dirty="0"/>
              <a:t>, </a:t>
            </a:r>
            <a:r>
              <a:rPr lang="ru-RU" b="1" i="1" dirty="0" err="1"/>
              <a:t>нясла</a:t>
            </a:r>
            <a:r>
              <a:rPr lang="ru-RU" b="1" i="1" dirty="0"/>
              <a:t>́ , пяти́ , </a:t>
            </a:r>
            <a:r>
              <a:rPr lang="ru-RU" b="1" i="1" dirty="0" err="1"/>
              <a:t>люби́ть</a:t>
            </a:r>
            <a:r>
              <a:rPr lang="ru-RU" b="1" i="1" dirty="0"/>
              <a:t>, </a:t>
            </a:r>
            <a:r>
              <a:rPr lang="ru-RU" b="1" i="1" dirty="0" err="1"/>
              <a:t>сямью</a:t>
            </a:r>
            <a:r>
              <a:rPr lang="ru-RU" b="1" i="1" dirty="0"/>
              <a:t>́ , </a:t>
            </a:r>
            <a:r>
              <a:rPr lang="ru-RU" b="1" i="1" dirty="0" err="1"/>
              <a:t>типе́рь</a:t>
            </a:r>
            <a:r>
              <a:rPr lang="ru-RU" b="1" i="1" dirty="0"/>
              <a:t>, </a:t>
            </a:r>
            <a:r>
              <a:rPr lang="ru-RU" b="1" i="1" dirty="0" err="1"/>
              <a:t>пабялю</a:t>
            </a:r>
            <a:r>
              <a:rPr lang="ru-RU" b="1" i="1" dirty="0"/>
              <a:t>́ , </a:t>
            </a:r>
            <a:r>
              <a:rPr lang="ru-RU" b="1" i="1" dirty="0" err="1"/>
              <a:t>сяльцо</a:t>
            </a:r>
            <a:r>
              <a:rPr lang="ru-RU" b="1" i="1" dirty="0"/>
              <a:t>́ , </a:t>
            </a:r>
            <a:r>
              <a:rPr lang="ru-RU" b="1" i="1" dirty="0" err="1"/>
              <a:t>распримя́т</a:t>
            </a:r>
            <a:r>
              <a:rPr lang="ru-RU" b="1" i="1" dirty="0"/>
              <a:t>, </a:t>
            </a:r>
            <a:r>
              <a:rPr lang="ru-RU" b="1" i="1" dirty="0" err="1"/>
              <a:t>сядьмо́й</a:t>
            </a:r>
            <a:r>
              <a:rPr lang="ru-RU" b="1" i="1" dirty="0"/>
              <a:t>, </a:t>
            </a:r>
            <a:r>
              <a:rPr lang="ru-RU" b="1" i="1" dirty="0" err="1"/>
              <a:t>стриля́ть</a:t>
            </a:r>
            <a:r>
              <a:rPr lang="ru-RU" b="1" i="1" dirty="0"/>
              <a:t>, </a:t>
            </a:r>
            <a:r>
              <a:rPr lang="ru-RU" b="1" i="1" dirty="0" err="1"/>
              <a:t>бяло</a:t>
            </a:r>
            <a:r>
              <a:rPr lang="ru-RU" b="1" i="1" dirty="0"/>
              <a:t>́ , </a:t>
            </a:r>
            <a:r>
              <a:rPr lang="ru-RU" b="1" i="1" dirty="0" err="1"/>
              <a:t>тяну́ть</a:t>
            </a:r>
            <a:r>
              <a:rPr lang="ru-RU" b="1" i="1" dirty="0"/>
              <a:t>, </a:t>
            </a:r>
            <a:r>
              <a:rPr lang="ru-RU" b="1" i="1" dirty="0" err="1"/>
              <a:t>вяза́ть</a:t>
            </a:r>
            <a:r>
              <a:rPr lang="ru-RU" b="1" i="1" dirty="0"/>
              <a:t>, яйцо́ , </a:t>
            </a:r>
            <a:r>
              <a:rPr lang="ru-RU" b="1" i="1" dirty="0" err="1"/>
              <a:t>глиде́ть</a:t>
            </a:r>
            <a:r>
              <a:rPr lang="ru-RU" b="1" i="1" dirty="0"/>
              <a:t>, </a:t>
            </a:r>
            <a:r>
              <a:rPr lang="ru-RU" b="1" i="1" dirty="0" err="1"/>
              <a:t>дивятью</a:t>
            </a:r>
            <a:r>
              <a:rPr lang="ru-RU" b="1" i="1" dirty="0"/>
              <a:t>́ , </a:t>
            </a:r>
            <a:r>
              <a:rPr lang="ru-RU" b="1" i="1" dirty="0" err="1"/>
              <a:t>питёрка</a:t>
            </a:r>
            <a:r>
              <a:rPr lang="ru-RU" b="1" i="1" dirty="0"/>
              <a:t> </a:t>
            </a:r>
            <a:r>
              <a:rPr lang="ru-RU" dirty="0"/>
              <a:t>(запись приводится в орфографии, отражающей произношение слов).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Они </a:t>
            </a:r>
            <a:r>
              <a:rPr lang="ru-RU" dirty="0"/>
              <a:t>соответствуют следующим словам (словоформам) русского литературного языка: </a:t>
            </a:r>
            <a:r>
              <a:rPr lang="ru-RU" b="1" i="1" dirty="0">
                <a:solidFill>
                  <a:srgbClr val="002060"/>
                </a:solidFill>
              </a:rPr>
              <a:t>побелел, неси, денька, внизу, </a:t>
            </a:r>
            <a:r>
              <a:rPr lang="ru-RU" b="1" i="1" dirty="0" err="1">
                <a:solidFill>
                  <a:srgbClr val="002060"/>
                </a:solidFill>
              </a:rPr>
              <a:t>люту́ю</a:t>
            </a:r>
            <a:r>
              <a:rPr lang="ru-RU" b="1" i="1" dirty="0">
                <a:solidFill>
                  <a:srgbClr val="002060"/>
                </a:solidFill>
              </a:rPr>
              <a:t>, денёк, бегу́ , лежит, сипит, несла, пяти, любить, семью, теперь, побелю, сельцо, распрямят, седьмой, стрелять, бело́ , тянуть, вязать, яйцо, глядеть, девятью, пятёрка.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10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представленных ниже словах (словоформах) вставьте пропущенные буквы в соответствии с тем, какой звук будут произносить на месте пропусков жители деревни, которую посетил диалектолог К.: </a:t>
            </a:r>
            <a:r>
              <a:rPr lang="ru-RU" b="1" i="1" dirty="0"/>
              <a:t>1) </a:t>
            </a:r>
            <a:r>
              <a:rPr lang="ru-RU" b="1" i="1" dirty="0" err="1"/>
              <a:t>н_сём</a:t>
            </a:r>
            <a:r>
              <a:rPr lang="ru-RU" b="1" i="1" dirty="0"/>
              <a:t>, 2) </a:t>
            </a:r>
            <a:r>
              <a:rPr lang="ru-RU" b="1" i="1" dirty="0" err="1"/>
              <a:t>нил_ди́м</a:t>
            </a:r>
            <a:r>
              <a:rPr lang="ru-RU" b="1" i="1" dirty="0"/>
              <a:t>, 3) </a:t>
            </a:r>
            <a:r>
              <a:rPr lang="ru-RU" b="1" i="1" dirty="0" err="1"/>
              <a:t>с_ле́нье</a:t>
            </a:r>
            <a:r>
              <a:rPr lang="ru-RU" b="1" i="1" dirty="0"/>
              <a:t>, 4) </a:t>
            </a:r>
            <a:r>
              <a:rPr lang="ru-RU" b="1" i="1" dirty="0" err="1"/>
              <a:t>пр_ди</a:t>
            </a:r>
            <a:r>
              <a:rPr lang="ru-RU" b="1" i="1" dirty="0"/>
              <a:t>́ , 5) </a:t>
            </a:r>
            <a:r>
              <a:rPr lang="ru-RU" b="1" i="1" dirty="0" err="1"/>
              <a:t>д_ньку</a:t>
            </a:r>
            <a:r>
              <a:rPr lang="ru-RU" b="1" i="1" dirty="0"/>
              <a:t>́ , 6) </a:t>
            </a:r>
            <a:r>
              <a:rPr lang="ru-RU" b="1" i="1" dirty="0" err="1"/>
              <a:t>б_льмо</a:t>
            </a:r>
            <a:r>
              <a:rPr lang="ru-RU" b="1" i="1" dirty="0"/>
              <a:t>́ , 7) </a:t>
            </a:r>
            <a:r>
              <a:rPr lang="ru-RU" b="1" i="1" dirty="0" err="1"/>
              <a:t>л_нтя́й</a:t>
            </a:r>
            <a:r>
              <a:rPr lang="ru-RU" b="1" i="1" dirty="0"/>
              <a:t>. </a:t>
            </a:r>
            <a:r>
              <a:rPr lang="ru-RU" dirty="0"/>
              <a:t>На основании сравнения с материалом записи говора и словами русского литературного языка объясните, от чего зависит выбор того или иного звука, который вы обозначили на месте пропуска соответствующей буквой. Свой ответ подтверждайте примерами произношения слов в говоре (к каждому слову с пропуском должно быть указано два примера, где это возможно).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474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529921"/>
              </p:ext>
            </p:extLst>
          </p:nvPr>
        </p:nvGraphicFramePr>
        <p:xfrm>
          <a:off x="503238" y="530225"/>
          <a:ext cx="8183562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561662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пабиле́л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няси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динька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внизу́,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люту́ю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динёк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бягу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ляжы́т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сипи́т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нясла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пяти́ 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люби́ть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сямью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типе́рь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пабялю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сяльцо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распримя́т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сядьмо́й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стриля́ть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бяло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тяну́ть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вяза́ть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яйцо́ 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глиде́ть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дивятью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́ 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питёрка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побелел,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неси,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денька,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внизу, </a:t>
                      </a:r>
                    </a:p>
                    <a:p>
                      <a:pPr algn="ctr"/>
                      <a:r>
                        <a:rPr kumimoji="0"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люту́ю</a:t>
                      </a: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денёк,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бегу́ 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лежит,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сипит,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несла,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пяти,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любить,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семью,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теперь,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побелю,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сельцо,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распрямят,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седьмой,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стрелять,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бело́ 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тянуть,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вязать,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яйцо,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глядеть,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девятью, </a:t>
                      </a:r>
                    </a:p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пятёрка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7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604860"/>
              </p:ext>
            </p:extLst>
          </p:nvPr>
        </p:nvGraphicFramePr>
        <p:xfrm>
          <a:off x="503238" y="530224"/>
          <a:ext cx="8183562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5131023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2800" b="1" i="1" dirty="0" err="1" smtClean="0"/>
                        <a:t>н_сём</a:t>
                      </a:r>
                      <a:r>
                        <a:rPr lang="ru-RU" sz="2800" b="1" i="1" dirty="0" smtClean="0"/>
                        <a:t>, 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2800" b="1" i="1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800" b="1" i="1" dirty="0" err="1" smtClean="0"/>
                        <a:t>нил_ди́м</a:t>
                      </a:r>
                      <a:r>
                        <a:rPr lang="ru-RU" sz="2800" b="1" i="1" dirty="0" smtClean="0"/>
                        <a:t>, 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2800" b="1" i="1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800" b="1" i="1" dirty="0" err="1" smtClean="0"/>
                        <a:t>с_ле́нье</a:t>
                      </a:r>
                      <a:r>
                        <a:rPr lang="ru-RU" sz="2800" b="1" i="1" dirty="0" smtClean="0"/>
                        <a:t>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/>
                        <a:t>4) </a:t>
                      </a:r>
                      <a:r>
                        <a:rPr lang="ru-RU" sz="2800" b="1" i="1" dirty="0" err="1" smtClean="0"/>
                        <a:t>пр_ди</a:t>
                      </a:r>
                      <a:r>
                        <a:rPr lang="ru-RU" sz="2800" b="1" i="1" dirty="0" smtClean="0"/>
                        <a:t>́ 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/>
                        <a:t>5) </a:t>
                      </a:r>
                      <a:r>
                        <a:rPr lang="ru-RU" sz="2800" b="1" i="1" dirty="0" err="1" smtClean="0"/>
                        <a:t>д_ньку</a:t>
                      </a:r>
                      <a:r>
                        <a:rPr lang="ru-RU" sz="2800" b="1" i="1" dirty="0" smtClean="0"/>
                        <a:t>́ 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/>
                        <a:t>6) </a:t>
                      </a:r>
                      <a:r>
                        <a:rPr lang="ru-RU" sz="2800" b="1" i="1" dirty="0" err="1" smtClean="0"/>
                        <a:t>б_льмо</a:t>
                      </a:r>
                      <a:r>
                        <a:rPr lang="ru-RU" sz="2800" b="1" i="1" dirty="0" smtClean="0"/>
                        <a:t>́ 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/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/>
                        <a:t>7) </a:t>
                      </a:r>
                      <a:r>
                        <a:rPr lang="ru-RU" sz="2800" b="1" i="1" dirty="0" err="1" smtClean="0"/>
                        <a:t>л_нтя́й</a:t>
                      </a:r>
                      <a:r>
                        <a:rPr lang="ru-RU" sz="2800" b="1" i="1" dirty="0" smtClean="0"/>
                        <a:t>.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2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695500"/>
              </p:ext>
            </p:extLst>
          </p:nvPr>
        </p:nvGraphicFramePr>
        <p:xfrm>
          <a:off x="503238" y="530224"/>
          <a:ext cx="8183562" cy="588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781"/>
                <a:gridCol w="4091781"/>
              </a:tblGrid>
              <a:tr h="5131023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2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н_сём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2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нил_ди́м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sz="2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с_ле́нье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</a:t>
                      </a:r>
                      <a:r>
                        <a:rPr lang="ru-RU" sz="2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пр_ди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 </a:t>
                      </a:r>
                      <a:r>
                        <a:rPr lang="ru-RU" sz="2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д_ньку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6) </a:t>
                      </a:r>
                      <a:r>
                        <a:rPr lang="ru-RU" sz="2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б_льмо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́ , </a:t>
                      </a:r>
                    </a:p>
                    <a:p>
                      <a:pPr marL="0" indent="0">
                        <a:buNone/>
                      </a:pPr>
                      <a:endParaRPr lang="ru-RU" sz="2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7) </a:t>
                      </a:r>
                      <a:r>
                        <a:rPr lang="ru-RU" sz="28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л_нтя́й</a:t>
                      </a:r>
                      <a:r>
                        <a:rPr lang="ru-RU" sz="2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нИсём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(н[ʹи]сём)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нилЮдим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нил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[ʹу]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дим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 с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Иленье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(с[ʹи]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ленье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прИди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прЯди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[ʹи]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[ʹа]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дЯньку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(д[ʹа]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ньку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6)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бЯльмо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(б[ʹа]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льмо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7)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лЯнтяй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лИнтяй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(л[ʹа]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нтяй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 л[ʹи]</a:t>
                      </a:r>
                      <a:r>
                        <a:rPr lang="ru-RU" sz="24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нтяй</a:t>
                      </a: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08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548680"/>
            <a:ext cx="8654815" cy="5832648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 smtClean="0"/>
              <a:t>1</a:t>
            </a:r>
            <a:r>
              <a:rPr lang="ru-RU" sz="2500" dirty="0"/>
              <a:t>. В русском языке есть два прилагательных – А и Б. В речи большинства носителей русского литературного языка эти прилагательные различаются только одним звуком. Эти два слова некоторые исследователи считают контекстными антонимами, например, в сочетании с существительным поведение. Прилагательное А пришло в русский язык в середине ΧΙΧ века, прилагательное Б – только в XX веке. Назовите прилагательные А и Б. </a:t>
            </a:r>
          </a:p>
          <a:p>
            <a:r>
              <a:rPr lang="ru-RU" sz="2500" dirty="0"/>
              <a:t>2. У прилагательного А есть пароним – прилагательное В. У прилагательного Б тоже есть пароним – прилагательное Г. У прилагательных В и Г один и тот же суффикс. Приведите прилагательные В и Г. </a:t>
            </a:r>
          </a:p>
          <a:p>
            <a:r>
              <a:rPr lang="ru-RU" sz="2500" dirty="0"/>
              <a:t>3. Есть существительное Д, родственное прилагательным Б и Г, но не являющееся их производящим. Оно пришло в русский язык в конце XIX – начале XX в., а возникло в европейских языках от той же основы (с выпадением двух последних звуков), что и прилагательные Б и Г, с прибавлением суффикса со значением принадлежности, подобия. Если мы произнесём последний слог этого существительного, а за ним прилагательное Г, то вместе получится лингвистический термин Е со значением ‘относящийся к одному из разделов грамматики’. Приведите существительное Д и лингвистический термин Е.</a:t>
            </a:r>
          </a:p>
          <a:p>
            <a:r>
              <a:rPr lang="ru-RU" sz="2500" dirty="0"/>
              <a:t> 4. В русском языке есть прилагательное Ж, которое является, во-первых, почти полным синонимом прилагательного Б в прямом значении, а во-вторых, имеет очень похожее переносное значение. Количество букв в суффиксе прилагательного Ж в два раза больше, чем в его корне, при этом количество звуков в суффиксе больше, чем в корне, на один. Приведите прилагательное Ж. А. Как считают учёные, с современной точки зрения, у прилагательных А и В разные производящие слова (З и И). Назовите слова З и </a:t>
            </a:r>
            <a:r>
              <a:rPr lang="ru-RU" sz="2500" dirty="0" err="1"/>
              <a:t>И</a:t>
            </a:r>
            <a:r>
              <a:rPr lang="ru-RU" sz="2500" dirty="0"/>
              <a:t>, а также словообразовательные средства, с помощью которых от них образованы прилагательные А и В. 5Б. Определите суффикс прилагательного Б. Укажите и охарактеризуйте (с точки зрения словообразования) основу прилагательных Б и Г.</a:t>
            </a:r>
          </a:p>
          <a:p>
            <a:pPr marL="0" indent="0">
              <a:buNone/>
            </a:pPr>
            <a:r>
              <a:rPr lang="ru-RU" sz="5100" b="1" dirty="0" smtClean="0">
                <a:solidFill>
                  <a:srgbClr val="FF0000"/>
                </a:solidFill>
              </a:rPr>
              <a:t>ЗАДАНИЕ </a:t>
            </a:r>
            <a:r>
              <a:rPr lang="ru-RU" sz="5100" b="1" dirty="0">
                <a:solidFill>
                  <a:srgbClr val="FF0000"/>
                </a:solidFill>
              </a:rPr>
              <a:t>№ 2 </a:t>
            </a:r>
            <a:endParaRPr lang="ru-RU" sz="51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5100" b="1" dirty="0">
                <a:solidFill>
                  <a:srgbClr val="FF0000"/>
                </a:solidFill>
              </a:rPr>
              <a:t>Вопросы и задания: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59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 А — тактичный, Б — токсичный, </a:t>
            </a:r>
          </a:p>
          <a:p>
            <a:pPr marL="0" indent="0">
              <a:buNone/>
            </a:pPr>
            <a:r>
              <a:rPr lang="ru-RU" dirty="0"/>
              <a:t>2. В — тактический, Г — токсический,</a:t>
            </a:r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Д — токсин, Е — синтаксический, </a:t>
            </a:r>
          </a:p>
          <a:p>
            <a:pPr marL="0" indent="0">
              <a:buNone/>
            </a:pPr>
            <a:r>
              <a:rPr lang="ru-RU" dirty="0"/>
              <a:t>4. Ж — ядовитый, </a:t>
            </a:r>
          </a:p>
          <a:p>
            <a:pPr marL="0" indent="0">
              <a:buNone/>
            </a:pPr>
            <a:r>
              <a:rPr lang="ru-RU" dirty="0"/>
              <a:t>5А. З – такт, И – тактика. </a:t>
            </a:r>
          </a:p>
          <a:p>
            <a:pPr marL="0" indent="0">
              <a:buNone/>
            </a:pPr>
            <a:r>
              <a:rPr lang="ru-RU" dirty="0"/>
              <a:t>Словообразовательные средства для А и В – суффиксы -</a:t>
            </a:r>
            <a:r>
              <a:rPr lang="ru-RU" dirty="0" err="1"/>
              <a:t>ичн</a:t>
            </a:r>
            <a:r>
              <a:rPr lang="ru-RU" dirty="0"/>
              <a:t>- и -</a:t>
            </a:r>
            <a:r>
              <a:rPr lang="ru-RU" dirty="0" err="1"/>
              <a:t>еск</a:t>
            </a:r>
            <a:r>
              <a:rPr lang="ru-RU" dirty="0"/>
              <a:t>-. </a:t>
            </a:r>
          </a:p>
          <a:p>
            <a:pPr marL="0" indent="0">
              <a:buNone/>
            </a:pPr>
            <a:r>
              <a:rPr lang="ru-RU" dirty="0"/>
              <a:t>5Б. Суффикс в прилагательном Б – -н-; основа прилагательных Б и Г – -</a:t>
            </a:r>
            <a:r>
              <a:rPr lang="ru-RU" dirty="0" err="1"/>
              <a:t>токсич</a:t>
            </a:r>
            <a:r>
              <a:rPr lang="ru-RU" dirty="0"/>
              <a:t>-. Она встречается только в составе производных основ родственных слов, то есть непременно в соединении с аффиксами / другой основой; </a:t>
            </a:r>
            <a:r>
              <a:rPr lang="ru-RU" b="1" i="1" dirty="0"/>
              <a:t>в науке такая основа называется связанной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Данная основа является заимствованной, непроизводной (заимствована из европейских языков в «готовом виде»), при этом обнаруживается чередование к//ч (токсичный – токсикология ‘наука о ядах’), характерное для исконно русских слов (сравни: рука – ручка</a:t>
            </a:r>
            <a:r>
              <a:rPr lang="ru-RU" dirty="0" smtClean="0"/>
              <a:t>).</a:t>
            </a:r>
            <a:endParaRPr lang="ru-RU" sz="4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4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100" b="1" dirty="0" smtClean="0">
                <a:solidFill>
                  <a:srgbClr val="FF0000"/>
                </a:solidFill>
              </a:rPr>
              <a:t>РЕШЕНИЕ</a:t>
            </a:r>
            <a:endParaRPr lang="ru-RU" sz="41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664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</TotalTime>
  <Words>1070</Words>
  <Application>Microsoft Office PowerPoint</Application>
  <PresentationFormat>Экран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Подготовка к олимпиадам и конкурсам различного уровня</vt:lpstr>
      <vt:lpstr>Задания регионального этапа ВПОш (2022-2023 уч.г)</vt:lpstr>
      <vt:lpstr>Практическая работа</vt:lpstr>
      <vt:lpstr>Задание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УПРАЖНЕНИЯ НА ПЕРЕВОД НАУЧНЫХ ТЕКСТОВ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РЕСУРСЫ:ТЕОРИЯ</vt:lpstr>
      <vt:lpstr>РЕСУРСЫ: ПРАКТИКА</vt:lpstr>
      <vt:lpstr>     Спасибо за внимание!  С наступающим!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олимпиадам и конкурсам различного уровня</dc:title>
  <dc:creator>User</dc:creator>
  <cp:lastModifiedBy>User</cp:lastModifiedBy>
  <cp:revision>7</cp:revision>
  <dcterms:created xsi:type="dcterms:W3CDTF">2023-03-04T04:14:47Z</dcterms:created>
  <dcterms:modified xsi:type="dcterms:W3CDTF">2023-03-07T06:02:13Z</dcterms:modified>
</cp:coreProperties>
</file>