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62" r:id="rId2"/>
    <p:sldId id="264" r:id="rId3"/>
    <p:sldId id="260" r:id="rId4"/>
    <p:sldId id="269" r:id="rId5"/>
    <p:sldId id="270" r:id="rId6"/>
    <p:sldId id="271" r:id="rId7"/>
    <p:sldId id="272" r:id="rId8"/>
    <p:sldId id="266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8" r:id="rId19"/>
    <p:sldId id="282" r:id="rId20"/>
    <p:sldId id="287" r:id="rId21"/>
    <p:sldId id="283" r:id="rId22"/>
    <p:sldId id="284" r:id="rId23"/>
    <p:sldId id="285" r:id="rId24"/>
    <p:sldId id="286" r:id="rId25"/>
    <p:sldId id="289" r:id="rId26"/>
    <p:sldId id="290" r:id="rId27"/>
    <p:sldId id="295" r:id="rId28"/>
    <p:sldId id="294" r:id="rId29"/>
    <p:sldId id="291" r:id="rId30"/>
    <p:sldId id="292" r:id="rId31"/>
    <p:sldId id="293" r:id="rId32"/>
    <p:sldId id="296" r:id="rId33"/>
    <p:sldId id="298" r:id="rId34"/>
    <p:sldId id="297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4" r:id="rId49"/>
    <p:sldId id="312" r:id="rId50"/>
    <p:sldId id="313" r:id="rId51"/>
    <p:sldId id="315" r:id="rId52"/>
    <p:sldId id="316" r:id="rId53"/>
    <p:sldId id="317" r:id="rId54"/>
  </p:sldIdLst>
  <p:sldSz cx="9144000" cy="6858000" type="screen4x3"/>
  <p:notesSz cx="6858000" cy="9144000"/>
  <p:custDataLst>
    <p:tags r:id="rId5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3799"/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84583" autoAdjust="0"/>
  </p:normalViewPr>
  <p:slideViewPr>
    <p:cSldViewPr>
      <p:cViewPr varScale="1">
        <p:scale>
          <a:sx n="62" d="100"/>
          <a:sy n="62" d="100"/>
        </p:scale>
        <p:origin x="98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27784" y="2852936"/>
            <a:ext cx="5832360" cy="1152128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07504" y="63884"/>
            <a:ext cx="6804248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475656" y="1556792"/>
            <a:ext cx="6264696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31640" y="2060848"/>
            <a:ext cx="3528392" cy="4093915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2071389"/>
            <a:ext cx="3528392" cy="4093915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3884"/>
            <a:ext cx="6804248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19672" y="1556792"/>
            <a:ext cx="7344816" cy="482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556792"/>
            <a:ext cx="8064896" cy="4392488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4A379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08720"/>
            <a:ext cx="80648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>
                <a:solidFill>
                  <a:srgbClr val="FF0000"/>
                </a:solidFill>
              </a:rPr>
              <a:t>КОНКУРС ПРОФЕССИОНАЛЬНОГО </a:t>
            </a:r>
            <a:br>
              <a:rPr lang="ru-RU" sz="5400" b="1" i="1" dirty="0">
                <a:solidFill>
                  <a:srgbClr val="FF0000"/>
                </a:solidFill>
              </a:rPr>
            </a:br>
            <a:r>
              <a:rPr lang="ru-RU" sz="5400" b="1" i="1" dirty="0">
                <a:solidFill>
                  <a:srgbClr val="FF0000"/>
                </a:solidFill>
              </a:rPr>
              <a:t>МАСТЕРСТВА</a:t>
            </a:r>
            <a:br>
              <a:rPr lang="ru-RU" sz="5400" b="1" i="1" dirty="0">
                <a:solidFill>
                  <a:srgbClr val="FF0000"/>
                </a:solidFill>
              </a:rPr>
            </a:br>
            <a:r>
              <a:rPr lang="ru-RU" sz="5400" b="1" i="1" dirty="0">
                <a:solidFill>
                  <a:srgbClr val="FF0000"/>
                </a:solidFill>
              </a:rPr>
              <a:t>«ПЕДАГОГ ГОДА»</a:t>
            </a:r>
            <a:br>
              <a:rPr lang="ru-RU" sz="5400" b="1" i="1" dirty="0">
                <a:solidFill>
                  <a:srgbClr val="FF0000"/>
                </a:solidFill>
              </a:rPr>
            </a:br>
            <a:endParaRPr lang="ru-RU" sz="5400" b="1" i="1" dirty="0"/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07504" y="476672"/>
            <a:ext cx="7992888" cy="2808312"/>
          </a:xfrm>
        </p:spPr>
        <p:txBody>
          <a:bodyPr>
            <a:normAutofit/>
          </a:bodyPr>
          <a:lstStyle/>
          <a:p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76672"/>
            <a:ext cx="6246440" cy="3528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80"/>
              </a:spcAft>
            </a:pPr>
            <a:r>
              <a:rPr lang="ru-RU" sz="4000" dirty="0">
                <a:ea typeface="Times New Roman" panose="02020603050405020304" pitchFamily="18" charset="0"/>
              </a:rPr>
              <a:t>Можно ли определить, что там </a:t>
            </a:r>
            <a:r>
              <a:rPr lang="ru-RU" sz="4000" dirty="0" smtClean="0">
                <a:ea typeface="Times New Roman" panose="02020603050405020304" pitchFamily="18" charset="0"/>
              </a:rPr>
              <a:t>лежит в коробочке, </a:t>
            </a:r>
            <a:r>
              <a:rPr lang="ru-RU" sz="4000" dirty="0">
                <a:ea typeface="Times New Roman" panose="02020603050405020304" pitchFamily="18" charset="0"/>
              </a:rPr>
              <a:t>не открывая ее</a:t>
            </a:r>
            <a:r>
              <a:rPr lang="ru-RU" sz="4000" dirty="0" smtClean="0">
                <a:ea typeface="Times New Roman" panose="02020603050405020304" pitchFamily="18" charset="0"/>
              </a:rPr>
              <a:t>?</a:t>
            </a:r>
          </a:p>
          <a:p>
            <a:pPr algn="ctr">
              <a:lnSpc>
                <a:spcPct val="115000"/>
              </a:lnSpc>
              <a:spcAft>
                <a:spcPts val="680"/>
              </a:spcAft>
            </a:pP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Можно понюхать. </a:t>
            </a:r>
            <a:endParaRPr lang="ru-RU" sz="32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680"/>
              </a:spcAft>
            </a:pP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Вывод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в коробочке лежит мыло)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http://papik.pro/uploads/posts/2021-12/1639302511_3-papik-pro-p-milo-klipart-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61048"/>
            <a:ext cx="4896544" cy="251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95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3884"/>
            <a:ext cx="7848872" cy="386917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effectLst/>
              </a:rPr>
              <a:t>-</a:t>
            </a:r>
            <a:r>
              <a:rPr lang="ru-RU" dirty="0" smtClean="0">
                <a:effectLst/>
              </a:rPr>
              <a:t>  </a:t>
            </a:r>
            <a:r>
              <a:rPr lang="ru-RU" b="1" dirty="0">
                <a:solidFill>
                  <a:schemeClr val="tx1"/>
                </a:solidFill>
                <a:effectLst/>
              </a:rPr>
              <a:t>Подумайте, может ли мыло нас развеселить, развлечь? Как? </a:t>
            </a:r>
            <a:r>
              <a:rPr lang="ru-RU" dirty="0">
                <a:solidFill>
                  <a:schemeClr val="tx1"/>
                </a:solidFill>
                <a:effectLst/>
              </a:rPr>
              <a:t/>
            </a:r>
            <a:br>
              <a:rPr lang="ru-RU" dirty="0">
                <a:solidFill>
                  <a:schemeClr val="tx1"/>
                </a:solidFill>
                <a:effectLst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708920"/>
            <a:ext cx="7056784" cy="3240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/>
              <a:t>МЫЛЬНЫЕ ПУЗЫРИ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175562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3884"/>
            <a:ext cx="7992888" cy="235700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  <a:effectLst/>
              </a:rPr>
              <a:t>Что мы должны провести, чтобы узнать побольше о мыльных пузырях?</a:t>
            </a:r>
            <a:br>
              <a:rPr lang="ru-RU" dirty="0">
                <a:solidFill>
                  <a:schemeClr val="tx1"/>
                </a:solidFill>
                <a:effectLst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3" indent="-342900" algn="ctr">
              <a:buFont typeface="Arial" panose="020B0604020202020204" pitchFamily="34" charset="0"/>
              <a:buChar char="•"/>
            </a:pPr>
            <a:r>
              <a:rPr lang="ru-RU" sz="5400" b="1" i="1" u="sng" dirty="0" smtClean="0">
                <a:solidFill>
                  <a:srgbClr val="FF0000"/>
                </a:solidFill>
              </a:rPr>
              <a:t>исследование</a:t>
            </a:r>
            <a:endParaRPr lang="ru-RU" sz="5400" dirty="0" smtClean="0">
              <a:solidFill>
                <a:srgbClr val="FF0000"/>
              </a:solidFill>
            </a:endParaRPr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2682803"/>
            <a:ext cx="5575049" cy="37166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15" y="3585701"/>
            <a:ext cx="4896036" cy="32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764704"/>
            <a:ext cx="8064896" cy="172819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  <a:effectLst/>
              </a:rPr>
              <a:t>Что такое исследование?</a:t>
            </a:r>
            <a:br>
              <a:rPr lang="ru-RU" dirty="0">
                <a:solidFill>
                  <a:schemeClr val="tx1"/>
                </a:solidFill>
                <a:effectLst/>
              </a:rPr>
            </a:br>
            <a:r>
              <a:rPr lang="ru-RU" i="1" dirty="0">
                <a:solidFill>
                  <a:schemeClr val="tx1"/>
                </a:solidFill>
                <a:effectLst/>
              </a:rPr>
              <a:t> </a:t>
            </a:r>
            <a:r>
              <a:rPr lang="ru-RU" dirty="0">
                <a:solidFill>
                  <a:schemeClr val="tx1"/>
                </a:solidFill>
                <a:effectLst/>
              </a:rPr>
              <a:t/>
            </a:r>
            <a:br>
              <a:rPr lang="ru-RU" dirty="0">
                <a:solidFill>
                  <a:schemeClr val="tx1"/>
                </a:solidFill>
                <a:effectLst/>
              </a:rPr>
            </a:br>
            <a:r>
              <a:rPr lang="ru-RU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dirty="0">
                <a:solidFill>
                  <a:schemeClr val="tx1"/>
                </a:solidFill>
                <a:effectLst/>
              </a:rPr>
              <a:t>От какого слова образовалось слово «исследование»? </a:t>
            </a:r>
            <a:r>
              <a:rPr lang="ru-RU" i="1" dirty="0">
                <a:solidFill>
                  <a:schemeClr val="tx1"/>
                </a:solidFill>
                <a:effectLst/>
              </a:rPr>
              <a:t>(след</a:t>
            </a:r>
            <a:r>
              <a:rPr lang="ru-RU" i="1" dirty="0">
                <a:effectLst/>
              </a:rPr>
              <a:t>)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636912"/>
            <a:ext cx="6984776" cy="3672408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на столе учителя следы 4 разных цветов, дети непроизвольно выбирают след и делятся на соответствующие группы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108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6063729" cy="404248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224" y="3445201"/>
            <a:ext cx="5079255" cy="338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243408"/>
            <a:ext cx="7920880" cy="187220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</a:t>
            </a:r>
            <a:r>
              <a:rPr lang="ru-RU" sz="2800" dirty="0" smtClean="0"/>
              <a:t> </a:t>
            </a:r>
            <a:r>
              <a:rPr lang="en-US" sz="2800" dirty="0"/>
              <a:t>I </a:t>
            </a:r>
            <a:r>
              <a:rPr lang="ru-RU" sz="2800" dirty="0"/>
              <a:t>этап</a:t>
            </a:r>
            <a:br>
              <a:rPr lang="ru-RU" sz="2800" dirty="0"/>
            </a:br>
            <a:r>
              <a:rPr lang="ru-RU" sz="2800" dirty="0" smtClean="0"/>
              <a:t>Актуализация знаний </a:t>
            </a:r>
            <a:br>
              <a:rPr lang="ru-RU" sz="2800" dirty="0" smtClean="0"/>
            </a:br>
            <a:r>
              <a:rPr lang="ru-RU" sz="2800" dirty="0" smtClean="0"/>
              <a:t>(погружение в проблему)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28800"/>
            <a:ext cx="8280920" cy="3456384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Дети определяют цель занятия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348880"/>
            <a:ext cx="4752528" cy="396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УЗНАТЬ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мыльных пузырях)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ПРОВЕСТИ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эксперимент)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ПОЛУЧИТЬ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(результат)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884" y="2322710"/>
            <a:ext cx="4516811" cy="34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9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603448"/>
            <a:ext cx="8352928" cy="2016224"/>
          </a:xfrm>
        </p:spPr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ru-RU" dirty="0"/>
              <a:t> </a:t>
            </a:r>
            <a:r>
              <a:rPr lang="en-US" dirty="0" smtClean="0"/>
              <a:t>I</a:t>
            </a:r>
            <a:r>
              <a:rPr lang="ru-RU" dirty="0" smtClean="0"/>
              <a:t> </a:t>
            </a:r>
            <a:r>
              <a:rPr lang="en-US" dirty="0" smtClean="0"/>
              <a:t>I</a:t>
            </a:r>
            <a:r>
              <a:rPr lang="ru-RU" dirty="0" smtClean="0"/>
              <a:t> 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7272808" cy="5040560"/>
          </a:xfrm>
        </p:spPr>
        <p:txBody>
          <a:bodyPr/>
          <a:lstStyle/>
          <a:p>
            <a:r>
              <a:rPr lang="ru-RU" b="1" i="1" dirty="0"/>
              <a:t>Поиск решения проблемы, открытие новых знаний.. </a:t>
            </a:r>
            <a:r>
              <a:rPr lang="ru-RU" b="1" i="1" dirty="0" smtClean="0"/>
              <a:t>      (</a:t>
            </a:r>
            <a:r>
              <a:rPr lang="ru-RU" b="1" i="1" dirty="0"/>
              <a:t>работа в группах) </a:t>
            </a:r>
          </a:p>
          <a:p>
            <a:pPr marL="0" indent="0">
              <a:buNone/>
            </a:pPr>
            <a:r>
              <a:rPr lang="ru-RU" i="1" dirty="0"/>
              <a:t> </a:t>
            </a:r>
            <a:r>
              <a:rPr lang="ru-RU" i="1" dirty="0">
                <a:solidFill>
                  <a:srgbClr val="FF0000"/>
                </a:solidFill>
              </a:rPr>
              <a:t>(Сейчас каждая группа </a:t>
            </a:r>
            <a:r>
              <a:rPr lang="ru-RU" i="1" dirty="0" smtClean="0">
                <a:solidFill>
                  <a:srgbClr val="FF0000"/>
                </a:solidFill>
              </a:rPr>
              <a:t>получает </a:t>
            </a:r>
            <a:r>
              <a:rPr lang="ru-RU" i="1" dirty="0">
                <a:solidFill>
                  <a:srgbClr val="FF0000"/>
                </a:solidFill>
              </a:rPr>
              <a:t>своё задание)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i="1" dirty="0"/>
              <a:t> 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044958"/>
            <a:ext cx="5148064" cy="343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3884"/>
            <a:ext cx="8712968" cy="2068972"/>
          </a:xfrm>
        </p:spPr>
        <p:txBody>
          <a:bodyPr>
            <a:normAutofit/>
          </a:bodyPr>
          <a:lstStyle/>
          <a:p>
            <a:r>
              <a:rPr lang="ru-RU" i="1" dirty="0">
                <a:effectLst/>
              </a:rPr>
              <a:t/>
            </a:r>
            <a:br>
              <a:rPr lang="ru-RU" i="1" dirty="0">
                <a:effectLst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3884"/>
            <a:ext cx="7200800" cy="5885396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 smtClean="0"/>
              <a:t> </a:t>
            </a:r>
            <a:r>
              <a:rPr lang="ru-RU" i="1" dirty="0">
                <a:solidFill>
                  <a:schemeClr val="tx1"/>
                </a:solidFill>
              </a:rPr>
              <a:t>1 группа.</a:t>
            </a:r>
            <a:endParaRPr lang="ru-RU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3600" dirty="0">
                <a:solidFill>
                  <a:srgbClr val="FF0000"/>
                </a:solidFill>
              </a:rPr>
              <a:t>Работа по словарю В. Даля.</a:t>
            </a:r>
          </a:p>
          <a:p>
            <a:pPr marL="0" indent="0">
              <a:buNone/>
            </a:pPr>
            <a:r>
              <a:rPr lang="ru-RU" sz="3600" dirty="0">
                <a:solidFill>
                  <a:srgbClr val="FF0000"/>
                </a:solidFill>
              </a:rPr>
              <a:t> Определение слов «пузырь», «мыльный пузырь».</a:t>
            </a:r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16832"/>
            <a:ext cx="4896036" cy="3264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4"/>
            <a:ext cx="4557176" cy="340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2" y="188640"/>
            <a:ext cx="9289524" cy="6193016"/>
          </a:xfrm>
        </p:spPr>
      </p:pic>
    </p:spTree>
    <p:extLst>
      <p:ext uri="{BB962C8B-B14F-4D97-AF65-F5344CB8AC3E}">
        <p14:creationId xmlns:p14="http://schemas.microsoft.com/office/powerpoint/2010/main" val="41711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412776"/>
            <a:ext cx="8280920" cy="432048"/>
          </a:xfrm>
        </p:spPr>
        <p:txBody>
          <a:bodyPr>
            <a:normAutofit fontScale="90000"/>
          </a:bodyPr>
          <a:lstStyle/>
          <a:p>
            <a:r>
              <a:rPr lang="ru-RU" i="1" dirty="0">
                <a:effectLst/>
              </a:rPr>
              <a:t>2 группа.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solidFill>
                  <a:srgbClr val="FF0000"/>
                </a:solidFill>
                <a:effectLst/>
              </a:rPr>
              <a:t>Прочитать </a:t>
            </a:r>
            <a:r>
              <a:rPr lang="ru-RU" dirty="0">
                <a:solidFill>
                  <a:srgbClr val="FF0000"/>
                </a:solidFill>
                <a:effectLst/>
              </a:rPr>
              <a:t>интересные факты и самые интересные наклеить на страничку</a:t>
            </a:r>
            <a:br>
              <a:rPr lang="ru-RU" dirty="0">
                <a:solidFill>
                  <a:srgbClr val="FF0000"/>
                </a:solidFill>
                <a:effectLst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98" y="2564904"/>
            <a:ext cx="6480745" cy="4293096"/>
          </a:xfrm>
        </p:spPr>
      </p:pic>
    </p:spTree>
    <p:extLst>
      <p:ext uri="{BB962C8B-B14F-4D97-AF65-F5344CB8AC3E}">
        <p14:creationId xmlns:p14="http://schemas.microsoft.com/office/powerpoint/2010/main" val="270719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10800000" flipV="1">
            <a:off x="-172558" y="332656"/>
            <a:ext cx="5839103" cy="6525344"/>
          </a:xfrm>
        </p:spPr>
        <p:txBody>
          <a:bodyPr>
            <a:normAutofit fontScale="90000"/>
          </a:bodyPr>
          <a:lstStyle/>
          <a:p>
            <a:r>
              <a:rPr lang="ru-RU" sz="6600" dirty="0" smtClean="0"/>
              <a:t>Номинация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FF0000"/>
                </a:solidFill>
              </a:rPr>
              <a:t>«Классный 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руководитель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года»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у</a:t>
            </a:r>
            <a:r>
              <a:rPr lang="ru-RU" dirty="0" smtClean="0">
                <a:solidFill>
                  <a:srgbClr val="002060"/>
                </a:solidFill>
              </a:rPr>
              <a:t>частник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err="1" smtClean="0">
                <a:solidFill>
                  <a:srgbClr val="002060"/>
                </a:solidFill>
              </a:rPr>
              <a:t>Лаврушенко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Татьяна Анатольевна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3600" i="1" dirty="0" smtClean="0">
                <a:solidFill>
                  <a:schemeClr val="tx1"/>
                </a:solidFill>
              </a:rPr>
              <a:t>МАОУ «</a:t>
            </a:r>
            <a:r>
              <a:rPr lang="ru-RU" sz="3600" i="1" dirty="0" err="1" smtClean="0">
                <a:solidFill>
                  <a:schemeClr val="tx1"/>
                </a:solidFill>
              </a:rPr>
              <a:t>Аромашевская</a:t>
            </a:r>
            <a:r>
              <a:rPr lang="ru-RU" sz="3600" i="1" dirty="0" smtClean="0">
                <a:solidFill>
                  <a:schemeClr val="tx1"/>
                </a:solidFill>
              </a:rPr>
              <a:t> СОШ им. </a:t>
            </a:r>
            <a:r>
              <a:rPr lang="ru-RU" sz="3600" i="1" dirty="0" err="1" smtClean="0">
                <a:solidFill>
                  <a:schemeClr val="tx1"/>
                </a:solidFill>
              </a:rPr>
              <a:t>В.Д.Кармацкого</a:t>
            </a:r>
            <a:r>
              <a:rPr lang="ru-RU" sz="3600" i="1" dirty="0" smtClean="0">
                <a:solidFill>
                  <a:schemeClr val="tx1"/>
                </a:solidFill>
              </a:rPr>
              <a:t>»</a:t>
            </a:r>
            <a:br>
              <a:rPr lang="ru-RU" sz="3600" i="1" dirty="0" smtClean="0">
                <a:solidFill>
                  <a:schemeClr val="tx1"/>
                </a:solidFill>
              </a:rPr>
            </a:br>
            <a:endParaRPr lang="ru-RU" sz="3600" i="1" dirty="0">
              <a:solidFill>
                <a:schemeClr val="tx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10" y="2276872"/>
            <a:ext cx="3115884" cy="311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553" y="548680"/>
            <a:ext cx="3244811" cy="44840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790" y="476671"/>
            <a:ext cx="3024336" cy="462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88640"/>
            <a:ext cx="9361040" cy="6240693"/>
          </a:xfrm>
        </p:spPr>
      </p:pic>
    </p:spTree>
    <p:extLst>
      <p:ext uri="{BB962C8B-B14F-4D97-AF65-F5344CB8AC3E}">
        <p14:creationId xmlns:p14="http://schemas.microsoft.com/office/powerpoint/2010/main" val="13948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3884"/>
            <a:ext cx="8496944" cy="4445236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effectLst/>
              </a:rPr>
              <a:t/>
            </a:r>
            <a:br>
              <a:rPr lang="ru-RU" i="1" dirty="0" smtClean="0">
                <a:effectLst/>
              </a:rPr>
            </a:br>
            <a:r>
              <a:rPr lang="ru-RU" i="1" dirty="0" smtClean="0">
                <a:effectLst/>
              </a:rPr>
              <a:t>3 </a:t>
            </a:r>
            <a:r>
              <a:rPr lang="ru-RU" i="1" dirty="0">
                <a:effectLst/>
              </a:rPr>
              <a:t>группа.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>
                <a:solidFill>
                  <a:srgbClr val="FF0000"/>
                </a:solidFill>
                <a:effectLst/>
              </a:rPr>
              <a:t>Объяснить значение фразеологического оборота: «лопнуть как мыльный пузырь».</a:t>
            </a:r>
            <a:br>
              <a:rPr lang="ru-RU" dirty="0">
                <a:solidFill>
                  <a:srgbClr val="FF0000"/>
                </a:solidFill>
                <a:effectLst/>
              </a:rPr>
            </a:br>
            <a:r>
              <a:rPr lang="ru-RU" dirty="0">
                <a:solidFill>
                  <a:schemeClr val="tx1"/>
                </a:solidFill>
                <a:effectLst/>
              </a:rPr>
              <a:t>(Подойти  к гостям, и взять у них интервью, что значит выражение, «лопнуть как мыльный пузырь»)</a:t>
            </a:r>
            <a:br>
              <a:rPr lang="ru-RU" dirty="0">
                <a:solidFill>
                  <a:schemeClr val="tx1"/>
                </a:solidFill>
                <a:effectLst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556792"/>
            <a:ext cx="6840760" cy="468052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278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899584" cy="39330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732" y="2708920"/>
            <a:ext cx="493204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8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39332"/>
            <a:ext cx="7926998" cy="5284665"/>
          </a:xfrm>
        </p:spPr>
      </p:pic>
    </p:spTree>
    <p:extLst>
      <p:ext uri="{BB962C8B-B14F-4D97-AF65-F5344CB8AC3E}">
        <p14:creationId xmlns:p14="http://schemas.microsoft.com/office/powerpoint/2010/main" val="254763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32949" cy="5688632"/>
          </a:xfrm>
        </p:spPr>
      </p:pic>
    </p:spTree>
    <p:extLst>
      <p:ext uri="{BB962C8B-B14F-4D97-AF65-F5344CB8AC3E}">
        <p14:creationId xmlns:p14="http://schemas.microsoft.com/office/powerpoint/2010/main" val="8894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6804248" cy="666101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chemeClr val="tx1"/>
                </a:solidFill>
                <a:effectLst/>
              </a:rPr>
              <a:t>Каждая группа знакомит </a:t>
            </a:r>
            <a:r>
              <a:rPr lang="ru-RU" b="1" u="sng" dirty="0" smtClean="0">
                <a:solidFill>
                  <a:schemeClr val="tx1"/>
                </a:solidFill>
                <a:effectLst/>
              </a:rPr>
              <a:t>с </a:t>
            </a:r>
            <a:r>
              <a:rPr lang="ru-RU" b="1" u="sng" dirty="0">
                <a:solidFill>
                  <a:schemeClr val="tx1"/>
                </a:solidFill>
                <a:effectLst/>
              </a:rPr>
              <a:t>результатами своей работы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8" y="1628800"/>
            <a:ext cx="5569369" cy="39604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598821"/>
            <a:ext cx="3670110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5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424936" cy="216024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effectLst/>
              </a:rPr>
              <a:t>А сейчас мы с вами отправимся в экспериментальную лабораторию для проведения опытов</a:t>
            </a:r>
            <a:r>
              <a:rPr lang="ru-RU" b="1" dirty="0" smtClean="0">
                <a:solidFill>
                  <a:schemeClr val="tx1"/>
                </a:solidFill>
                <a:effectLst/>
              </a:rPr>
              <a:t>.</a:t>
            </a:r>
            <a:br>
              <a:rPr lang="ru-RU" b="1" dirty="0" smtClean="0">
                <a:solidFill>
                  <a:schemeClr val="tx1"/>
                </a:solidFill>
                <a:effectLst/>
              </a:rPr>
            </a:br>
            <a:r>
              <a:rPr lang="ru-RU" b="1" dirty="0">
                <a:solidFill>
                  <a:schemeClr val="tx1"/>
                </a:solidFill>
                <a:effectLst/>
              </a:rPr>
              <a:t/>
            </a:r>
            <a:br>
              <a:rPr lang="ru-RU" b="1" dirty="0">
                <a:solidFill>
                  <a:schemeClr val="tx1"/>
                </a:solidFill>
                <a:effectLst/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28800"/>
            <a:ext cx="6984776" cy="4320480"/>
          </a:xfrm>
        </p:spPr>
        <p:txBody>
          <a:bodyPr/>
          <a:lstStyle/>
          <a:p>
            <a:endParaRPr lang="ru-RU" dirty="0" smtClean="0"/>
          </a:p>
          <a:p>
            <a:pPr algn="ctr"/>
            <a:r>
              <a:rPr lang="ru-RU" sz="4000" dirty="0" smtClean="0"/>
              <a:t>4 этап</a:t>
            </a:r>
          </a:p>
          <a:p>
            <a:pPr algn="ctr"/>
            <a:r>
              <a:rPr lang="ru-RU" sz="4000" b="1" i="1" dirty="0"/>
              <a:t>Выполнение продуктивных заданий по теме</a:t>
            </a:r>
            <a:r>
              <a:rPr lang="ru-RU" sz="4000" b="1" i="1" dirty="0" smtClean="0"/>
              <a:t>.</a:t>
            </a:r>
          </a:p>
          <a:p>
            <a:pPr algn="ctr"/>
            <a:r>
              <a:rPr lang="ru-RU" sz="4000" b="1" i="1" dirty="0" smtClean="0"/>
              <a:t> </a:t>
            </a:r>
            <a:r>
              <a:rPr lang="ru-RU" sz="4000" b="1" i="1" dirty="0"/>
              <a:t>Эксперимент познания  в действии. </a:t>
            </a:r>
            <a:endParaRPr lang="ru-RU" sz="4000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191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3884"/>
            <a:ext cx="8352928" cy="4085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7704856" cy="5688632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Предлагаю приготовить растворы пузырей по рецептам  и определить лучший рецепт. </a:t>
            </a:r>
          </a:p>
          <a:p>
            <a:endParaRPr lang="ru-RU" dirty="0"/>
          </a:p>
          <a:p>
            <a:endParaRPr lang="ru-RU" dirty="0"/>
          </a:p>
          <a:p>
            <a:pPr algn="ctr"/>
            <a:r>
              <a:rPr lang="ru-RU" sz="4400" b="1" dirty="0">
                <a:solidFill>
                  <a:srgbClr val="FF0000"/>
                </a:solidFill>
              </a:rPr>
              <a:t>Детям предлагается 4 вида раствора </a:t>
            </a:r>
            <a:endParaRPr lang="ru-RU" sz="44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36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0" y="692696"/>
            <a:ext cx="7488832" cy="525658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4400" b="1" dirty="0">
                <a:solidFill>
                  <a:srgbClr val="0070C0"/>
                </a:solidFill>
              </a:rPr>
              <a:t>вода + </a:t>
            </a:r>
            <a:r>
              <a:rPr lang="ru-RU" sz="4400" b="1" dirty="0" smtClean="0">
                <a:solidFill>
                  <a:srgbClr val="0070C0"/>
                </a:solidFill>
              </a:rPr>
              <a:t>шампунь</a:t>
            </a:r>
            <a:endParaRPr lang="ru-RU" sz="4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4400" b="1" dirty="0"/>
              <a:t> </a:t>
            </a:r>
            <a:endParaRPr lang="ru-RU" sz="4400" dirty="0"/>
          </a:p>
          <a:p>
            <a:pPr marL="0" indent="0">
              <a:buNone/>
            </a:pPr>
            <a:r>
              <a:rPr lang="ru-RU" sz="4400" b="1" dirty="0" smtClean="0"/>
              <a:t> </a:t>
            </a:r>
            <a:r>
              <a:rPr lang="ru-RU" sz="4400" b="1" dirty="0">
                <a:solidFill>
                  <a:srgbClr val="00B050"/>
                </a:solidFill>
              </a:rPr>
              <a:t>вода + жидкость для мытья посуды; </a:t>
            </a:r>
            <a:endParaRPr lang="ru-RU" sz="44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ru-RU" sz="4400" b="1" dirty="0"/>
              <a:t> </a:t>
            </a:r>
            <a:endParaRPr lang="ru-RU" sz="4400" dirty="0"/>
          </a:p>
          <a:p>
            <a:pPr marL="0" indent="0">
              <a:buNone/>
            </a:pPr>
            <a:r>
              <a:rPr lang="ru-RU" sz="4400" b="1" dirty="0" smtClean="0"/>
              <a:t> </a:t>
            </a:r>
            <a:r>
              <a:rPr lang="ru-RU" sz="4400" b="1" dirty="0">
                <a:solidFill>
                  <a:schemeClr val="accent3">
                    <a:lumMod val="75000"/>
                  </a:schemeClr>
                </a:solidFill>
              </a:rPr>
              <a:t>вода + гель для </a:t>
            </a:r>
            <a:r>
              <a:rPr lang="ru-RU" sz="4400" b="1" dirty="0" smtClean="0">
                <a:solidFill>
                  <a:schemeClr val="accent3">
                    <a:lumMod val="75000"/>
                  </a:schemeClr>
                </a:solidFill>
              </a:rPr>
              <a:t>душа</a:t>
            </a:r>
            <a:endParaRPr lang="ru-RU" sz="4400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429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7632848" cy="2448272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rgbClr val="FF0000"/>
                </a:solidFill>
                <a:effectLst/>
              </a:rPr>
              <a:t>Каждая группа готовит раствор и пробует надуть мыльные пузыри</a:t>
            </a:r>
            <a:r>
              <a:rPr lang="ru-RU" dirty="0">
                <a:solidFill>
                  <a:srgbClr val="FF0000"/>
                </a:solidFill>
                <a:effectLst/>
              </a:rPr>
              <a:t/>
            </a:r>
            <a:br>
              <a:rPr lang="ru-RU" dirty="0">
                <a:solidFill>
                  <a:srgbClr val="FF0000"/>
                </a:solidFill>
                <a:effectLst/>
              </a:rPr>
            </a:br>
            <a:r>
              <a:rPr lang="ru-RU" b="1" dirty="0">
                <a:solidFill>
                  <a:srgbClr val="FF0000"/>
                </a:solidFill>
                <a:effectLst/>
              </a:rPr>
              <a:t> </a:t>
            </a:r>
            <a:r>
              <a:rPr lang="ru-RU" dirty="0">
                <a:solidFill>
                  <a:srgbClr val="FF0000"/>
                </a:solidFill>
                <a:effectLst/>
              </a:rPr>
              <a:t/>
            </a:r>
            <a:br>
              <a:rPr lang="ru-RU" dirty="0">
                <a:solidFill>
                  <a:srgbClr val="FF0000"/>
                </a:solidFill>
                <a:effectLst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64825"/>
            <a:ext cx="7632848" cy="5088566"/>
          </a:xfrm>
        </p:spPr>
      </p:pic>
    </p:spTree>
    <p:extLst>
      <p:ext uri="{BB962C8B-B14F-4D97-AF65-F5344CB8AC3E}">
        <p14:creationId xmlns:p14="http://schemas.microsoft.com/office/powerpoint/2010/main" val="358872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8424936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4400" b="1" dirty="0">
                <a:solidFill>
                  <a:srgbClr val="FF0000"/>
                </a:solidFill>
              </a:rPr>
              <a:t>Конкурс проводится в два тура:</a:t>
            </a:r>
          </a:p>
          <a:p>
            <a:r>
              <a:rPr lang="ru-RU" sz="7200" dirty="0">
                <a:solidFill>
                  <a:schemeClr val="tx1"/>
                </a:solidFill>
              </a:rPr>
              <a:t>I тур (заочный) </a:t>
            </a:r>
            <a:endParaRPr lang="ru-RU" sz="7200" dirty="0" smtClean="0">
              <a:solidFill>
                <a:schemeClr val="tx1"/>
              </a:solidFill>
            </a:endParaRPr>
          </a:p>
          <a:p>
            <a:r>
              <a:rPr lang="ru-RU" sz="7200" dirty="0" smtClean="0">
                <a:solidFill>
                  <a:schemeClr val="tx1"/>
                </a:solidFill>
              </a:rPr>
              <a:t>II</a:t>
            </a:r>
            <a:r>
              <a:rPr lang="ru-RU" sz="7200" b="1" dirty="0">
                <a:solidFill>
                  <a:schemeClr val="tx1"/>
                </a:solidFill>
              </a:rPr>
              <a:t> </a:t>
            </a:r>
            <a:r>
              <a:rPr lang="ru-RU" sz="7200" dirty="0">
                <a:solidFill>
                  <a:schemeClr val="tx1"/>
                </a:solidFill>
              </a:rPr>
              <a:t>тур (</a:t>
            </a:r>
            <a:r>
              <a:rPr lang="ru-RU" sz="7200" dirty="0" smtClean="0">
                <a:solidFill>
                  <a:schemeClr val="tx1"/>
                </a:solidFill>
              </a:rPr>
              <a:t>очный)</a:t>
            </a:r>
            <a:endParaRPr lang="ru-RU" sz="7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133" y="1"/>
            <a:ext cx="6439644" cy="42930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9206"/>
            <a:ext cx="4283968" cy="343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4"/>
            <a:ext cx="5855995" cy="39039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860" y="2492896"/>
            <a:ext cx="5976156" cy="398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2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89" y="70615"/>
            <a:ext cx="4536504" cy="30243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15"/>
            <a:ext cx="4555811" cy="30372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676" y="3115570"/>
            <a:ext cx="4680012" cy="34097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9" y="3150817"/>
            <a:ext cx="444519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4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70615"/>
            <a:ext cx="6264275" cy="41761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2492896"/>
            <a:ext cx="5976156" cy="398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0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58" y="117247"/>
            <a:ext cx="6804248" cy="115089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" y="117247"/>
            <a:ext cx="9126909" cy="6624121"/>
          </a:xfrm>
        </p:spPr>
      </p:pic>
    </p:spTree>
    <p:extLst>
      <p:ext uri="{BB962C8B-B14F-4D97-AF65-F5344CB8AC3E}">
        <p14:creationId xmlns:p14="http://schemas.microsoft.com/office/powerpoint/2010/main" val="180866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  <a:effectLst/>
              </a:rPr>
              <a:t>Получилось ли выдувать мыльные пузыри?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7488832" cy="460851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 Какие они получились? Долго ли держались?</a:t>
            </a:r>
          </a:p>
          <a:p>
            <a:pPr marL="0" indent="0">
              <a:buNone/>
            </a:pPr>
            <a:r>
              <a:rPr lang="ru-RU" dirty="0"/>
              <a:t> </a:t>
            </a:r>
            <a:r>
              <a:rPr lang="ru-RU" dirty="0" smtClean="0"/>
              <a:t>(быстро лопались)</a:t>
            </a:r>
            <a:endParaRPr lang="ru-RU" dirty="0"/>
          </a:p>
          <a:p>
            <a:r>
              <a:rPr lang="ru-RU" dirty="0" smtClean="0"/>
              <a:t> </a:t>
            </a:r>
            <a:r>
              <a:rPr lang="ru-RU" dirty="0">
                <a:solidFill>
                  <a:srgbClr val="0070C0"/>
                </a:solidFill>
              </a:rPr>
              <a:t>Как вы думаете, почему не получились такими, какими мы ожидали? 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 </a:t>
            </a:r>
          </a:p>
          <a:p>
            <a:r>
              <a:rPr lang="ru-RU" dirty="0"/>
              <a:t>- </a:t>
            </a:r>
            <a:r>
              <a:rPr lang="ru-RU" dirty="0">
                <a:solidFill>
                  <a:srgbClr val="002060"/>
                </a:solidFill>
              </a:rPr>
              <a:t>Значит, должен быть какой-то секрет получения мыльных пузырей.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74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3884"/>
            <a:ext cx="8640960" cy="4013188"/>
          </a:xfrm>
        </p:spPr>
        <p:txBody>
          <a:bodyPr/>
          <a:lstStyle/>
          <a:p>
            <a:r>
              <a:rPr lang="ru-RU" b="1" dirty="0">
                <a:effectLst/>
              </a:rPr>
              <a:t>Я предлагаю посмотреть маленький </a:t>
            </a:r>
            <a:r>
              <a:rPr lang="ru-RU" b="1" dirty="0" smtClean="0">
                <a:effectLst/>
              </a:rPr>
              <a:t>видео ролик </a:t>
            </a:r>
            <a:r>
              <a:rPr lang="ru-RU" b="1" dirty="0">
                <a:effectLst/>
              </a:rPr>
              <a:t>«Как сделать раствор для мыльных пузырей в домашних условиях»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429000"/>
            <a:ext cx="4860130" cy="3096071"/>
          </a:xfrm>
        </p:spPr>
      </p:pic>
    </p:spTree>
    <p:extLst>
      <p:ext uri="{BB962C8B-B14F-4D97-AF65-F5344CB8AC3E}">
        <p14:creationId xmlns:p14="http://schemas.microsoft.com/office/powerpoint/2010/main" val="378617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3884"/>
            <a:ext cx="7776864" cy="36531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solidFill>
                  <a:schemeClr val="tx1"/>
                </a:solidFill>
                <a:effectLst/>
              </a:rPr>
              <a:t>Про </a:t>
            </a:r>
            <a:r>
              <a:rPr lang="ru-RU" dirty="0">
                <a:solidFill>
                  <a:schemeClr val="tx1"/>
                </a:solidFill>
                <a:effectLst/>
              </a:rPr>
              <a:t>какой секрет мы не знали? </a:t>
            </a:r>
            <a:r>
              <a:rPr lang="ru-RU" dirty="0">
                <a:effectLst/>
              </a:rPr>
              <a:t>(добавить глицерин ) </a:t>
            </a:r>
            <a:br>
              <a:rPr lang="ru-RU" dirty="0">
                <a:effectLst/>
              </a:rPr>
            </a:br>
            <a:r>
              <a:rPr lang="ru-RU" dirty="0">
                <a:solidFill>
                  <a:srgbClr val="FF0000"/>
                </a:solidFill>
                <a:effectLst/>
              </a:rPr>
              <a:t>Дети тестируют раствор повторно, после добавления глицерина, делают выводы</a:t>
            </a:r>
            <a:r>
              <a:rPr lang="ru-RU" dirty="0">
                <a:effectLst/>
              </a:rPr>
              <a:t>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 </a:t>
            </a:r>
            <a:br>
              <a:rPr lang="ru-RU" dirty="0">
                <a:effectLst/>
              </a:rPr>
            </a:br>
            <a:r>
              <a:rPr lang="ru-RU" dirty="0">
                <a:solidFill>
                  <a:schemeClr val="tx1"/>
                </a:solidFill>
                <a:effectLst/>
              </a:rPr>
              <a:t>- Несколько капель глицерина, добавленные в мыльный раствор, сделают  пузыри более прочными.</a:t>
            </a:r>
            <a:br>
              <a:rPr lang="ru-RU" dirty="0">
                <a:solidFill>
                  <a:schemeClr val="tx1"/>
                </a:solidFill>
                <a:effectLst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438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6128"/>
            <a:ext cx="6264275" cy="41761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140968"/>
            <a:ext cx="5004048" cy="333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" y="-29749"/>
            <a:ext cx="5836196" cy="38907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852936"/>
            <a:ext cx="5436096" cy="36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268760"/>
            <a:ext cx="7488832" cy="5256584"/>
          </a:xfrm>
        </p:spPr>
        <p:txBody>
          <a:bodyPr>
            <a:normAutofit/>
          </a:bodyPr>
          <a:lstStyle/>
          <a:p>
            <a:r>
              <a:rPr lang="ru-RU" b="1" dirty="0"/>
              <a:t>Задание I (заочного) тура</a:t>
            </a:r>
            <a:endParaRPr lang="ru-RU" dirty="0"/>
          </a:p>
          <a:p>
            <a:r>
              <a:rPr lang="ru-RU" dirty="0" smtClean="0">
                <a:solidFill>
                  <a:schemeClr val="tx1"/>
                </a:solidFill>
              </a:rPr>
              <a:t>Конкурсное </a:t>
            </a:r>
            <a:r>
              <a:rPr lang="ru-RU" dirty="0">
                <a:solidFill>
                  <a:schemeClr val="tx1"/>
                </a:solidFill>
              </a:rPr>
              <a:t>испытание - «Классный руководитель - это не профессия, а ... ».</a:t>
            </a:r>
          </a:p>
          <a:p>
            <a:r>
              <a:rPr lang="ru-RU" dirty="0">
                <a:solidFill>
                  <a:schemeClr val="tx1"/>
                </a:solidFill>
              </a:rPr>
              <a:t>Видео - визитка - демонстрация опыта воспитательной работы, профессиональных достижений, а также видения современных проблем и возможных путей их решения средствами воспитания.</a:t>
            </a:r>
          </a:p>
          <a:p>
            <a:pPr marL="0" indent="0" algn="ctr">
              <a:buNone/>
            </a:pP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0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3" y="260648"/>
            <a:ext cx="8839385" cy="6060942"/>
          </a:xfrm>
        </p:spPr>
      </p:pic>
    </p:spTree>
    <p:extLst>
      <p:ext uri="{BB962C8B-B14F-4D97-AF65-F5344CB8AC3E}">
        <p14:creationId xmlns:p14="http://schemas.microsoft.com/office/powerpoint/2010/main" val="78299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9247957" cy="6165304"/>
          </a:xfrm>
        </p:spPr>
      </p:pic>
    </p:spTree>
    <p:extLst>
      <p:ext uri="{BB962C8B-B14F-4D97-AF65-F5344CB8AC3E}">
        <p14:creationId xmlns:p14="http://schemas.microsoft.com/office/powerpoint/2010/main" val="29078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0"/>
            <a:ext cx="5575548" cy="37170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05811"/>
            <a:ext cx="4896036" cy="3264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800" y="3351847"/>
            <a:ext cx="6120680" cy="40804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411762"/>
            <a:ext cx="5508104" cy="367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188640"/>
            <a:ext cx="7272808" cy="576064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dirty="0" smtClean="0"/>
              <a:t>5 </a:t>
            </a:r>
            <a:r>
              <a:rPr lang="ru-RU" sz="3600" b="1" dirty="0"/>
              <a:t>этап</a:t>
            </a:r>
          </a:p>
          <a:p>
            <a:r>
              <a:rPr lang="ru-RU" sz="3600" b="1" i="1" dirty="0"/>
              <a:t>Итог занятия</a:t>
            </a:r>
            <a:r>
              <a:rPr lang="ru-RU" sz="3600" b="1" i="1" dirty="0" smtClean="0"/>
              <a:t>.</a:t>
            </a:r>
          </a:p>
          <a:p>
            <a:r>
              <a:rPr lang="ru-RU" sz="3600" b="1" i="1" dirty="0" smtClean="0"/>
              <a:t> </a:t>
            </a:r>
            <a:r>
              <a:rPr lang="ru-RU" sz="3600" b="1" i="1" dirty="0"/>
              <a:t>Рефлексия деятельности. </a:t>
            </a:r>
            <a:endParaRPr lang="ru-RU" sz="3600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2636912"/>
            <a:ext cx="7344816" cy="2600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сейчас мы с вами соберём все данные нашего исследования в одну брошюру, как результат нашего исследования, эксперимента.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2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496943" cy="6480720"/>
          </a:xfrm>
        </p:spPr>
      </p:pic>
    </p:spTree>
    <p:extLst>
      <p:ext uri="{BB962C8B-B14F-4D97-AF65-F5344CB8AC3E}">
        <p14:creationId xmlns:p14="http://schemas.microsoft.com/office/powerpoint/2010/main" val="351014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208912" cy="439248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 </a:t>
            </a:r>
            <a:r>
              <a:rPr lang="ru-RU" sz="4000" dirty="0">
                <a:solidFill>
                  <a:schemeClr val="tx1"/>
                </a:solidFill>
              </a:rPr>
              <a:t>Какие новые знания </a:t>
            </a:r>
            <a:r>
              <a:rPr lang="ru-RU" sz="4000" dirty="0" smtClean="0">
                <a:solidFill>
                  <a:schemeClr val="tx1"/>
                </a:solidFill>
              </a:rPr>
              <a:t>открыли?</a:t>
            </a:r>
            <a:endParaRPr lang="ru-RU" sz="4000" dirty="0">
              <a:solidFill>
                <a:schemeClr val="tx1"/>
              </a:solidFill>
            </a:endParaRPr>
          </a:p>
          <a:p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4000" dirty="0">
                <a:solidFill>
                  <a:schemeClr val="tx1"/>
                </a:solidFill>
              </a:rPr>
              <a:t>Как мы достигли этой цели? </a:t>
            </a:r>
          </a:p>
          <a:p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4000" dirty="0">
                <a:solidFill>
                  <a:schemeClr val="tx1"/>
                </a:solidFill>
              </a:rPr>
              <a:t>Кто дома попробует сделать раствор для мыльных пузырей? </a:t>
            </a:r>
          </a:p>
          <a:p>
            <a:r>
              <a:rPr lang="ru-RU" sz="4000" dirty="0">
                <a:solidFill>
                  <a:schemeClr val="tx1"/>
                </a:solidFill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97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7416824" cy="5184576"/>
          </a:xfrm>
        </p:spPr>
        <p:txBody>
          <a:bodyPr/>
          <a:lstStyle/>
          <a:p>
            <a:pPr marL="0" indent="0">
              <a:buNone/>
            </a:pPr>
            <a:r>
              <a:rPr lang="ru-RU" sz="4400" b="1" dirty="0" smtClean="0">
                <a:solidFill>
                  <a:srgbClr val="FF0000"/>
                </a:solidFill>
              </a:rPr>
              <a:t>Если </a:t>
            </a:r>
            <a:r>
              <a:rPr lang="ru-RU" sz="4400" b="1" dirty="0">
                <a:solidFill>
                  <a:srgbClr val="FF0000"/>
                </a:solidFill>
              </a:rPr>
              <a:t>дунуть посильней,</a:t>
            </a:r>
            <a:br>
              <a:rPr lang="ru-RU" sz="4400" b="1" dirty="0">
                <a:solidFill>
                  <a:srgbClr val="FF0000"/>
                </a:solidFill>
              </a:rPr>
            </a:br>
            <a:r>
              <a:rPr lang="ru-RU" sz="4400" b="1" dirty="0">
                <a:solidFill>
                  <a:srgbClr val="FF0000"/>
                </a:solidFill>
              </a:rPr>
              <a:t>Будет много пузырей!</a:t>
            </a:r>
            <a:br>
              <a:rPr lang="ru-RU" sz="4400" b="1" dirty="0">
                <a:solidFill>
                  <a:srgbClr val="FF0000"/>
                </a:solidFill>
              </a:rPr>
            </a:br>
            <a:r>
              <a:rPr lang="ru-RU" sz="4400" b="1" dirty="0">
                <a:solidFill>
                  <a:srgbClr val="FF0000"/>
                </a:solidFill>
              </a:rPr>
              <a:t>Раз, два, три, четыре, пять,</a:t>
            </a:r>
            <a:br>
              <a:rPr lang="ru-RU" sz="4400" b="1" dirty="0">
                <a:solidFill>
                  <a:srgbClr val="FF0000"/>
                </a:solidFill>
              </a:rPr>
            </a:br>
            <a:r>
              <a:rPr lang="ru-RU" sz="4400" b="1" dirty="0">
                <a:solidFill>
                  <a:srgbClr val="FF0000"/>
                </a:solidFill>
              </a:rPr>
              <a:t>Ни за что их не поймать.</a:t>
            </a:r>
          </a:p>
          <a:p>
            <a:r>
              <a:rPr lang="ru-RU" sz="4400" dirty="0">
                <a:solidFill>
                  <a:srgbClr val="FF0000"/>
                </a:solidFill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262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artinkin.net/uploads/posts/2022-03/1647921508_10-kartinkin-net-p-kartinki-milnikh-puzirei-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51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700808"/>
            <a:ext cx="74168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Тему занятия исследование «Секреты мыльного пузыря», считаю актуальной, так как сейчас идёт Десятилетие науки и технологий</a:t>
            </a:r>
            <a:r>
              <a:rPr lang="ru-RU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7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4"/>
            <a:ext cx="7632848" cy="518457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 </a:t>
            </a:r>
            <a:r>
              <a:rPr lang="ru-RU" sz="3600" b="1" dirty="0">
                <a:solidFill>
                  <a:schemeClr val="tx1"/>
                </a:solidFill>
              </a:rPr>
              <a:t>Учащиеся на занятии были активны, внимательны, работоспособны. Я считаю, что выбранная форма организации внеурочной деятельности школьников была достаточно эффективной. </a:t>
            </a:r>
          </a:p>
        </p:txBody>
      </p:sp>
    </p:spTree>
    <p:extLst>
      <p:ext uri="{BB962C8B-B14F-4D97-AF65-F5344CB8AC3E}">
        <p14:creationId xmlns:p14="http://schemas.microsoft.com/office/powerpoint/2010/main" val="245815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7848872" cy="489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Задание </a:t>
            </a:r>
            <a:r>
              <a:rPr lang="ru-RU" sz="3600" b="1" dirty="0" smtClean="0"/>
              <a:t>I</a:t>
            </a:r>
            <a:r>
              <a:rPr lang="en-US" sz="3600" b="1" dirty="0"/>
              <a:t>I</a:t>
            </a:r>
            <a:r>
              <a:rPr lang="ru-RU" sz="3600" b="1" dirty="0" smtClean="0"/>
              <a:t> </a:t>
            </a:r>
            <a:r>
              <a:rPr lang="ru-RU" sz="3600" b="1" dirty="0"/>
              <a:t>(заочного) тура</a:t>
            </a:r>
            <a:endParaRPr lang="ru-RU" sz="3600" dirty="0"/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Занятие внеурочной 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деятельности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(20 минут)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7632848" cy="5328592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>
                <a:solidFill>
                  <a:schemeClr val="tx1"/>
                </a:solidFill>
              </a:rPr>
              <a:t>Считаю, что на занятии мы смогли раскрыть тему. </a:t>
            </a:r>
            <a:endParaRPr lang="ru-RU" sz="40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tx1"/>
                </a:solidFill>
              </a:rPr>
              <a:t> </a:t>
            </a:r>
            <a:r>
              <a:rPr lang="ru-RU" sz="4000" b="1" dirty="0">
                <a:solidFill>
                  <a:schemeClr val="tx1"/>
                </a:solidFill>
              </a:rPr>
              <a:t>Думаю, что цель была достигнута. 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9386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3884"/>
            <a:ext cx="8784976" cy="646146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Можно порекомендовать детям дома сделать мыльные пузыри вместе с родителями, младшими братьями и сёстрами. Это очень интересно! </a:t>
            </a:r>
            <a:r>
              <a:rPr lang="ru-RU" sz="4000" dirty="0">
                <a:solidFill>
                  <a:schemeClr val="tx1"/>
                </a:solidFill>
              </a:rPr>
              <a:t> </a:t>
            </a:r>
            <a:r>
              <a:rPr lang="ru-RU" sz="4000" dirty="0" smtClean="0">
                <a:solidFill>
                  <a:schemeClr val="tx1"/>
                </a:solidFill>
              </a:rPr>
              <a:t>Провести дома соревнование на самый большой пузырь, мыльными пузырями можно рисовать, если добавить краситель. Такие  увлечения способствуют укреплению и сплочению  семьи.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static.tildacdn.com/tild6232-3536-4061-a461-306163366534/110731_199_ee148179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7720815" cy="547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68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prezentacii.org/upload/cloud/19/04/143505/images/screen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27" y="63884"/>
            <a:ext cx="8725272" cy="643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87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8280920" cy="6264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i="1" dirty="0" smtClean="0">
                <a:solidFill>
                  <a:schemeClr val="tx1"/>
                </a:solidFill>
              </a:rPr>
              <a:t>Занятие внеурочной деятельности</a:t>
            </a:r>
          </a:p>
          <a:p>
            <a:pPr marL="0" indent="0" algn="ctr">
              <a:buNone/>
            </a:pPr>
            <a:r>
              <a:rPr lang="ru-RU" sz="5400" b="1" i="1" dirty="0" smtClean="0">
                <a:solidFill>
                  <a:schemeClr val="tx1"/>
                </a:solidFill>
              </a:rPr>
              <a:t> </a:t>
            </a:r>
            <a:r>
              <a:rPr lang="ru-RU" sz="5400" b="1" i="1" dirty="0">
                <a:solidFill>
                  <a:schemeClr val="tx1"/>
                </a:solidFill>
              </a:rPr>
              <a:t>в 3 классе</a:t>
            </a:r>
            <a:endParaRPr lang="ru-RU" sz="54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6000" b="1" i="1" dirty="0">
                <a:solidFill>
                  <a:srgbClr val="FF0000"/>
                </a:solidFill>
              </a:rPr>
              <a:t>«</a:t>
            </a:r>
            <a:r>
              <a:rPr lang="ru-RU" sz="6000" b="1" i="1" dirty="0" smtClean="0">
                <a:solidFill>
                  <a:srgbClr val="FF0000"/>
                </a:solidFill>
              </a:rPr>
              <a:t>Секреты </a:t>
            </a:r>
            <a:r>
              <a:rPr lang="ru-RU" sz="6000" b="1" i="1" dirty="0">
                <a:solidFill>
                  <a:srgbClr val="FF0000"/>
                </a:solidFill>
              </a:rPr>
              <a:t>мыльного пузыря»</a:t>
            </a:r>
            <a:endParaRPr lang="ru-RU" sz="6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65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352928" cy="59046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6000" b="1" i="1" dirty="0">
                <a:solidFill>
                  <a:srgbClr val="FF0000"/>
                </a:solidFill>
              </a:rPr>
              <a:t>Цель занятия</a:t>
            </a:r>
            <a:r>
              <a:rPr lang="ru-RU" sz="6000" b="1" dirty="0"/>
              <a:t>: </a:t>
            </a:r>
            <a:endParaRPr lang="ru-RU" sz="6000" b="1" dirty="0" smtClean="0"/>
          </a:p>
          <a:p>
            <a:pPr marL="0" indent="0" algn="just">
              <a:buNone/>
            </a:pPr>
            <a:r>
              <a:rPr lang="ru-RU" sz="4800" dirty="0" smtClean="0">
                <a:solidFill>
                  <a:schemeClr val="tx1"/>
                </a:solidFill>
              </a:rPr>
              <a:t>раскрыть </a:t>
            </a:r>
            <a:r>
              <a:rPr lang="ru-RU" sz="4800" dirty="0">
                <a:solidFill>
                  <a:schemeClr val="tx1"/>
                </a:solidFill>
              </a:rPr>
              <a:t>«</a:t>
            </a:r>
            <a:r>
              <a:rPr lang="ru-RU" sz="4800" dirty="0" smtClean="0">
                <a:solidFill>
                  <a:schemeClr val="tx1"/>
                </a:solidFill>
              </a:rPr>
              <a:t>секрет мыльного </a:t>
            </a:r>
            <a:r>
              <a:rPr lang="ru-RU" sz="4800" dirty="0">
                <a:solidFill>
                  <a:schemeClr val="tx1"/>
                </a:solidFill>
              </a:rPr>
              <a:t>пузыря» через разные методы исследования, организовать деятельность учащихся через эксперимент. </a:t>
            </a:r>
          </a:p>
          <a:p>
            <a:pPr marL="0" indent="0" algn="just">
              <a:buNone/>
            </a:pPr>
            <a:endParaRPr lang="ru-RU" sz="2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15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332656"/>
            <a:ext cx="8568952" cy="619268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I </a:t>
            </a:r>
            <a:r>
              <a:rPr lang="ru-RU" dirty="0" smtClean="0"/>
              <a:t>этап</a:t>
            </a:r>
          </a:p>
          <a:p>
            <a:pPr marL="0" indent="0" algn="ctr">
              <a:buNone/>
            </a:pPr>
            <a:r>
              <a:rPr lang="ru-RU" dirty="0" smtClean="0"/>
              <a:t>Мотивация к учебной деятельности</a:t>
            </a:r>
          </a:p>
          <a:p>
            <a:r>
              <a:rPr lang="ru-RU" dirty="0">
                <a:solidFill>
                  <a:schemeClr val="tx1"/>
                </a:solidFill>
              </a:rPr>
              <a:t>Ребята, а знаете ли вы, что в 2022 году президентом РФ В.В. Путиным было объявлено о Десятилетии науки и технологий. Целью этого указа было привлечение талантливой молодёжи, детей в сферу науки, исследований, новых изобретений.</a:t>
            </a:r>
          </a:p>
          <a:p>
            <a:r>
              <a:rPr lang="ru-RU" dirty="0">
                <a:solidFill>
                  <a:schemeClr val="tx1"/>
                </a:solidFill>
              </a:rPr>
              <a:t>Сегодня я предлагаю вам, поучаствовать в этом проекте. </a:t>
            </a:r>
          </a:p>
          <a:p>
            <a:r>
              <a:rPr lang="ru-RU" dirty="0">
                <a:solidFill>
                  <a:schemeClr val="tx1"/>
                </a:solidFill>
              </a:rPr>
              <a:t>  В связи с этим я предлагаю вам стать научными сотрудниками, а наш класс превратить на некоторое время лабораторию.</a:t>
            </a:r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038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3884"/>
            <a:ext cx="8496944" cy="6029412"/>
          </a:xfrm>
        </p:spPr>
        <p:txBody>
          <a:bodyPr>
            <a:normAutofit/>
          </a:bodyPr>
          <a:lstStyle/>
          <a:p>
            <a:r>
              <a:rPr lang="ru-RU" sz="4000" dirty="0"/>
              <a:t> </a:t>
            </a:r>
            <a:r>
              <a:rPr lang="ru-RU" sz="4000" b="1" dirty="0">
                <a:solidFill>
                  <a:schemeClr val="tx1"/>
                </a:solidFill>
              </a:rPr>
              <a:t>Уважаемые научные сотрудники, у меня для вас сюрприз.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9"/>
            <a:ext cx="7344816" cy="523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9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1c24273a5d7875e27dacc3a31ec4e38fe8a84a1"/>
</p:tagLst>
</file>

<file path=ppt/theme/theme1.xml><?xml version="1.0" encoding="utf-8"?>
<a:theme xmlns:a="http://schemas.openxmlformats.org/drawingml/2006/main" name="Тема Office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2910</TotalTime>
  <Words>605</Words>
  <Application>Microsoft Office PowerPoint</Application>
  <PresentationFormat>Экран (4:3)</PresentationFormat>
  <Paragraphs>90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7" baseType="lpstr">
      <vt:lpstr>Arial</vt:lpstr>
      <vt:lpstr>Calibri</vt:lpstr>
      <vt:lpstr>Times New Roman</vt:lpstr>
      <vt:lpstr>Тема Office</vt:lpstr>
      <vt:lpstr>Презентация PowerPoint</vt:lpstr>
      <vt:lpstr>Номинация «Классный  руководитель года» участник  Лаврушенко  Татьяна Анатольевна МАОУ «Аромашевская СОШ им. В.Д.Кармацкого»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-  Подумайте, может ли мыло нас развеселить, развлечь? Как?  </vt:lpstr>
      <vt:lpstr>Что мы должны провести, чтобы узнать побольше о мыльных пузырях? </vt:lpstr>
      <vt:lpstr>Что такое исследование?    От какого слова образовалось слово «исследование»? (след) </vt:lpstr>
      <vt:lpstr>Презентация PowerPoint</vt:lpstr>
      <vt:lpstr>I I этап Актуализация знаний  (погружение в проблему)</vt:lpstr>
      <vt:lpstr>I I I этап</vt:lpstr>
      <vt:lpstr> </vt:lpstr>
      <vt:lpstr>Презентация PowerPoint</vt:lpstr>
      <vt:lpstr>2 группа. Прочитать интересные факты и самые интересные наклеить на страничку </vt:lpstr>
      <vt:lpstr>Презентация PowerPoint</vt:lpstr>
      <vt:lpstr> 3 группа. Объяснить значение фразеологического оборота: «лопнуть как мыльный пузырь». (Подойти  к гостям, и взять у них интервью, что значит выражение, «лопнуть как мыльный пузырь») </vt:lpstr>
      <vt:lpstr>Презентация PowerPoint</vt:lpstr>
      <vt:lpstr>Презентация PowerPoint</vt:lpstr>
      <vt:lpstr>Презентация PowerPoint</vt:lpstr>
      <vt:lpstr>Каждая группа знакомит с результатами своей работы</vt:lpstr>
      <vt:lpstr>А сейчас мы с вами отправимся в экспериментальную лабораторию для проведения опытов.  </vt:lpstr>
      <vt:lpstr>Презентация PowerPoint</vt:lpstr>
      <vt:lpstr>Презентация PowerPoint</vt:lpstr>
      <vt:lpstr>Каждая группа готовит раствор и пробует надуть мыльные пузыри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Получилось ли выдувать мыльные пузыри?</vt:lpstr>
      <vt:lpstr>Я предлагаю посмотреть маленький видео ролик «Как сделать раствор для мыльных пузырей в домашних условиях»</vt:lpstr>
      <vt:lpstr>    Про какой секрет мы не знали? (добавить глицерин )  Дети тестируют раствор повторно, после добавления глицерина, делают выводы.   - Несколько капель глицерина, добавленные в мыльный раствор, сделают  пузыри более прочными.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Разноцветные ромбы</dc:title>
  <dc:creator>obstinate</dc:creator>
  <dc:description>Шаблон презентации с сайта https://presentation-creation.ru/</dc:description>
  <cp:lastModifiedBy>Пользователь</cp:lastModifiedBy>
  <cp:revision>1298</cp:revision>
  <dcterms:created xsi:type="dcterms:W3CDTF">2018-02-25T09:09:03Z</dcterms:created>
  <dcterms:modified xsi:type="dcterms:W3CDTF">2023-03-01T13:09:31Z</dcterms:modified>
</cp:coreProperties>
</file>