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66" r:id="rId13"/>
    <p:sldId id="268" r:id="rId14"/>
    <p:sldId id="270" r:id="rId15"/>
    <p:sldId id="273" r:id="rId16"/>
    <p:sldId id="278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09.02.2023</a:t>
            </a:r>
            <a:br>
              <a:rPr lang="ru-RU" dirty="0" smtClean="0"/>
            </a:br>
            <a:r>
              <a:rPr lang="ru-RU" dirty="0" smtClean="0"/>
              <a:t>Алгебра, 8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293096"/>
            <a:ext cx="4896544" cy="1345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математики: Койло Ольга Сергеевна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Проверьте себя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616"/>
                <a:gridCol w="720080"/>
                <a:gridCol w="936104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Уравнение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q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ru-RU" sz="3200" baseline="0" dirty="0" smtClean="0"/>
                        <a:t>и </a:t>
                      </a:r>
                      <a:r>
                        <a:rPr lang="en-US" sz="3200" dirty="0" smtClean="0"/>
                        <a:t>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+ 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* 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+ 6</a:t>
                      </a:r>
                      <a:r>
                        <a:rPr lang="en-US" sz="2800" dirty="0" smtClean="0"/>
                        <a:t>x + </a:t>
                      </a:r>
                      <a:r>
                        <a:rPr lang="ru-RU" sz="2800" dirty="0" smtClean="0"/>
                        <a:t>8</a:t>
                      </a:r>
                      <a:r>
                        <a:rPr lang="en-US" sz="2800" dirty="0" smtClean="0"/>
                        <a:t> = 0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-4; -2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- 10</a:t>
                      </a:r>
                      <a:r>
                        <a:rPr lang="en-US" sz="2800" dirty="0" smtClean="0"/>
                        <a:t>x </a:t>
                      </a:r>
                      <a:r>
                        <a:rPr lang="ru-RU" sz="2800" dirty="0" smtClean="0"/>
                        <a:t>-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24</a:t>
                      </a:r>
                      <a:r>
                        <a:rPr lang="en-US" sz="2800" dirty="0" smtClean="0"/>
                        <a:t> = 0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-24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-2;</a:t>
                      </a:r>
                      <a:r>
                        <a:rPr lang="ru-RU" sz="3200" baseline="0" dirty="0" smtClean="0"/>
                        <a:t> 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-24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+ </a:t>
                      </a:r>
                      <a:r>
                        <a:rPr lang="ru-RU" sz="2800" dirty="0" smtClean="0"/>
                        <a:t>6</a:t>
                      </a:r>
                      <a:r>
                        <a:rPr lang="en-US" sz="2800" dirty="0" smtClean="0"/>
                        <a:t>x + </a:t>
                      </a:r>
                      <a:r>
                        <a:rPr lang="ru-RU" sz="2800" dirty="0" smtClean="0"/>
                        <a:t>5</a:t>
                      </a:r>
                      <a:r>
                        <a:rPr lang="en-US" sz="2800" dirty="0" smtClean="0"/>
                        <a:t> = 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-1; -5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-</a:t>
                      </a:r>
                      <a:r>
                        <a:rPr lang="en-US" sz="2800" dirty="0" smtClean="0"/>
                        <a:t> x </a:t>
                      </a:r>
                      <a:r>
                        <a:rPr lang="ru-RU" sz="2800" dirty="0" smtClean="0"/>
                        <a:t>- 12</a:t>
                      </a:r>
                      <a:r>
                        <a:rPr lang="en-US" sz="2800" dirty="0" smtClean="0"/>
                        <a:t> = 0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4; -3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-12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Историческая справка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1124744"/>
            <a:ext cx="5256584" cy="55446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Франсуа Виет - французский математик, адвокат и советник короля Генриха III.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Виет разработал почти всю элементарную алгебру.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Ввѐл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буквенные обозначения для коэффициентов в уравнениях.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математиков Виет известен своей теоремой о свойствах корней квадратного уравнения.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вклад в развитие науки Виета называют "отцом современной алгебры" </a:t>
            </a:r>
          </a:p>
          <a:p>
            <a:endParaRPr lang="ru-RU" dirty="0"/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9552" y="1124744"/>
            <a:ext cx="27874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Теорема Виета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15616" y="1196752"/>
            <a:ext cx="3380184" cy="492941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Для приведённого квадратного уравнения</a:t>
            </a:r>
            <a:endParaRPr lang="en-US" sz="3200" dirty="0" smtClean="0"/>
          </a:p>
          <a:p>
            <a:pPr algn="ctr"/>
            <a:r>
              <a:rPr lang="en-US" sz="3600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ru-RU" sz="3600" dirty="0" smtClean="0"/>
              <a:t>+ </a:t>
            </a:r>
            <a:r>
              <a:rPr lang="en-US" sz="3600" dirty="0" err="1" smtClean="0"/>
              <a:t>px</a:t>
            </a:r>
            <a:r>
              <a:rPr lang="en-US" sz="3600" dirty="0" smtClean="0"/>
              <a:t> + q = 0</a:t>
            </a:r>
            <a:endParaRPr lang="ru-RU" sz="3600" dirty="0" smtClean="0"/>
          </a:p>
          <a:p>
            <a:pPr algn="ctr"/>
            <a:r>
              <a:rPr lang="en-US" sz="3600" dirty="0" smtClean="0"/>
              <a:t>x</a:t>
            </a:r>
            <a:r>
              <a:rPr lang="ru-RU" sz="3600" baseline="-25000" dirty="0" smtClean="0"/>
              <a:t>1</a:t>
            </a:r>
            <a:r>
              <a:rPr lang="en-US" sz="3600" dirty="0" smtClean="0"/>
              <a:t> + x</a:t>
            </a:r>
            <a:r>
              <a:rPr lang="ru-RU" sz="3600" baseline="-25000" dirty="0" smtClean="0"/>
              <a:t>2</a:t>
            </a:r>
            <a:r>
              <a:rPr lang="en-US" sz="3600" dirty="0" smtClean="0"/>
              <a:t> = -p</a:t>
            </a:r>
          </a:p>
          <a:p>
            <a:pPr algn="ctr"/>
            <a:r>
              <a:rPr lang="en-US" sz="3600" dirty="0" smtClean="0"/>
              <a:t>x</a:t>
            </a:r>
            <a:r>
              <a:rPr lang="ru-RU" sz="3600" baseline="-25000" dirty="0" smtClean="0"/>
              <a:t>1</a:t>
            </a:r>
            <a:r>
              <a:rPr lang="en-US" sz="3600" dirty="0" smtClean="0"/>
              <a:t> * x</a:t>
            </a:r>
            <a:r>
              <a:rPr lang="ru-RU" sz="3600" baseline="-25000" dirty="0" smtClean="0"/>
              <a:t>2</a:t>
            </a:r>
            <a:r>
              <a:rPr lang="en-US" sz="3600" dirty="0" smtClean="0"/>
              <a:t> = q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r>
              <a:rPr lang="ru-RU" sz="3200" dirty="0" smtClean="0"/>
              <a:t>Для </a:t>
            </a:r>
            <a:r>
              <a:rPr lang="ru-RU" sz="3200" dirty="0" err="1" smtClean="0"/>
              <a:t>неприведённого</a:t>
            </a:r>
            <a:r>
              <a:rPr lang="ru-RU" sz="3200" dirty="0" smtClean="0"/>
              <a:t> квадратного уравнения</a:t>
            </a:r>
            <a:endParaRPr lang="en-US" sz="3200" dirty="0" smtClean="0"/>
          </a:p>
          <a:p>
            <a:pPr algn="ctr"/>
            <a:r>
              <a:rPr lang="en-US" sz="3600" dirty="0" smtClean="0"/>
              <a:t>ax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ru-RU" sz="3600" dirty="0" smtClean="0"/>
              <a:t>+ </a:t>
            </a:r>
            <a:r>
              <a:rPr lang="en-US" sz="3600" dirty="0" err="1" smtClean="0"/>
              <a:t>bx</a:t>
            </a:r>
            <a:r>
              <a:rPr lang="en-US" sz="3600" dirty="0" smtClean="0"/>
              <a:t> + c = 0</a:t>
            </a:r>
            <a:endParaRPr lang="ru-RU" sz="3600" dirty="0" smtClean="0"/>
          </a:p>
          <a:p>
            <a:pPr algn="ctr"/>
            <a:r>
              <a:rPr lang="en-US" sz="3600" dirty="0" smtClean="0"/>
              <a:t>x</a:t>
            </a:r>
            <a:r>
              <a:rPr lang="ru-RU" sz="3600" baseline="-25000" dirty="0" smtClean="0"/>
              <a:t>1</a:t>
            </a:r>
            <a:r>
              <a:rPr lang="en-US" sz="3600" dirty="0" smtClean="0"/>
              <a:t> + x</a:t>
            </a:r>
            <a:r>
              <a:rPr lang="ru-RU" sz="3600" baseline="-25000" dirty="0" smtClean="0"/>
              <a:t>2</a:t>
            </a:r>
            <a:r>
              <a:rPr lang="en-US" sz="3600" dirty="0" smtClean="0"/>
              <a:t> = -</a:t>
            </a:r>
            <a:r>
              <a:rPr lang="ru-RU" sz="3600" dirty="0" smtClean="0"/>
              <a:t> </a:t>
            </a:r>
            <a:r>
              <a:rPr lang="en-US" sz="3600" dirty="0" smtClean="0"/>
              <a:t>b/a</a:t>
            </a:r>
          </a:p>
          <a:p>
            <a:pPr algn="ctr"/>
            <a:r>
              <a:rPr lang="en-US" sz="3600" dirty="0" smtClean="0"/>
              <a:t>x</a:t>
            </a:r>
            <a:r>
              <a:rPr lang="ru-RU" sz="3600" baseline="-25000" dirty="0" smtClean="0"/>
              <a:t>1</a:t>
            </a:r>
            <a:r>
              <a:rPr lang="en-US" sz="3600" dirty="0" smtClean="0"/>
              <a:t> * x</a:t>
            </a:r>
            <a:r>
              <a:rPr lang="ru-RU" sz="3600" baseline="-25000" dirty="0" smtClean="0"/>
              <a:t>2</a:t>
            </a:r>
            <a:r>
              <a:rPr lang="en-US" sz="3600" dirty="0" smtClean="0"/>
              <a:t> = c/a</a:t>
            </a:r>
            <a:endParaRPr lang="ru-RU" sz="3600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Таблица «Знаки корней квадратного уравнения»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799187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Таблица «Знаки корней квадратного уравнения»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89887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Ответы № 517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3384376" cy="214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492896"/>
            <a:ext cx="3456384" cy="205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581128"/>
            <a:ext cx="32403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№ 524</a:t>
            </a:r>
            <a:endParaRPr lang="ru-RU" dirty="0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3596101" cy="34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34358"/>
            <a:ext cx="4050949" cy="546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Ответ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7200" dirty="0" smtClean="0"/>
              <a:t>x</a:t>
            </a:r>
            <a:r>
              <a:rPr lang="en-US" sz="7200" baseline="30000" dirty="0" smtClean="0"/>
              <a:t>2</a:t>
            </a:r>
            <a:r>
              <a:rPr lang="en-US" sz="7200" dirty="0" smtClean="0"/>
              <a:t> </a:t>
            </a:r>
            <a:r>
              <a:rPr lang="ru-RU" sz="7200" dirty="0" smtClean="0"/>
              <a:t>- 2012</a:t>
            </a:r>
            <a:r>
              <a:rPr lang="en-US" sz="7200" dirty="0" smtClean="0"/>
              <a:t>x + </a:t>
            </a:r>
            <a:r>
              <a:rPr lang="ru-RU" sz="7200" dirty="0" smtClean="0"/>
              <a:t>2011</a:t>
            </a:r>
            <a:r>
              <a:rPr lang="en-US" sz="7200" dirty="0" smtClean="0"/>
              <a:t> = 0</a:t>
            </a:r>
            <a:endParaRPr lang="ru-RU" sz="7200" dirty="0" smtClean="0"/>
          </a:p>
          <a:p>
            <a:r>
              <a:rPr lang="en-US" sz="7200" dirty="0" smtClean="0"/>
              <a:t>x</a:t>
            </a:r>
            <a:r>
              <a:rPr lang="en-US" sz="7200" baseline="-25000" dirty="0" smtClean="0"/>
              <a:t>1</a:t>
            </a:r>
            <a:r>
              <a:rPr lang="en-US" sz="7200" dirty="0" smtClean="0"/>
              <a:t> = 2011  x</a:t>
            </a:r>
            <a:r>
              <a:rPr lang="en-US" sz="7200" baseline="-25000" dirty="0" smtClean="0"/>
              <a:t>2</a:t>
            </a:r>
            <a:r>
              <a:rPr lang="en-US" sz="7200" dirty="0" smtClean="0"/>
              <a:t> = 1</a:t>
            </a:r>
            <a:endParaRPr lang="ru-RU" sz="7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Рефлексия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432" y="1700808"/>
            <a:ext cx="84938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Домашнее задание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Рассмотреть доказательство теоремы Виета (с. 147 учебник)</a:t>
            </a:r>
          </a:p>
          <a:p>
            <a:r>
              <a:rPr lang="ru-RU" dirty="0" smtClean="0"/>
              <a:t>1 </a:t>
            </a:r>
            <a:r>
              <a:rPr lang="ru-RU" dirty="0" smtClean="0"/>
              <a:t>уровень: № 518 (</a:t>
            </a:r>
            <a:r>
              <a:rPr lang="ru-RU" dirty="0" err="1" smtClean="0"/>
              <a:t>а-в</a:t>
            </a:r>
            <a:r>
              <a:rPr lang="ru-RU" dirty="0" smtClean="0"/>
              <a:t>), 519 (</a:t>
            </a:r>
            <a:r>
              <a:rPr lang="ru-RU" dirty="0" err="1" smtClean="0"/>
              <a:t>д-ж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2 уровень: № 519 (</a:t>
            </a:r>
            <a:r>
              <a:rPr lang="ru-RU" dirty="0" err="1" smtClean="0"/>
              <a:t>а-в</a:t>
            </a:r>
            <a:r>
              <a:rPr lang="ru-RU" dirty="0" smtClean="0"/>
              <a:t>), 525 (</a:t>
            </a:r>
            <a:r>
              <a:rPr lang="ru-RU" dirty="0" err="1" smtClean="0"/>
              <a:t>а-в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По желанию: сделать доклад по теме «Франсуа Виет и его теорема»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Квадратное уравнение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Общий вид: </a:t>
            </a:r>
            <a:r>
              <a:rPr lang="en-US" sz="4400" dirty="0" smtClean="0"/>
              <a:t>ax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+ </a:t>
            </a:r>
            <a:r>
              <a:rPr lang="en-US" sz="4400" dirty="0" err="1" smtClean="0"/>
              <a:t>bx</a:t>
            </a:r>
            <a:r>
              <a:rPr lang="en-US" sz="4400" dirty="0" smtClean="0"/>
              <a:t> + c = 0</a:t>
            </a:r>
          </a:p>
          <a:p>
            <a:r>
              <a:rPr lang="ru-RU" sz="4400" dirty="0" smtClean="0"/>
              <a:t>Задание: назовите коэффициенты данного уравнения</a:t>
            </a:r>
            <a:r>
              <a:rPr lang="en-US" sz="4400" dirty="0" smtClean="0"/>
              <a:t>    </a:t>
            </a:r>
            <a:r>
              <a:rPr lang="ru-RU" sz="4400" dirty="0" smtClean="0"/>
              <a:t>3</a:t>
            </a:r>
            <a:r>
              <a:rPr lang="en-US" sz="4400" dirty="0" smtClean="0"/>
              <a:t>x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+ </a:t>
            </a:r>
            <a:r>
              <a:rPr lang="ru-RU" sz="4400" dirty="0" smtClean="0"/>
              <a:t>4</a:t>
            </a:r>
            <a:r>
              <a:rPr lang="en-US" sz="4400" dirty="0" smtClean="0"/>
              <a:t>x </a:t>
            </a:r>
            <a:r>
              <a:rPr lang="ru-RU" sz="4400" dirty="0" smtClean="0"/>
              <a:t>– 8 </a:t>
            </a:r>
            <a:r>
              <a:rPr lang="en-US" sz="4400" dirty="0" smtClean="0"/>
              <a:t>= 0</a:t>
            </a:r>
            <a:endParaRPr lang="ru-RU" sz="4400" dirty="0" smtClean="0"/>
          </a:p>
          <a:p>
            <a:pPr algn="ctr"/>
            <a:r>
              <a:rPr lang="en-US" sz="4400" dirty="0" smtClean="0"/>
              <a:t>a = 3      b = 4      c = -8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548680"/>
            <a:ext cx="6912768" cy="500397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Up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  <a:endParaRPr lang="ru-RU" sz="5400" b="1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</a:t>
            </a:r>
            <a:endParaRPr lang="ru-RU" sz="5400" b="1" cap="all" spc="0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Алгоритм решения квадратного уравнения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ctr"/>
            <a:r>
              <a:rPr lang="en-US" sz="3600" dirty="0" smtClean="0"/>
              <a:t>ax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</a:t>
            </a:r>
            <a:r>
              <a:rPr lang="en-US" sz="3600" dirty="0" err="1" smtClean="0"/>
              <a:t>bx</a:t>
            </a:r>
            <a:r>
              <a:rPr lang="en-US" sz="3600" dirty="0" smtClean="0"/>
              <a:t> + c = 0</a:t>
            </a:r>
            <a:endParaRPr lang="ru-RU" sz="3600" dirty="0" smtClean="0"/>
          </a:p>
          <a:p>
            <a:pPr algn="ctr"/>
            <a:r>
              <a:rPr lang="ru-RU" sz="3600" dirty="0" smtClean="0"/>
              <a:t>Определить </a:t>
            </a:r>
            <a:r>
              <a:rPr lang="en-US" sz="3600" dirty="0" smtClean="0"/>
              <a:t>a, b, c</a:t>
            </a:r>
          </a:p>
          <a:p>
            <a:pPr algn="ctr"/>
            <a:r>
              <a:rPr lang="ru-RU" sz="3600" dirty="0" smtClean="0"/>
              <a:t>Вычислить дискриминант </a:t>
            </a:r>
            <a:r>
              <a:rPr lang="en-US" sz="3600" dirty="0" smtClean="0"/>
              <a:t>D = 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4ac</a:t>
            </a:r>
          </a:p>
          <a:p>
            <a:pPr algn="ctr"/>
            <a:r>
              <a:rPr lang="ru-RU" sz="3600" dirty="0" smtClean="0"/>
              <a:t>Если </a:t>
            </a:r>
            <a:r>
              <a:rPr lang="en-US" sz="3600" dirty="0" smtClean="0"/>
              <a:t>D &lt; 0</a:t>
            </a:r>
            <a:r>
              <a:rPr lang="ru-RU" sz="3600" dirty="0" smtClean="0"/>
              <a:t>, то уравнение не имеет решений</a:t>
            </a:r>
          </a:p>
          <a:p>
            <a:r>
              <a:rPr lang="en-US" sz="3600" dirty="0" smtClean="0"/>
              <a:t>         </a:t>
            </a:r>
            <a:r>
              <a:rPr lang="ru-RU" sz="3600" dirty="0" smtClean="0"/>
              <a:t>Если </a:t>
            </a:r>
            <a:r>
              <a:rPr lang="en-US" sz="3600" dirty="0" smtClean="0"/>
              <a:t>D = 0</a:t>
            </a:r>
            <a:r>
              <a:rPr lang="ru-RU" sz="3600" dirty="0" smtClean="0"/>
              <a:t>, то 1 корень </a:t>
            </a:r>
            <a:r>
              <a:rPr lang="en-US" sz="3600" dirty="0" smtClean="0"/>
              <a:t>x = -b/2a</a:t>
            </a:r>
          </a:p>
          <a:p>
            <a:r>
              <a:rPr lang="en-US" sz="3600" dirty="0" smtClean="0"/>
              <a:t>         </a:t>
            </a:r>
            <a:r>
              <a:rPr lang="ru-RU" sz="3600" dirty="0" smtClean="0"/>
              <a:t>Если </a:t>
            </a:r>
            <a:r>
              <a:rPr lang="en-US" sz="3600" dirty="0" smtClean="0"/>
              <a:t>D &gt; 0</a:t>
            </a:r>
            <a:r>
              <a:rPr lang="ru-RU" sz="3600" dirty="0" smtClean="0"/>
              <a:t>, то 2 корня </a:t>
            </a:r>
          </a:p>
          <a:p>
            <a:endParaRPr lang="ru-RU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5085184"/>
            <a:ext cx="2232248" cy="1101041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Распределите уравнения на две группы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87624" y="1397000"/>
          <a:ext cx="7272808" cy="47384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36404"/>
                <a:gridCol w="3636404"/>
              </a:tblGrid>
              <a:tr h="75871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Приведённые уравнения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Неприведённые</a:t>
                      </a:r>
                      <a:r>
                        <a:rPr lang="ru-RU" sz="2800" dirty="0" smtClean="0"/>
                        <a:t> уравнения</a:t>
                      </a:r>
                      <a:endParaRPr lang="ru-RU" sz="2800" dirty="0"/>
                    </a:p>
                  </a:txBody>
                  <a:tcPr/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+ 6</a:t>
                      </a:r>
                      <a:r>
                        <a:rPr lang="en-US" sz="4000" dirty="0" smtClean="0"/>
                        <a:t>x + </a:t>
                      </a:r>
                      <a:r>
                        <a:rPr lang="ru-RU" sz="4000" dirty="0" smtClean="0"/>
                        <a:t>8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</a:t>
                      </a:r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-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5</a:t>
                      </a:r>
                      <a:r>
                        <a:rPr lang="en-US" sz="4000" dirty="0" smtClean="0"/>
                        <a:t>x + </a:t>
                      </a:r>
                      <a:r>
                        <a:rPr lang="ru-RU" sz="4000" dirty="0" smtClean="0"/>
                        <a:t>2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+ x </a:t>
                      </a:r>
                      <a:r>
                        <a:rPr lang="ru-RU" sz="4000" dirty="0" smtClean="0"/>
                        <a:t>-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90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12</a:t>
                      </a:r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+ </a:t>
                      </a:r>
                      <a:r>
                        <a:rPr lang="ru-RU" sz="4000" dirty="0" smtClean="0"/>
                        <a:t>7</a:t>
                      </a:r>
                      <a:r>
                        <a:rPr lang="en-US" sz="4000" dirty="0" smtClean="0"/>
                        <a:t>x + </a:t>
                      </a:r>
                      <a:r>
                        <a:rPr lang="ru-RU" sz="4000" dirty="0" smtClean="0"/>
                        <a:t>1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- 10</a:t>
                      </a:r>
                      <a:r>
                        <a:rPr lang="en-US" sz="4000" dirty="0" smtClean="0"/>
                        <a:t>x </a:t>
                      </a:r>
                      <a:r>
                        <a:rPr lang="ru-RU" sz="4000" dirty="0" smtClean="0"/>
                        <a:t>-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24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14</a:t>
                      </a:r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- 5</a:t>
                      </a:r>
                      <a:r>
                        <a:rPr lang="en-US" sz="4000" dirty="0" smtClean="0"/>
                        <a:t>x </a:t>
                      </a:r>
                      <a:r>
                        <a:rPr lang="ru-RU" sz="4000" dirty="0" smtClean="0"/>
                        <a:t>- 1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+ </a:t>
                      </a:r>
                      <a:r>
                        <a:rPr lang="ru-RU" sz="4000" dirty="0" smtClean="0"/>
                        <a:t>6</a:t>
                      </a:r>
                      <a:r>
                        <a:rPr lang="en-US" sz="4000" dirty="0" smtClean="0"/>
                        <a:t>x + </a:t>
                      </a:r>
                      <a:r>
                        <a:rPr lang="ru-RU" sz="4000" dirty="0" smtClean="0"/>
                        <a:t>5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</a:t>
                      </a:r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+ </a:t>
                      </a:r>
                      <a:r>
                        <a:rPr lang="ru-RU" sz="4000" dirty="0" smtClean="0"/>
                        <a:t>10</a:t>
                      </a:r>
                      <a:r>
                        <a:rPr lang="en-US" sz="4000" dirty="0" smtClean="0"/>
                        <a:t>x </a:t>
                      </a:r>
                      <a:r>
                        <a:rPr lang="ru-RU" sz="4000" dirty="0" smtClean="0"/>
                        <a:t>- 8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-</a:t>
                      </a:r>
                      <a:r>
                        <a:rPr lang="en-US" sz="4000" dirty="0" smtClean="0"/>
                        <a:t> x </a:t>
                      </a:r>
                      <a:r>
                        <a:rPr lang="ru-RU" sz="4000" dirty="0" smtClean="0"/>
                        <a:t>- 12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5</a:t>
                      </a:r>
                      <a:r>
                        <a:rPr lang="en-US" sz="4000" dirty="0" smtClean="0"/>
                        <a:t>x</a:t>
                      </a:r>
                      <a:r>
                        <a:rPr lang="en-US" sz="4000" baseline="30000" dirty="0" smtClean="0"/>
                        <a:t>2</a:t>
                      </a:r>
                      <a:r>
                        <a:rPr lang="en-US" sz="4000" dirty="0" smtClean="0"/>
                        <a:t> </a:t>
                      </a:r>
                      <a:r>
                        <a:rPr lang="ru-RU" sz="4000" dirty="0" smtClean="0"/>
                        <a:t>- 6</a:t>
                      </a:r>
                      <a:r>
                        <a:rPr lang="en-US" sz="4000" dirty="0" smtClean="0"/>
                        <a:t>x + </a:t>
                      </a:r>
                      <a:r>
                        <a:rPr lang="ru-RU" sz="4000" dirty="0" smtClean="0"/>
                        <a:t>8</a:t>
                      </a:r>
                      <a:r>
                        <a:rPr lang="en-US" sz="4000" dirty="0" smtClean="0"/>
                        <a:t> = 0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Приведённое уравнение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600" dirty="0" smtClean="0"/>
              <a:t>x</a:t>
            </a:r>
            <a:r>
              <a:rPr lang="en-US" sz="6600" baseline="30000" dirty="0" smtClean="0"/>
              <a:t>2</a:t>
            </a:r>
            <a:r>
              <a:rPr lang="en-US" sz="6600" dirty="0" smtClean="0"/>
              <a:t> </a:t>
            </a:r>
            <a:r>
              <a:rPr lang="ru-RU" sz="6600" dirty="0" smtClean="0"/>
              <a:t>+ </a:t>
            </a:r>
            <a:r>
              <a:rPr lang="en-US" sz="6600" dirty="0" err="1" smtClean="0"/>
              <a:t>px</a:t>
            </a:r>
            <a:r>
              <a:rPr lang="en-US" sz="6600" dirty="0" smtClean="0"/>
              <a:t> + q = 0</a:t>
            </a:r>
            <a:endParaRPr lang="ru-RU" sz="6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    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ru-RU" sz="4000" dirty="0" smtClean="0"/>
              <a:t>+ 6</a:t>
            </a:r>
            <a:r>
              <a:rPr lang="en-US" sz="4000" dirty="0" smtClean="0"/>
              <a:t>x + </a:t>
            </a:r>
            <a:r>
              <a:rPr lang="ru-RU" sz="4000" dirty="0" smtClean="0"/>
              <a:t>8</a:t>
            </a:r>
            <a:r>
              <a:rPr lang="en-US" sz="4000" dirty="0" smtClean="0"/>
              <a:t> = 0</a:t>
            </a:r>
            <a:r>
              <a:rPr lang="ru-RU" sz="4000" dirty="0" smtClean="0"/>
              <a:t>    </a:t>
            </a:r>
            <a:r>
              <a:rPr lang="en-US" sz="4000" dirty="0" smtClean="0"/>
              <a:t>    </a:t>
            </a:r>
            <a:r>
              <a:rPr lang="ru-RU" sz="4000" dirty="0" smtClean="0"/>
              <a:t> </a:t>
            </a:r>
            <a:r>
              <a:rPr lang="en-US" sz="4000" dirty="0" smtClean="0"/>
              <a:t> </a:t>
            </a:r>
            <a:r>
              <a:rPr lang="ru-RU" sz="4000" dirty="0" smtClean="0"/>
              <a:t> </a:t>
            </a:r>
            <a:r>
              <a:rPr lang="en-US" sz="4000" dirty="0" smtClean="0"/>
              <a:t>x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- 4, x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= - 2</a:t>
            </a:r>
            <a:endParaRPr lang="ru-RU" sz="4000" dirty="0" smtClean="0"/>
          </a:p>
          <a:p>
            <a:r>
              <a:rPr lang="en-US" sz="4000" dirty="0" smtClean="0"/>
              <a:t>    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ru-RU" sz="4000" dirty="0" smtClean="0"/>
              <a:t>- 10</a:t>
            </a:r>
            <a:r>
              <a:rPr lang="en-US" sz="4000" dirty="0" smtClean="0"/>
              <a:t>x </a:t>
            </a:r>
            <a:r>
              <a:rPr lang="ru-RU" sz="4000" dirty="0" smtClean="0"/>
              <a:t>-</a:t>
            </a:r>
            <a:r>
              <a:rPr lang="en-US" sz="4000" dirty="0" smtClean="0"/>
              <a:t> </a:t>
            </a:r>
            <a:r>
              <a:rPr lang="ru-RU" sz="4000" dirty="0" smtClean="0"/>
              <a:t>24</a:t>
            </a:r>
            <a:r>
              <a:rPr lang="en-US" sz="4000" dirty="0" smtClean="0"/>
              <a:t> = 0        x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- 2, x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= 12</a:t>
            </a:r>
            <a:endParaRPr lang="ru-RU" sz="4000" dirty="0" smtClean="0"/>
          </a:p>
          <a:p>
            <a:r>
              <a:rPr lang="en-US" sz="4000" dirty="0" smtClean="0"/>
              <a:t>    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+ </a:t>
            </a:r>
            <a:r>
              <a:rPr lang="ru-RU" sz="4000" dirty="0" smtClean="0"/>
              <a:t>6</a:t>
            </a:r>
            <a:r>
              <a:rPr lang="en-US" sz="4000" dirty="0" smtClean="0"/>
              <a:t>x + </a:t>
            </a:r>
            <a:r>
              <a:rPr lang="ru-RU" sz="4000" dirty="0" smtClean="0"/>
              <a:t>5</a:t>
            </a:r>
            <a:r>
              <a:rPr lang="en-US" sz="4000" dirty="0" smtClean="0"/>
              <a:t> = 0           x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- 1, x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= - 5</a:t>
            </a:r>
            <a:endParaRPr lang="ru-RU" sz="4000" dirty="0" smtClean="0"/>
          </a:p>
          <a:p>
            <a:r>
              <a:rPr lang="en-US" sz="4000" dirty="0" smtClean="0"/>
              <a:t>    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ru-RU" sz="4000" dirty="0" smtClean="0"/>
              <a:t>-</a:t>
            </a:r>
            <a:r>
              <a:rPr lang="en-US" sz="4000" dirty="0" smtClean="0"/>
              <a:t> x </a:t>
            </a:r>
            <a:r>
              <a:rPr lang="ru-RU" sz="4000" dirty="0" smtClean="0"/>
              <a:t>- 12</a:t>
            </a:r>
            <a:r>
              <a:rPr lang="en-US" sz="4000" dirty="0" smtClean="0"/>
              <a:t> = 0             x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 4, x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 = - 3</a:t>
            </a:r>
            <a:endParaRPr lang="ru-RU" sz="4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Решить уравнение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x</a:t>
            </a:r>
            <a:r>
              <a:rPr lang="en-US" sz="7200" baseline="30000" dirty="0" smtClean="0"/>
              <a:t>2</a:t>
            </a:r>
            <a:r>
              <a:rPr lang="en-US" sz="7200" dirty="0" smtClean="0"/>
              <a:t> </a:t>
            </a:r>
            <a:r>
              <a:rPr lang="ru-RU" sz="7200" dirty="0" smtClean="0"/>
              <a:t>- 2012</a:t>
            </a:r>
            <a:r>
              <a:rPr lang="en-US" sz="7200" dirty="0" smtClean="0"/>
              <a:t>x + </a:t>
            </a:r>
            <a:r>
              <a:rPr lang="ru-RU" sz="7200" dirty="0" smtClean="0"/>
              <a:t>2011</a:t>
            </a:r>
            <a:r>
              <a:rPr lang="en-US" sz="7200" dirty="0" smtClean="0"/>
              <a:t> = 0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Тема: «Теорема Виета»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Цель урока: познакомиться с теоремой Виета, научиться применять ее в решении уравнений.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Педагог года 2023\01.02.2023 Учитель_года_Койло О.С\шабло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14288"/>
            <a:ext cx="9174163" cy="68881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Задание: заполнить таблицу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616"/>
                <a:gridCol w="720080"/>
                <a:gridCol w="936104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Уравнение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q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ru-RU" sz="3200" baseline="0" dirty="0" smtClean="0"/>
                        <a:t>и </a:t>
                      </a:r>
                      <a:r>
                        <a:rPr lang="en-US" sz="3200" dirty="0" smtClean="0"/>
                        <a:t>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+ 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x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* x </a:t>
                      </a:r>
                      <a:r>
                        <a:rPr lang="ru-RU" sz="3200" baseline="-25000" dirty="0" smtClean="0"/>
                        <a:t>2</a:t>
                      </a:r>
                      <a:endParaRPr lang="ru-RU" sz="3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+ 6</a:t>
                      </a:r>
                      <a:r>
                        <a:rPr lang="en-US" sz="2800" dirty="0" smtClean="0"/>
                        <a:t>x + </a:t>
                      </a:r>
                      <a:r>
                        <a:rPr lang="ru-RU" sz="2800" dirty="0" smtClean="0"/>
                        <a:t>8</a:t>
                      </a:r>
                      <a:r>
                        <a:rPr lang="en-US" sz="2800" dirty="0" smtClean="0"/>
                        <a:t> = 0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- 10</a:t>
                      </a:r>
                      <a:r>
                        <a:rPr lang="en-US" sz="2800" dirty="0" smtClean="0"/>
                        <a:t>x </a:t>
                      </a:r>
                      <a:r>
                        <a:rPr lang="ru-RU" sz="2800" dirty="0" smtClean="0"/>
                        <a:t>-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24</a:t>
                      </a:r>
                      <a:r>
                        <a:rPr lang="en-US" sz="2800" dirty="0" smtClean="0"/>
                        <a:t> = 0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+ </a:t>
                      </a:r>
                      <a:r>
                        <a:rPr lang="ru-RU" sz="2800" dirty="0" smtClean="0"/>
                        <a:t>6</a:t>
                      </a:r>
                      <a:r>
                        <a:rPr lang="en-US" sz="2800" dirty="0" smtClean="0"/>
                        <a:t>x + </a:t>
                      </a:r>
                      <a:r>
                        <a:rPr lang="ru-RU" sz="2800" dirty="0" smtClean="0"/>
                        <a:t>5</a:t>
                      </a:r>
                      <a:r>
                        <a:rPr lang="en-US" sz="2800" dirty="0" smtClean="0"/>
                        <a:t> = 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r>
                        <a:rPr lang="en-US" sz="2800" baseline="30000" dirty="0" smtClean="0"/>
                        <a:t>2</a:t>
                      </a:r>
                      <a:r>
                        <a:rPr lang="en-US" sz="2800" dirty="0" smtClean="0"/>
                        <a:t> </a:t>
                      </a:r>
                      <a:r>
                        <a:rPr lang="ru-RU" sz="2800" dirty="0" smtClean="0"/>
                        <a:t>-</a:t>
                      </a:r>
                      <a:r>
                        <a:rPr lang="en-US" sz="2800" dirty="0" smtClean="0"/>
                        <a:t> x </a:t>
                      </a:r>
                      <a:r>
                        <a:rPr lang="ru-RU" sz="2800" dirty="0" smtClean="0"/>
                        <a:t>- 12</a:t>
                      </a:r>
                      <a:r>
                        <a:rPr lang="en-US" sz="2800" dirty="0" smtClean="0"/>
                        <a:t> = 0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639</Words>
  <Application>Microsoft Office PowerPoint</Application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09.02.2023 Алгебра, 8 класс</vt:lpstr>
      <vt:lpstr>Квадратное уравнение</vt:lpstr>
      <vt:lpstr>Алгоритм решения квадратного уравнения</vt:lpstr>
      <vt:lpstr>Распределите уравнения на две группы</vt:lpstr>
      <vt:lpstr>Приведённое уравнение</vt:lpstr>
      <vt:lpstr>Ответы</vt:lpstr>
      <vt:lpstr>Решить уравнение</vt:lpstr>
      <vt:lpstr>Тема: «Теорема Виета»</vt:lpstr>
      <vt:lpstr>Задание: заполнить таблицу</vt:lpstr>
      <vt:lpstr>Проверьте себя</vt:lpstr>
      <vt:lpstr>Историческая справка</vt:lpstr>
      <vt:lpstr>Теорема Виета</vt:lpstr>
      <vt:lpstr>Таблица «Знаки корней квадратного уравнения»</vt:lpstr>
      <vt:lpstr>Таблица «Знаки корней квадратного уравнения»</vt:lpstr>
      <vt:lpstr>Ответы № 517</vt:lpstr>
      <vt:lpstr>Ответы № 524</vt:lpstr>
      <vt:lpstr>Ответ</vt:lpstr>
      <vt:lpstr>Рефлексия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Койло</dc:creator>
  <cp:lastModifiedBy>Екатерина Койло</cp:lastModifiedBy>
  <cp:revision>21</cp:revision>
  <dcterms:created xsi:type="dcterms:W3CDTF">2023-02-05T16:59:45Z</dcterms:created>
  <dcterms:modified xsi:type="dcterms:W3CDTF">2023-02-08T16:33:46Z</dcterms:modified>
</cp:coreProperties>
</file>