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E8949-5D1A-4FB7-A363-D783754E5F65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26B74-9316-44AA-8CEC-55E13211C0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26B74-9316-44AA-8CEC-55E13211C0D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777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Мастер-класс</a:t>
            </a:r>
            <a:br>
              <a:rPr lang="ru-RU" dirty="0" smtClean="0">
                <a:solidFill>
                  <a:schemeClr val="accent6"/>
                </a:solidFill>
              </a:rPr>
            </a:br>
            <a:r>
              <a:rPr lang="ru-RU" dirty="0" smtClean="0">
                <a:solidFill>
                  <a:schemeClr val="accent6"/>
                </a:solidFill>
              </a:rPr>
              <a:t>тема: «Исследовательская деятельность учащихся на уроках математики»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293096"/>
            <a:ext cx="5112240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Учитель математики филиала МАОУ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Аромашевская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СОШ им. В.Д.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кармацкого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Юрминская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СОШ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Койло Ольга Сергеевна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581128"/>
            <a:ext cx="2301353" cy="1642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сумма углов треугольника равна 180</a:t>
            </a:r>
            <a:r>
              <a:rPr lang="ru-RU" sz="4800" baseline="30000" dirty="0" smtClean="0"/>
              <a:t>0</a:t>
            </a:r>
          </a:p>
          <a:p>
            <a:endParaRPr lang="ru-RU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708920"/>
            <a:ext cx="7100019" cy="348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Доказательство теоремы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07807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836613"/>
            <a:ext cx="7618040" cy="54879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«</a:t>
            </a:r>
            <a:r>
              <a:rPr lang="ru-RU" sz="4800" dirty="0" smtClean="0"/>
              <a:t>Настоящая цель каждого учителя не в том, чтобы внушить своё мнение другим, а в том, чтобы разжечь умы» </a:t>
            </a:r>
          </a:p>
          <a:p>
            <a:pPr algn="r">
              <a:buNone/>
            </a:pPr>
            <a:r>
              <a:rPr lang="ru-RU" sz="4500" dirty="0" smtClean="0"/>
              <a:t>(Ф. В. </a:t>
            </a:r>
            <a:r>
              <a:rPr lang="ru-RU" sz="4500" dirty="0" err="1" smtClean="0"/>
              <a:t>Робертсон</a:t>
            </a:r>
            <a:r>
              <a:rPr lang="ru-RU" sz="4500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 smtClean="0"/>
              <a:t>СПАСИБО</a:t>
            </a:r>
            <a:br>
              <a:rPr lang="ru-RU" sz="8800" dirty="0" smtClean="0"/>
            </a:br>
            <a:r>
              <a:rPr lang="ru-RU" sz="8800" dirty="0" smtClean="0"/>
              <a:t>ЗА ВНИМАНИЕ!</a:t>
            </a:r>
            <a:endParaRPr lang="ru-RU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Учебно-исследовательская деятельность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такая форма организации учебно-воспитательной работы, которая связана с решением учащимися творческой, исследовательской задачи с заранее неизвестным результатом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002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Этапы учебно-исследовательской</a:t>
            </a:r>
            <a:br>
              <a:rPr lang="ru-RU" sz="4000" dirty="0" smtClean="0"/>
            </a:br>
            <a:r>
              <a:rPr lang="ru-RU" sz="4000" dirty="0" smtClean="0"/>
              <a:t>деятельности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постановка проблемы; </a:t>
            </a:r>
          </a:p>
          <a:p>
            <a:r>
              <a:rPr lang="ru-RU" sz="3200" dirty="0" smtClean="0"/>
              <a:t>ознакомление с литературой по данной проблеме; </a:t>
            </a:r>
          </a:p>
          <a:p>
            <a:r>
              <a:rPr lang="ru-RU" sz="3200" dirty="0" smtClean="0"/>
              <a:t>овладение методикой исследования; </a:t>
            </a:r>
          </a:p>
          <a:p>
            <a:r>
              <a:rPr lang="ru-RU" sz="3200" dirty="0" smtClean="0"/>
              <a:t>сбор собственного материала; </a:t>
            </a:r>
          </a:p>
          <a:p>
            <a:r>
              <a:rPr lang="ru-RU" sz="3200" dirty="0" smtClean="0"/>
              <a:t> анализ; </a:t>
            </a:r>
          </a:p>
          <a:p>
            <a:r>
              <a:rPr lang="ru-RU" sz="3200" dirty="0" smtClean="0"/>
              <a:t>обобщение; </a:t>
            </a:r>
          </a:p>
          <a:p>
            <a:r>
              <a:rPr lang="ru-RU" sz="3200" dirty="0" smtClean="0"/>
              <a:t> выводы.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Неравенство треугольников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Построить три треугольника:</a:t>
            </a:r>
          </a:p>
          <a:p>
            <a:pPr lvl="0"/>
            <a:r>
              <a:rPr lang="ru-RU" sz="4000" dirty="0" smtClean="0"/>
              <a:t>Со сторонами 3 см, 4 см, 5 см.</a:t>
            </a:r>
          </a:p>
          <a:p>
            <a:pPr lvl="0"/>
            <a:r>
              <a:rPr lang="ru-RU" sz="4000" dirty="0" smtClean="0"/>
              <a:t>Со сторонами 8 см, 3 см, 7 см</a:t>
            </a:r>
          </a:p>
          <a:p>
            <a:pPr lvl="0"/>
            <a:r>
              <a:rPr lang="ru-RU" sz="4000" dirty="0" smtClean="0"/>
              <a:t>Со сторонами 9 см, 5 см, 3 см.</a:t>
            </a:r>
          </a:p>
          <a:p>
            <a:pPr lvl="0"/>
            <a:r>
              <a:rPr lang="ru-RU" sz="4000" dirty="0" smtClean="0"/>
              <a:t>Гипотеза: «Каждая сторона треугольника должна быть меньше суммы двух других сторон»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«Медиана, биссектриса, высота треугольника»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Autofit/>
          </a:bodyPr>
          <a:lstStyle/>
          <a:p>
            <a:r>
              <a:rPr lang="ru-RU" sz="2900" dirty="0" smtClean="0"/>
              <a:t>Каждой группе предлагается три чертежа, на первом – построены все медианы треугольника, на втором – все биссектрисы треугольника и на третьем – все высоты треугольника. </a:t>
            </a:r>
          </a:p>
          <a:p>
            <a:r>
              <a:rPr lang="ru-RU" sz="2900" dirty="0" smtClean="0"/>
              <a:t>Чертежи все подписаны: «медианы», «биссектрисы», «высоты». </a:t>
            </a:r>
          </a:p>
          <a:p>
            <a:r>
              <a:rPr lang="ru-RU" sz="2900" dirty="0" smtClean="0"/>
              <a:t>Школьникам предложено изучить все чертежи, выполнить необходимые измерения и сформулировать определения биссектрисы, медианы и высоты.</a:t>
            </a:r>
            <a:endParaRPr lang="ru-RU" sz="2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ru-RU" dirty="0" smtClean="0"/>
              <a:t>«Сумма углов треугольника»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 smtClean="0"/>
              <a:t>Какие прямые называются параллельными?   </a:t>
            </a:r>
          </a:p>
          <a:p>
            <a:pPr lvl="0"/>
            <a:r>
              <a:rPr lang="ru-RU" sz="3200" dirty="0" smtClean="0"/>
              <a:t>Сформулируйте признак параллельности прямых. </a:t>
            </a:r>
          </a:p>
          <a:p>
            <a:pPr lvl="0"/>
            <a:r>
              <a:rPr lang="ru-RU" sz="3200" dirty="0" smtClean="0"/>
              <a:t>Каким свойством обладают углы, образованные при пересечении параллельных прямых секущей</a:t>
            </a:r>
          </a:p>
          <a:p>
            <a:pPr lvl="0"/>
            <a:r>
              <a:rPr lang="ru-RU" sz="3200" dirty="0" smtClean="0"/>
              <a:t>Чему равна градусная мера развернутого угла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pPr marL="0" lvl="0" indent="0">
              <a:spcBef>
                <a:spcPts val="0"/>
              </a:spcBef>
            </a:pPr>
            <a:r>
              <a:rPr lang="ru-RU" dirty="0" smtClean="0"/>
              <a:t>С помощью транспортира измерьте углы каждого из треугольников. Результаты измерения занесите в таблицу.</a:t>
            </a:r>
          </a:p>
          <a:p>
            <a:pPr marL="0" indent="0">
              <a:spcBef>
                <a:spcPts val="0"/>
              </a:spcBef>
            </a:pPr>
            <a:r>
              <a:rPr lang="ru-RU" dirty="0" smtClean="0"/>
              <a:t>Найдите сумму углов </a:t>
            </a:r>
            <a:r>
              <a:rPr lang="ru-RU" dirty="0" smtClean="0">
                <a:sym typeface="Symbol"/>
              </a:rPr>
              <a:t></a:t>
            </a:r>
            <a:r>
              <a:rPr lang="ru-RU" dirty="0" smtClean="0"/>
              <a:t>1 + </a:t>
            </a:r>
            <a:r>
              <a:rPr lang="ru-RU" dirty="0" smtClean="0">
                <a:sym typeface="Symbol"/>
              </a:rPr>
              <a:t></a:t>
            </a:r>
            <a:r>
              <a:rPr lang="ru-RU" dirty="0" smtClean="0"/>
              <a:t>2 + </a:t>
            </a:r>
            <a:r>
              <a:rPr lang="ru-RU" dirty="0" smtClean="0">
                <a:sym typeface="Symbol"/>
              </a:rPr>
              <a:t></a:t>
            </a:r>
            <a:r>
              <a:rPr lang="ru-RU" dirty="0" smtClean="0"/>
              <a:t>3 каждого из треугольников. Результаты занесите в таблицу.</a:t>
            </a:r>
          </a:p>
          <a:p>
            <a:pPr marL="0" lvl="0" indent="0">
              <a:spcBef>
                <a:spcPts val="0"/>
              </a:spcBef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8920"/>
            <a:ext cx="5233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5688632" cy="171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Работа с моделями треугольников</a:t>
            </a:r>
            <a:endParaRPr lang="ru-RU" sz="4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15817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Перед вами на столе три равных треугольника</a:t>
            </a:r>
          </a:p>
          <a:p>
            <a:r>
              <a:rPr lang="ru-RU" dirty="0" smtClean="0"/>
              <a:t>Положите один треугольник на стол, а два других треугольника положите рядом с первым таким образом, чтобы у одной вершины оказалось три разных угла, а стороны их совпадали.</a:t>
            </a:r>
          </a:p>
          <a:p>
            <a:endParaRPr lang="ru-RU" dirty="0"/>
          </a:p>
        </p:txBody>
      </p:sp>
      <p:pic>
        <p:nvPicPr>
          <p:cNvPr id="13" name="Содержимое 12" descr="http://festival.1september.ru/articles/312557/image2.GIF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76787" y="1700808"/>
            <a:ext cx="3827661" cy="3818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Autofit/>
          </a:bodyPr>
          <a:lstStyle/>
          <a:p>
            <a:r>
              <a:rPr lang="ru-RU" sz="4400" dirty="0" smtClean="0"/>
              <a:t>Работа с моделями треугольников</a:t>
            </a:r>
            <a:endParaRPr lang="ru-RU" sz="4400" dirty="0"/>
          </a:p>
        </p:txBody>
      </p:sp>
      <p:pic>
        <p:nvPicPr>
          <p:cNvPr id="7" name="Содержимое 6" descr="http://festival.1september.ru/articles/312557/image3.GIF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rto="http://schemas.microsoft.com/office/word/2006/arto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8208912" cy="2736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214</TotalTime>
  <Words>343</Words>
  <Application>Microsoft Office PowerPoint</Application>
  <PresentationFormat>Экран (4:3)</PresentationFormat>
  <Paragraphs>49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Мастер-класс тема: «Исследовательская деятельность учащихся на уроках математики»</vt:lpstr>
      <vt:lpstr>Учебно-исследовательская деятельность учащихся</vt:lpstr>
      <vt:lpstr>Этапы учебно-исследовательской деятельности</vt:lpstr>
      <vt:lpstr>Неравенство треугольников</vt:lpstr>
      <vt:lpstr>«Медиана, биссектриса, высота треугольника»</vt:lpstr>
      <vt:lpstr>«Сумма углов треугольника»</vt:lpstr>
      <vt:lpstr>Практическая работа</vt:lpstr>
      <vt:lpstr>Работа с моделями треугольников</vt:lpstr>
      <vt:lpstr>Работа с моделями треугольников</vt:lpstr>
      <vt:lpstr>Вывод</vt:lpstr>
      <vt:lpstr>Доказательство теоремы </vt:lpstr>
      <vt:lpstr>Слайд 12</vt:lpstr>
      <vt:lpstr>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тема: «Исследовательская деятельность учащихся на уроках математики</dc:title>
  <dc:creator>Екатерина Койло</dc:creator>
  <cp:lastModifiedBy>Екатерина Койло</cp:lastModifiedBy>
  <cp:revision>10</cp:revision>
  <dcterms:created xsi:type="dcterms:W3CDTF">2023-02-20T15:09:05Z</dcterms:created>
  <dcterms:modified xsi:type="dcterms:W3CDTF">2023-03-05T15:13:06Z</dcterms:modified>
</cp:coreProperties>
</file>