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80" r:id="rId5"/>
    <p:sldId id="281" r:id="rId6"/>
    <p:sldId id="259" r:id="rId7"/>
    <p:sldId id="260" r:id="rId8"/>
    <p:sldId id="261" r:id="rId9"/>
    <p:sldId id="264" r:id="rId10"/>
    <p:sldId id="278" r:id="rId11"/>
    <p:sldId id="277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6" r:id="rId20"/>
    <p:sldId id="272" r:id="rId21"/>
    <p:sldId id="273" r:id="rId22"/>
    <p:sldId id="262" r:id="rId23"/>
    <p:sldId id="282" r:id="rId24"/>
    <p:sldId id="275" r:id="rId25"/>
    <p:sldId id="283" r:id="rId26"/>
    <p:sldId id="263" r:id="rId27"/>
    <p:sldId id="27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12192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12192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10566401" y="2209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7213601" y="838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112776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100584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8128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11785601" y="1295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11684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110744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94488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4267201" y="2514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2133601" y="304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92456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4064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304801" y="1752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57912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6096001" y="533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5080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2336801" y="2438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85800"/>
            <a:ext cx="11176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114300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508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8839200" y="5391150"/>
            <a:ext cx="6705600" cy="29337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/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51054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C5004C-1377-460B-8290-E130C4F4D84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59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B5918-EEEA-4EFD-8E36-DFA7599562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801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BA24B1-26C1-4330-8B3D-614B2C85B0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34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12192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12192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10566401" y="2209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7213601" y="838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112776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100584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8128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11785601" y="1295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11684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110744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94488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4267201" y="2514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2133601" y="304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92456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4064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304801" y="1752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57912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6096001" y="533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5080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2336801" y="2438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85800"/>
            <a:ext cx="11176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114300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508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8839200" y="5391150"/>
            <a:ext cx="6705600" cy="29337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/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51054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C5004C-1377-460B-8290-E130C4F4D84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3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7257E2-0591-4B59-9DEF-F3BB6490F1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698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272D05-DD16-4814-8BD9-C36A91920F8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13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463578-8D30-4F6A-B0A5-938CCA12099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662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EB965-E33F-47DE-A0D6-ABFCFB19372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32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47B3C5-6F41-4D36-B7DC-6A4407C22F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138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76EF51-EE60-4131-8878-EFC415B96D7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295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97F247-30D4-4F76-A292-FF44276AEAF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2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7257E2-0591-4B59-9DEF-F3BB6490F1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649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08B93B-CE82-47D7-8F2D-AE7E18E3B3E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31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B5918-EEEA-4EFD-8E36-DFA7599562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871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BA24B1-26C1-4330-8B3D-614B2C85B0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46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12192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12192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10566401" y="2209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7213601" y="838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112776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100584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8128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11785601" y="1295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11684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110744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94488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4267201" y="2514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2133601" y="304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92456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4064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304801" y="1752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57912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6096001" y="533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5080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2336801" y="2438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85800"/>
            <a:ext cx="11176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114300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508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8839200" y="5391150"/>
            <a:ext cx="6705600" cy="29337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/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51054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C5004C-1377-460B-8290-E130C4F4D84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7356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7257E2-0591-4B59-9DEF-F3BB6490F1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4376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272D05-DD16-4814-8BD9-C36A91920F8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2430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463578-8D30-4F6A-B0A5-938CCA12099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0870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EB965-E33F-47DE-A0D6-ABFCFB19372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56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47B3C5-6F41-4D36-B7DC-6A4407C22F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564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76EF51-EE60-4131-8878-EFC415B96D7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418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272D05-DD16-4814-8BD9-C36A91920F8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0812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97F247-30D4-4F76-A292-FF44276AEAF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826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08B93B-CE82-47D7-8F2D-AE7E18E3B3E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085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B5918-EEEA-4EFD-8E36-DFA7599562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1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BA24B1-26C1-4330-8B3D-614B2C85B0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177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0"/>
          <p:cNvSpPr>
            <a:spLocks noChangeArrowheads="1"/>
          </p:cNvSpPr>
          <p:nvPr userDrawn="1"/>
        </p:nvSpPr>
        <p:spPr bwMode="auto">
          <a:xfrm>
            <a:off x="0" y="2133600"/>
            <a:ext cx="12192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311"/>
          <p:cNvSpPr>
            <a:spLocks noChangeArrowheads="1"/>
          </p:cNvSpPr>
          <p:nvPr userDrawn="1"/>
        </p:nvSpPr>
        <p:spPr bwMode="auto">
          <a:xfrm>
            <a:off x="0" y="4419600"/>
            <a:ext cx="12192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313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AutoShape 315"/>
          <p:cNvSpPr>
            <a:spLocks noChangeArrowheads="1"/>
          </p:cNvSpPr>
          <p:nvPr userDrawn="1"/>
        </p:nvSpPr>
        <p:spPr bwMode="gray">
          <a:xfrm>
            <a:off x="10566401" y="2209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AutoShape 316"/>
          <p:cNvSpPr>
            <a:spLocks noChangeArrowheads="1"/>
          </p:cNvSpPr>
          <p:nvPr userDrawn="1"/>
        </p:nvSpPr>
        <p:spPr bwMode="gray">
          <a:xfrm>
            <a:off x="7213601" y="838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AutoShape 317"/>
          <p:cNvSpPr>
            <a:spLocks noChangeArrowheads="1"/>
          </p:cNvSpPr>
          <p:nvPr userDrawn="1"/>
        </p:nvSpPr>
        <p:spPr bwMode="gray">
          <a:xfrm>
            <a:off x="112776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AutoShape 318"/>
          <p:cNvSpPr>
            <a:spLocks noChangeArrowheads="1"/>
          </p:cNvSpPr>
          <p:nvPr userDrawn="1"/>
        </p:nvSpPr>
        <p:spPr bwMode="gray">
          <a:xfrm>
            <a:off x="100584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AutoShape 319"/>
          <p:cNvSpPr>
            <a:spLocks noChangeArrowheads="1"/>
          </p:cNvSpPr>
          <p:nvPr userDrawn="1"/>
        </p:nvSpPr>
        <p:spPr bwMode="gray">
          <a:xfrm>
            <a:off x="8128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320"/>
          <p:cNvSpPr>
            <a:spLocks noChangeArrowheads="1"/>
          </p:cNvSpPr>
          <p:nvPr userDrawn="1"/>
        </p:nvSpPr>
        <p:spPr bwMode="gray">
          <a:xfrm>
            <a:off x="11785601" y="1295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AutoShape 321"/>
          <p:cNvSpPr>
            <a:spLocks noChangeArrowheads="1"/>
          </p:cNvSpPr>
          <p:nvPr userDrawn="1"/>
        </p:nvSpPr>
        <p:spPr bwMode="gray">
          <a:xfrm>
            <a:off x="11684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AutoShape 322"/>
          <p:cNvSpPr>
            <a:spLocks noChangeArrowheads="1"/>
          </p:cNvSpPr>
          <p:nvPr userDrawn="1"/>
        </p:nvSpPr>
        <p:spPr bwMode="gray">
          <a:xfrm>
            <a:off x="110744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AutoShape 323"/>
          <p:cNvSpPr>
            <a:spLocks noChangeArrowheads="1"/>
          </p:cNvSpPr>
          <p:nvPr userDrawn="1"/>
        </p:nvSpPr>
        <p:spPr bwMode="gray">
          <a:xfrm>
            <a:off x="9448801" y="1066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AutoShape 343"/>
          <p:cNvSpPr>
            <a:spLocks noChangeArrowheads="1"/>
          </p:cNvSpPr>
          <p:nvPr userDrawn="1"/>
        </p:nvSpPr>
        <p:spPr bwMode="gray">
          <a:xfrm>
            <a:off x="4267201" y="2514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AutoShape 344"/>
          <p:cNvSpPr>
            <a:spLocks noChangeArrowheads="1"/>
          </p:cNvSpPr>
          <p:nvPr userDrawn="1"/>
        </p:nvSpPr>
        <p:spPr bwMode="gray">
          <a:xfrm>
            <a:off x="2133601" y="3048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AutoShape 345"/>
          <p:cNvSpPr>
            <a:spLocks noChangeArrowheads="1"/>
          </p:cNvSpPr>
          <p:nvPr userDrawn="1"/>
        </p:nvSpPr>
        <p:spPr bwMode="gray">
          <a:xfrm>
            <a:off x="92456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AutoShape 346"/>
          <p:cNvSpPr>
            <a:spLocks noChangeArrowheads="1"/>
          </p:cNvSpPr>
          <p:nvPr userDrawn="1"/>
        </p:nvSpPr>
        <p:spPr bwMode="gray">
          <a:xfrm>
            <a:off x="4064001" y="990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AutoShape 347"/>
          <p:cNvSpPr>
            <a:spLocks noChangeArrowheads="1"/>
          </p:cNvSpPr>
          <p:nvPr userDrawn="1"/>
        </p:nvSpPr>
        <p:spPr bwMode="gray">
          <a:xfrm>
            <a:off x="304801" y="1752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" name="AutoShape 348"/>
          <p:cNvSpPr>
            <a:spLocks noChangeArrowheads="1"/>
          </p:cNvSpPr>
          <p:nvPr userDrawn="1"/>
        </p:nvSpPr>
        <p:spPr bwMode="gray">
          <a:xfrm>
            <a:off x="5791201" y="1219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AutoShape 349"/>
          <p:cNvSpPr>
            <a:spLocks noChangeArrowheads="1"/>
          </p:cNvSpPr>
          <p:nvPr userDrawn="1"/>
        </p:nvSpPr>
        <p:spPr bwMode="gray">
          <a:xfrm>
            <a:off x="6096001" y="533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3" name="AutoShape 350"/>
          <p:cNvSpPr>
            <a:spLocks noChangeArrowheads="1"/>
          </p:cNvSpPr>
          <p:nvPr userDrawn="1"/>
        </p:nvSpPr>
        <p:spPr bwMode="gray">
          <a:xfrm>
            <a:off x="5080001" y="914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AutoShape 351"/>
          <p:cNvSpPr>
            <a:spLocks noChangeArrowheads="1"/>
          </p:cNvSpPr>
          <p:nvPr userDrawn="1"/>
        </p:nvSpPr>
        <p:spPr bwMode="gray">
          <a:xfrm>
            <a:off x="2336801" y="24384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5" name="Picture 354" descr="29r1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85800"/>
            <a:ext cx="11176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55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400" y="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56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1143000"/>
            <a:ext cx="1270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57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09800"/>
            <a:ext cx="508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8839200" y="5391150"/>
            <a:ext cx="6705600" cy="29337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/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0" name="Picture 324" descr="05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51054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80" name="Rectangle 360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481" name="Rectangle 36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1" name="Rectangle 36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2" name="Rectangle 36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3" name="Rectangle 36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D627CD-0AC1-4F41-A2A8-D27BCC907C1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87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CCDE3D-AD72-46E2-919D-E1D86C5BA32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859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E49BB4-489D-4C05-BF1E-79FD2320ADD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601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0AA47DE-B1E7-49BD-BEC5-B4A65099978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86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A86592-A150-4226-A0E4-27BBC855EF4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221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85034A-F59B-41B8-94B4-49091B62C7F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64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463578-8D30-4F6A-B0A5-938CCA12099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649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929855-6D6C-4923-AA1C-E7CAC021E5E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388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CD4B47-FF90-453F-AB2A-3105F57D080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583318A-88F2-41BC-A476-4E5A140204D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414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2A331A-B716-4987-AB61-91C7B4661BA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32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1866BED-6337-498C-9099-91EAAA8BE98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4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EB965-E33F-47DE-A0D6-ABFCFB19372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407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47B3C5-6F41-4D36-B7DC-6A4407C22F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51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76EF51-EE60-4131-8878-EFC415B96D7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6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97F247-30D4-4F76-A292-FF44276AEAF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8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08B93B-CE82-47D7-8F2D-AE7E18E3B3E1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945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84CD36-D997-44F8-A4BB-869B6005B61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2" name="PubPieSlice"/>
          <p:cNvSpPr>
            <a:spLocks noEditPoints="1" noChangeArrowheads="1"/>
          </p:cNvSpPr>
          <p:nvPr userDrawn="1"/>
        </p:nvSpPr>
        <p:spPr bwMode="auto">
          <a:xfrm>
            <a:off x="9296400" y="5553075"/>
            <a:ext cx="5791200" cy="2609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>
              <a:alpha val="61960"/>
            </a:srgbClr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33" name="Picture 8" descr="05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52578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625601" y="3810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4064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422401" y="152400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1117601" y="457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16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84CD36-D997-44F8-A4BB-869B6005B61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2" name="PubPieSlice"/>
          <p:cNvSpPr>
            <a:spLocks noEditPoints="1" noChangeArrowheads="1"/>
          </p:cNvSpPr>
          <p:nvPr userDrawn="1"/>
        </p:nvSpPr>
        <p:spPr bwMode="auto">
          <a:xfrm>
            <a:off x="9296400" y="5553075"/>
            <a:ext cx="5791200" cy="2609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>
              <a:alpha val="61960"/>
            </a:srgbClr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33" name="Picture 8" descr="05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52578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625601" y="3810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4064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422401" y="152400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1117601" y="457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589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84CD36-D997-44F8-A4BB-869B6005B61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2" name="PubPieSlice"/>
          <p:cNvSpPr>
            <a:spLocks noEditPoints="1" noChangeArrowheads="1"/>
          </p:cNvSpPr>
          <p:nvPr userDrawn="1"/>
        </p:nvSpPr>
        <p:spPr bwMode="auto">
          <a:xfrm>
            <a:off x="9296400" y="5553075"/>
            <a:ext cx="5791200" cy="2609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>
              <a:alpha val="61960"/>
            </a:srgbClr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33" name="Picture 8" descr="05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52578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625601" y="3810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4064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422401" y="152400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1117601" y="457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56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C6BB98-3C6E-47D6-BCC2-F02E91D61F6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2" name="PubPieSlice"/>
          <p:cNvSpPr>
            <a:spLocks noEditPoints="1" noChangeArrowheads="1"/>
          </p:cNvSpPr>
          <p:nvPr userDrawn="1"/>
        </p:nvSpPr>
        <p:spPr bwMode="auto">
          <a:xfrm>
            <a:off x="9296400" y="5553075"/>
            <a:ext cx="5791200" cy="26098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lnTo>
                  <a:pt x="10698" y="0"/>
                </a:lnTo>
                <a:close/>
              </a:path>
            </a:pathLst>
          </a:custGeom>
          <a:solidFill>
            <a:srgbClr val="FFFF61">
              <a:alpha val="61960"/>
            </a:srgbClr>
          </a:solidFill>
          <a:ln w="9525">
            <a:round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  <a:contourClr>
              <a:srgbClr val="FFFF6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033" name="Picture 8" descr="055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5257800"/>
            <a:ext cx="814917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AutoShape 10"/>
          <p:cNvSpPr>
            <a:spLocks noChangeArrowheads="1"/>
          </p:cNvSpPr>
          <p:nvPr userDrawn="1"/>
        </p:nvSpPr>
        <p:spPr bwMode="gray">
          <a:xfrm>
            <a:off x="1625601" y="3810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5" name="AutoShape 11"/>
          <p:cNvSpPr>
            <a:spLocks noChangeArrowheads="1"/>
          </p:cNvSpPr>
          <p:nvPr userDrawn="1"/>
        </p:nvSpPr>
        <p:spPr bwMode="gray">
          <a:xfrm>
            <a:off x="406401" y="2286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6" name="AutoShape 12"/>
          <p:cNvSpPr>
            <a:spLocks noChangeArrowheads="1"/>
          </p:cNvSpPr>
          <p:nvPr userDrawn="1"/>
        </p:nvSpPr>
        <p:spPr bwMode="gray">
          <a:xfrm>
            <a:off x="1422401" y="152400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7" name="AutoShape 13"/>
          <p:cNvSpPr>
            <a:spLocks noChangeArrowheads="1"/>
          </p:cNvSpPr>
          <p:nvPr userDrawn="1"/>
        </p:nvSpPr>
        <p:spPr bwMode="gray">
          <a:xfrm>
            <a:off x="1117601" y="457201"/>
            <a:ext cx="207433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196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4319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 rot="20474527">
            <a:off x="1468438" y="498475"/>
            <a:ext cx="3289301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C00000"/>
                </a:solidFill>
              </a:rPr>
              <a:t>Вспомним!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600200" y="2057400"/>
            <a:ext cx="9067800" cy="48006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/>
              <a:t>Рисунок 1                                  Рисунок 2                                </a:t>
            </a:r>
          </a:p>
        </p:txBody>
      </p:sp>
      <p:pic>
        <p:nvPicPr>
          <p:cNvPr id="13316" name="Рисунок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19401"/>
            <a:ext cx="4662488" cy="328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Рисунок 2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19401"/>
            <a:ext cx="4267200" cy="328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1"/>
          <p:cNvSpPr txBox="1">
            <a:spLocks noChangeArrowheads="1"/>
          </p:cNvSpPr>
          <p:nvPr/>
        </p:nvSpPr>
        <p:spPr bwMode="auto">
          <a:xfrm>
            <a:off x="4419600" y="374650"/>
            <a:ext cx="6781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каких народов</a:t>
            </a:r>
          </a:p>
          <a:p>
            <a:pPr algn="ctr"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о строении мира изображены на рисунках?</a:t>
            </a:r>
          </a:p>
        </p:txBody>
      </p:sp>
    </p:spTree>
    <p:extLst>
      <p:ext uri="{BB962C8B-B14F-4D97-AF65-F5344CB8AC3E}">
        <p14:creationId xmlns:p14="http://schemas.microsoft.com/office/powerpoint/2010/main" val="203977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738313" y="919163"/>
            <a:ext cx="8858250" cy="1071562"/>
          </a:xfrm>
        </p:spPr>
        <p:txBody>
          <a:bodyPr/>
          <a:lstStyle/>
          <a:p>
            <a:pPr eaLnBrk="1" hangingPunct="1"/>
            <a:r>
              <a:rPr lang="ru-RU" altLang="ru-RU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 о возникновении Земли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91200" y="352426"/>
            <a:ext cx="4071938" cy="55721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Работа в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парах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1257300" y="5410200"/>
            <a:ext cx="8572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материал учебника стр. 89-92 изложить</a:t>
            </a:r>
          </a:p>
          <a:p>
            <a:pPr algn="ctr"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краткую сущность гипотезы одного учёного.</a:t>
            </a:r>
          </a:p>
          <a:p>
            <a:pPr algn="ctr"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запись в таблицу.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03388" y="2438400"/>
          <a:ext cx="8175624" cy="2682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5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5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5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30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Учёный 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Годы жизни 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7030A0"/>
                          </a:solidFill>
                        </a:rPr>
                        <a:t>Суть гипотезы </a:t>
                      </a:r>
                      <a:endParaRPr lang="ru-RU" sz="2400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7030A0"/>
                        </a:solidFill>
                      </a:endParaRPr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00478E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00478E"/>
                        </a:solidFill>
                      </a:endParaRPr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rgbClr val="00478E"/>
                        </a:solidFill>
                      </a:endParaRPr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928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22" marR="91422" marT="45731" marB="4573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67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505200" y="3175"/>
            <a:ext cx="7162800" cy="1143000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Жоржа Бюффона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6975" y="1295401"/>
            <a:ext cx="5257800" cy="254317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Гигантская комета столкнулась с Солнцем и вырвала из него вещество, из которого образовалась Земля и другие планеты.</a:t>
            </a: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1422400" y="5605464"/>
            <a:ext cx="3657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/>
              <a:t> (1707 – 1788гг).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588" y="1447801"/>
            <a:ext cx="2944812" cy="41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 descr="C:\Users\Администратор\Desktop\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3124200"/>
            <a:ext cx="3787775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79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62400" y="304800"/>
            <a:ext cx="6324600" cy="928688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b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Иммануила Канта 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953000" y="1998664"/>
            <a:ext cx="5181600" cy="1735137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и вся Солнечная система образовались из холодного сжимающегося пылевого облака.</a:t>
            </a:r>
          </a:p>
        </p:txBody>
      </p:sp>
      <p:sp>
        <p:nvSpPr>
          <p:cNvPr id="22532" name="Прямоугольник 7"/>
          <p:cNvSpPr>
            <a:spLocks noChangeArrowheads="1"/>
          </p:cNvSpPr>
          <p:nvPr/>
        </p:nvSpPr>
        <p:spPr bwMode="auto">
          <a:xfrm>
            <a:off x="1681164" y="3962400"/>
            <a:ext cx="28971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3200"/>
          </a:p>
          <a:p>
            <a:pPr eaLnBrk="1" hangingPunct="1"/>
            <a:r>
              <a:rPr lang="en-US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(1724-1804)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646114"/>
            <a:ext cx="2667000" cy="392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 descr="C:\Users\Администратор\Desktop\im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572000"/>
            <a:ext cx="68580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708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6705600" cy="1143000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Лапласа</a:t>
            </a:r>
          </a:p>
        </p:txBody>
      </p:sp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1828801" y="5214938"/>
            <a:ext cx="2500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vi-VN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(1749 —1827)</a:t>
            </a:r>
            <a:endParaRPr lang="ru-RU" altLang="ru-RU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495800" y="1981201"/>
            <a:ext cx="28146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 система образовались из раскаленного вращающегося газового облака.</a:t>
            </a: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817688"/>
            <a:ext cx="2474913" cy="340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889" y="700089"/>
            <a:ext cx="288607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066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Джеймса Джинса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994150" y="1295400"/>
            <a:ext cx="2743200" cy="24003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Звезда прошла близко от Солнца, вещество вырвалось из приливной волны. Сгустившись, оно дало начало планетам.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6" y="1778001"/>
            <a:ext cx="2295525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Прямоугольник 6"/>
          <p:cNvSpPr>
            <a:spLocks noChangeArrowheads="1"/>
          </p:cNvSpPr>
          <p:nvPr/>
        </p:nvSpPr>
        <p:spPr bwMode="auto">
          <a:xfrm>
            <a:off x="1698626" y="4495801"/>
            <a:ext cx="2295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Джинс </a:t>
            </a:r>
          </a:p>
          <a:p>
            <a:pPr eaLnBrk="1" hangingPunct="1"/>
            <a:r>
              <a:rPr lang="ru-RU" alt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(1877-1946)</a:t>
            </a: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114" y="1801813"/>
            <a:ext cx="3773487" cy="340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78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832100" y="304800"/>
            <a:ext cx="6553200" cy="1143000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О.Ю.Шмидта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4310064" y="1924050"/>
            <a:ext cx="59007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встретилось с газово-пылевым облаком и захватило его. </a:t>
            </a:r>
          </a:p>
          <a:p>
            <a:pPr algn="ctr"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В результате соударений частиц образовались планеты.</a:t>
            </a:r>
          </a:p>
        </p:txBody>
      </p:sp>
      <p:sp>
        <p:nvSpPr>
          <p:cNvPr id="25604" name="Прямоугольник 6"/>
          <p:cNvSpPr>
            <a:spLocks noChangeArrowheads="1"/>
          </p:cNvSpPr>
          <p:nvPr/>
        </p:nvSpPr>
        <p:spPr bwMode="auto">
          <a:xfrm>
            <a:off x="1577975" y="4724401"/>
            <a:ext cx="257175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/>
              <a:t>Шмидт Отто Юльевич </a:t>
            </a:r>
          </a:p>
          <a:p>
            <a:pPr algn="ctr" eaLnBrk="1" hangingPunct="1"/>
            <a:r>
              <a:rPr lang="ru-RU" altLang="ru-RU" b="1"/>
              <a:t>1891 – 1956</a:t>
            </a:r>
          </a:p>
          <a:p>
            <a:pPr algn="ctr" eaLnBrk="1" hangingPunct="1"/>
            <a:endParaRPr lang="ru-RU" altLang="ru-RU" b="1"/>
          </a:p>
          <a:p>
            <a:pPr algn="ctr" eaLnBrk="1" hangingPunct="1"/>
            <a:endParaRPr lang="ru-RU" altLang="ru-RU" b="1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4" y="1600201"/>
            <a:ext cx="233362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83039" y="4537076"/>
            <a:ext cx="6554787" cy="1852613"/>
          </a:xfrm>
          <a:noFill/>
        </p:spPr>
      </p:pic>
    </p:spTree>
    <p:extLst>
      <p:ext uri="{BB962C8B-B14F-4D97-AF65-F5344CB8AC3E}">
        <p14:creationId xmlns:p14="http://schemas.microsoft.com/office/powerpoint/2010/main" val="340663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гипотеза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73188" y="2157438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Солнечная система возникла из сгустков холодного межзвездного вещества.  Из самого большого сгустка  образовалось Солнце, из остальных – планеты.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23" y="1447297"/>
            <a:ext cx="4828450" cy="406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54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809750" y="1"/>
            <a:ext cx="8858250" cy="1071563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 о возникновении Земли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66876" y="914401"/>
          <a:ext cx="9001125" cy="6086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2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6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979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Ученый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Годы жизни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Суть гипотезы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94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Жорж  Бюффон.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1707 – 1788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Планеты образовались из «брызг», возникших в результате катастрофы: столкновение</a:t>
                      </a: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Солнца и </a:t>
                      </a: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кометы.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9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Иммануил</a:t>
                      </a: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Кант.</a:t>
                      </a:r>
                    </a:p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1724-1804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Земля и вся Солнечная система образовались из гигантского холодного пылевого облака.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201">
                <a:tc>
                  <a:txBody>
                    <a:bodyPr/>
                    <a:lstStyle/>
                    <a:p>
                      <a:r>
                        <a:rPr kumimoji="0" lang="vi-VN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Пьер Лапла́с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vi-VN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1749 —1827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Солнечная система образовались из раскаленного вращающегося газового облака.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155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Джеймс Джинс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1877-1946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Звезда прошла близко от Солнца, вырвало из него часть вещества, из которого</a:t>
                      </a: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образовались</a:t>
                      </a: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планеты.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53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Отто Юльевич Шмидт. </a:t>
                      </a:r>
                    </a:p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1891 – 1956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Солнце встретилось с газово-пылевым облаком и захватило его. </a:t>
                      </a: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результате соударений частиц образовались планеты.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343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Современная гипотеза 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 – 21 века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Солнечная система возникла из сгустков холодного межзвездного вещества. </a:t>
                      </a:r>
                      <a:r>
                        <a:rPr kumimoji="0"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Из самого большого сгустка  образовалось Солнце, из остальных – планеты.</a:t>
                      </a:r>
                      <a:endParaRPr kumimoji="0"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3674884"/>
              </p:ext>
            </p:extLst>
          </p:nvPr>
        </p:nvGraphicFramePr>
        <p:xfrm>
          <a:off x="1752600" y="304801"/>
          <a:ext cx="8915400" cy="6357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4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1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3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Жорж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Бюффон 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Звезда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вырвала часть вещества Солнца, из которого     образовались планеты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1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Иммануил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Кант             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 Планеты </a:t>
                      </a:r>
                      <a:r>
                        <a:rPr lang="ru-RU" sz="1600" b="1" dirty="0">
                          <a:effectLst/>
                          <a:latin typeface="+mn-lt"/>
                        </a:rPr>
                        <a:t>и Солнце возникли из  вращающегося  </a:t>
                      </a:r>
                      <a:r>
                        <a:rPr lang="ru-RU" sz="1600" b="1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600" b="1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+mn-lt"/>
                        </a:rPr>
                        <a:t>раскалённого </a:t>
                      </a:r>
                      <a:r>
                        <a:rPr lang="ru-RU" sz="1600" b="1" dirty="0">
                          <a:effectLst/>
                          <a:latin typeface="+mn-lt"/>
                        </a:rPr>
                        <a:t>газового облака.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 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69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Пьер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Лаплас       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+mn-lt"/>
                        </a:rPr>
                        <a:t>Планеты </a:t>
                      </a:r>
                      <a:r>
                        <a:rPr lang="ru-RU" sz="1600" b="1" dirty="0">
                          <a:effectLst/>
                          <a:latin typeface="+mn-lt"/>
                        </a:rPr>
                        <a:t>образовались из вращающегося </a:t>
                      </a:r>
                      <a:endParaRPr lang="ru-RU" sz="16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 вокруг  Солнца холодного газово-пылевого облака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3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Отто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Юльевич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Шмидт                             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 Земной </a:t>
                      </a:r>
                      <a:r>
                        <a:rPr lang="ru-RU" sz="1600" b="1" dirty="0">
                          <a:effectLst/>
                          <a:latin typeface="+mn-lt"/>
                        </a:rPr>
                        <a:t>шар возник в результате </a:t>
                      </a:r>
                      <a:r>
                        <a:rPr lang="ru-RU" sz="1600" b="1" dirty="0" smtClean="0">
                          <a:effectLst/>
                          <a:latin typeface="+mn-lt"/>
                        </a:rPr>
                        <a:t>столкновения Солнца и кометы</a:t>
                      </a:r>
                      <a:endParaRPr lang="ru-RU" sz="1600" b="1" dirty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 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88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Джеймс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Джинс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+mn-lt"/>
                        </a:rPr>
                        <a:t>Солнечная система возникла из сгустков холодного межзвездного вещества.  Из самого большого сгустка  образовалось Солнце, из остальных – планеты.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9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Современная гипотеза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Солнечная система возникла из гигантского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  холодного пылевого облака.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6547329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200400" y="914400"/>
            <a:ext cx="2019300" cy="307412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151811" y="1828800"/>
            <a:ext cx="1822269" cy="445008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314700" y="1676399"/>
            <a:ext cx="1905000" cy="17526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076700" y="2667000"/>
            <a:ext cx="1409700" cy="152399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390900" y="658744"/>
            <a:ext cx="2095500" cy="455240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824696" y="5416731"/>
            <a:ext cx="1509304" cy="85417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46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64363"/>
            <a:ext cx="12192000" cy="915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8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13588" y="366714"/>
            <a:ext cx="3352800" cy="4594225"/>
          </a:xfrm>
          <a:noFill/>
        </p:spPr>
      </p:pic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6923088" y="4960939"/>
            <a:ext cx="37338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/>
              <a:t>Бог, создающий Вселенную с помощью циркуля. Миниатюра из французской Библии. 1220-1230 гг. Австрийская Национальная библиотека, Вена.</a:t>
            </a:r>
          </a:p>
        </p:txBody>
      </p:sp>
      <p:pic>
        <p:nvPicPr>
          <p:cNvPr id="15364" name="Picture 5" descr="C:\Users\Администратор\Desktop\picture-of-kits-rhinestones-Love-of-font-b-Jesus-b-font-diamond-embroidery-mosaic-pattern-DM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817563"/>
            <a:ext cx="53848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4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u="sng" dirty="0" smtClean="0">
                <a:solidFill>
                  <a:srgbClr val="002060"/>
                </a:solidFill>
              </a:rPr>
              <a:t>Цель </a:t>
            </a:r>
            <a:r>
              <a:rPr lang="ru-RU" altLang="ru-RU" u="sng" dirty="0" smtClean="0">
                <a:solidFill>
                  <a:srgbClr val="002060"/>
                </a:solidFill>
              </a:rPr>
              <a:t>урока: 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139734" y="1950720"/>
            <a:ext cx="9912531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3600" b="1" dirty="0" smtClean="0">
                <a:solidFill>
                  <a:srgbClr val="002060"/>
                </a:solidFill>
              </a:rPr>
              <a:t>сформировать </a:t>
            </a:r>
            <a:r>
              <a:rPr lang="ru-RU" altLang="ru-RU" sz="3600" b="1" dirty="0">
                <a:solidFill>
                  <a:srgbClr val="002060"/>
                </a:solidFill>
              </a:rPr>
              <a:t>понятия о возникновении планеты Земля, познакомиться с гипотезами о происхождении Земли.</a:t>
            </a:r>
            <a:endParaRPr lang="ru-RU" alt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406541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11" r="100000">
                        <a14:foregroundMark x1="45889" y1="70615" x2="45889" y2="70615"/>
                        <a14:foregroundMark x1="44111" y1="67616" x2="44111" y2="67616"/>
                        <a14:foregroundMark x1="48333" y1="71214" x2="48333" y2="71214"/>
                        <a14:foregroundMark x1="48556" y1="71364" x2="48556" y2="71364"/>
                        <a14:foregroundMark x1="48556" y1="71364" x2="48556" y2="71364"/>
                        <a14:foregroundMark x1="46667" y1="23088" x2="46667" y2="23088"/>
                        <a14:foregroundMark x1="46667" y1="27886" x2="46667" y2="27886"/>
                        <a14:foregroundMark x1="45667" y1="32984" x2="45667" y2="32984"/>
                        <a14:foregroundMark x1="43889" y1="24888" x2="43889" y2="24888"/>
                        <a14:foregroundMark x1="45333" y1="24438" x2="45333" y2="24438"/>
                        <a14:foregroundMark x1="49333" y1="24888" x2="49333" y2="24888"/>
                        <a14:foregroundMark x1="48000" y1="37331" x2="48000" y2="37331"/>
                        <a14:foregroundMark x1="47333" y1="41079" x2="47333" y2="41079"/>
                        <a14:foregroundMark x1="45444" y1="39880" x2="45444" y2="39880"/>
                        <a14:foregroundMark x1="56556" y1="27136" x2="56556" y2="27136"/>
                        <a14:foregroundMark x1="58111" y1="33283" x2="58111" y2="33283"/>
                        <a14:foregroundMark x1="58444" y1="24138" x2="58444" y2="24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7" y="1295401"/>
            <a:ext cx="2893608" cy="21444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7875" y1="82824" x2="17875" y2="82824"/>
                        <a14:foregroundMark x1="86000" y1="79647" x2="86000" y2="79647"/>
                        <a14:foregroundMark x1="82875" y1="77294" x2="82875" y2="77294"/>
                        <a14:foregroundMark x1="82875" y1="75294" x2="82875" y2="752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25" y="970461"/>
            <a:ext cx="2629988" cy="27943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7177" y="3471708"/>
            <a:ext cx="2821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доволен своей работой на уроке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99416" y="3494819"/>
            <a:ext cx="29522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мне было не понятно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712" y="5235371"/>
            <a:ext cx="3501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работал неплохо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5372" y1="41889" x2="35372" y2="41889"/>
                        <a14:foregroundMark x1="35372" y1="34625" x2="35372" y2="34625"/>
                        <a14:foregroundMark x1="33813" y1="32082" x2="33813" y2="32082"/>
                        <a14:foregroundMark x1="32494" y1="32324" x2="32494" y2="32324"/>
                        <a14:foregroundMark x1="32974" y1="36199" x2="32974" y2="36199"/>
                        <a14:foregroundMark x1="34772" y1="38257" x2="34772" y2="38257"/>
                        <a14:foregroundMark x1="34772" y1="38257" x2="34772" y2="38257"/>
                        <a14:foregroundMark x1="34772" y1="38257" x2="34772" y2="38257"/>
                        <a14:foregroundMark x1="37290" y1="35835" x2="37290" y2="35835"/>
                        <a14:foregroundMark x1="37290" y1="35835" x2="37290" y2="35835"/>
                        <a14:foregroundMark x1="37770" y1="34625" x2="37770" y2="34625"/>
                        <a14:foregroundMark x1="37770" y1="33414" x2="37770" y2="33414"/>
                        <a14:foregroundMark x1="37770" y1="33172" x2="37770" y2="33172"/>
                        <a14:foregroundMark x1="26139" y1="32446" x2="26139" y2="32446"/>
                        <a14:foregroundMark x1="26139" y1="32446" x2="26139" y2="32446"/>
                        <a14:foregroundMark x1="26139" y1="32567" x2="26139" y2="32567"/>
                        <a14:foregroundMark x1="26739" y1="32567" x2="27218" y2="32688"/>
                        <a14:foregroundMark x1="28297" y1="37530" x2="28297" y2="37530"/>
                        <a14:foregroundMark x1="28297" y1="37530" x2="28297" y2="37530"/>
                        <a14:foregroundMark x1="28297" y1="37530" x2="28297" y2="37530"/>
                        <a14:foregroundMark x1="29496" y1="27845" x2="29496" y2="27845"/>
                        <a14:foregroundMark x1="29496" y1="27845" x2="29496" y2="27845"/>
                        <a14:foregroundMark x1="29496" y1="27845" x2="29496" y2="27845"/>
                        <a14:foregroundMark x1="67386" y1="34262" x2="67386" y2="34262"/>
                        <a14:foregroundMark x1="67386" y1="34262" x2="67386" y2="34262"/>
                        <a14:foregroundMark x1="66067" y1="37772" x2="66067" y2="37772"/>
                        <a14:foregroundMark x1="64748" y1="32567" x2="64748" y2="32567"/>
                        <a14:foregroundMark x1="64748" y1="32567" x2="64748" y2="32567"/>
                        <a14:foregroundMark x1="64748" y1="32567" x2="64748" y2="32567"/>
                        <a14:foregroundMark x1="71223" y1="40315" x2="71223" y2="40315"/>
                        <a14:foregroundMark x1="71223" y1="40315" x2="71223" y2="40315"/>
                        <a14:foregroundMark x1="71223" y1="40315" x2="71223" y2="40315"/>
                        <a14:foregroundMark x1="71223" y1="40315" x2="71223" y2="40315"/>
                        <a14:foregroundMark x1="71223" y1="40315" x2="71223" y2="40315"/>
                        <a14:foregroundMark x1="71223" y1="40315" x2="71223" y2="40315"/>
                        <a14:foregroundMark x1="66906" y1="42857" x2="66906" y2="42857"/>
                        <a14:foregroundMark x1="66906" y1="42857" x2="66906" y2="42857"/>
                        <a14:foregroundMark x1="66906" y1="42857" x2="66906" y2="42857"/>
                        <a14:foregroundMark x1="66906" y1="42857" x2="66307" y2="42978"/>
                        <a14:foregroundMark x1="64149" y1="42131" x2="64149" y2="42131"/>
                        <a14:foregroundMark x1="71703" y1="31598" x2="71703" y2="31598"/>
                        <a14:foregroundMark x1="71703" y1="31598" x2="71703" y2="31598"/>
                        <a14:foregroundMark x1="71703" y1="31598" x2="71703" y2="31598"/>
                        <a14:foregroundMark x1="64988" y1="31235" x2="64988" y2="31235"/>
                        <a14:foregroundMark x1="64988" y1="31235" x2="64988" y2="31235"/>
                        <a14:foregroundMark x1="64988" y1="31235" x2="64988" y2="31235"/>
                        <a14:foregroundMark x1="65468" y1="34504" x2="65468" y2="34504"/>
                        <a14:foregroundMark x1="65468" y1="34504" x2="65468" y2="34504"/>
                        <a14:foregroundMark x1="65468" y1="34504" x2="65468" y2="34504"/>
                        <a14:foregroundMark x1="65468" y1="34504" x2="65468" y2="34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688" y="2818824"/>
            <a:ext cx="2105903" cy="208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9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Оценки за урок: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00" y="1600201"/>
            <a:ext cx="2895851" cy="21398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6571" y="2826894"/>
            <a:ext cx="6339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планет и больше – оценка 5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планеты – оценка 4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6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Знать гипотезы возникновения Земли.</a:t>
            </a:r>
          </a:p>
          <a:p>
            <a:r>
              <a:rPr lang="ru-RU" dirty="0"/>
              <a:t>На дополнительную оценку: написать рассказ «Моя гипотеза возникновения Земли»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2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b="1">
                <a:solidFill>
                  <a:srgbClr val="C00000"/>
                </a:solidFill>
              </a:rPr>
              <a:t>Берегите нашу прекрасную планету!</a:t>
            </a:r>
          </a:p>
        </p:txBody>
      </p:sp>
      <p:pic>
        <p:nvPicPr>
          <p:cNvPr id="34819" name="Picture 2" descr="C:\Users\Администратор\Desktop\den-zemli-kartinki-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371600"/>
            <a:ext cx="9144000" cy="5372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04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 sz="quarter"/>
          </p:nvPr>
        </p:nvSpPr>
        <p:spPr>
          <a:xfrm>
            <a:off x="2209800" y="2667001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«Земля в Солнечной системе. Гипотезы возникновения Земли.»</a:t>
            </a:r>
            <a:endParaRPr lang="ru-RU" alt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7714" y="5024846"/>
            <a:ext cx="37098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Гогадзе Анита Гочовна,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Ершова Ольга Константиновна, учитель истории.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u="sng" dirty="0" smtClean="0">
                <a:solidFill>
                  <a:srgbClr val="002060"/>
                </a:solidFill>
              </a:rPr>
              <a:t>Цель </a:t>
            </a:r>
            <a:r>
              <a:rPr lang="ru-RU" altLang="ru-RU" u="sng" dirty="0" smtClean="0">
                <a:solidFill>
                  <a:srgbClr val="002060"/>
                </a:solidFill>
              </a:rPr>
              <a:t>урока: 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139734" y="1950720"/>
            <a:ext cx="9912531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3600" b="1" dirty="0" smtClean="0">
                <a:solidFill>
                  <a:srgbClr val="002060"/>
                </a:solidFill>
              </a:rPr>
              <a:t>сформировать </a:t>
            </a:r>
            <a:r>
              <a:rPr lang="ru-RU" altLang="ru-RU" sz="3600" b="1" dirty="0">
                <a:solidFill>
                  <a:srgbClr val="002060"/>
                </a:solidFill>
              </a:rPr>
              <a:t>понятия о возникновении планеты Земля, познакомиться с гипотезами о происхождении Земли.</a:t>
            </a:r>
            <a:endParaRPr lang="ru-RU" alt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330330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u="sng" dirty="0" smtClean="0">
                <a:solidFill>
                  <a:srgbClr val="002060"/>
                </a:solidFill>
              </a:rPr>
              <a:t>«</a:t>
            </a:r>
            <a:r>
              <a:rPr lang="ru-RU" altLang="ru-RU" u="sng" dirty="0" err="1" smtClean="0">
                <a:solidFill>
                  <a:srgbClr val="002060"/>
                </a:solidFill>
              </a:rPr>
              <a:t>Фишбоун</a:t>
            </a:r>
            <a:r>
              <a:rPr lang="ru-RU" altLang="ru-RU" u="sng" dirty="0" smtClean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981200" y="2133601"/>
            <a:ext cx="8229600" cy="4525963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</a:pPr>
            <a:endParaRPr lang="ru-RU" altLang="ru-RU" dirty="0" smtClean="0"/>
          </a:p>
        </p:txBody>
      </p:sp>
      <p:pic>
        <p:nvPicPr>
          <p:cNvPr id="4" name="Рисунок 3" descr="https://fsd.multiurok.ru/html/2017/03/16/s_58ca03f99f703/587533_1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100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истратор\Desktop\100711911_or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60513" y="685800"/>
            <a:ext cx="9067800" cy="4211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2286000" y="5029200"/>
            <a:ext cx="6019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478E"/>
                </a:solidFill>
              </a:rPr>
              <a:t>В пространстве космическом воздуха нет.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478E"/>
                </a:solidFill>
              </a:rPr>
              <a:t>И кружат там восемь различных планет.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478E"/>
                </a:solidFill>
              </a:rPr>
              <a:t>А Солнце – звезда – в самом центре системы.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478E"/>
                </a:solidFill>
              </a:rPr>
              <a:t>И притяжением связаны все мы.</a:t>
            </a:r>
          </a:p>
        </p:txBody>
      </p:sp>
    </p:spTree>
    <p:extLst>
      <p:ext uri="{BB962C8B-B14F-4D97-AF65-F5344CB8AC3E}">
        <p14:creationId xmlns:p14="http://schemas.microsoft.com/office/powerpoint/2010/main" val="414554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1537" cy="6818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3029" y="1258707"/>
            <a:ext cx="4414477" cy="1143000"/>
          </a:xfrm>
        </p:spPr>
        <p:txBody>
          <a:bodyPr/>
          <a:lstStyle/>
          <a:p>
            <a:r>
              <a:rPr lang="ru-RU" altLang="ru-RU" sz="3600" b="1" dirty="0">
                <a:solidFill>
                  <a:srgbClr val="7030A0"/>
                </a:solidFill>
              </a:rPr>
              <a:t>Система  мира  </a:t>
            </a:r>
            <a:br>
              <a:rPr lang="ru-RU" altLang="ru-RU" sz="3600" b="1" dirty="0">
                <a:solidFill>
                  <a:srgbClr val="7030A0"/>
                </a:solidFill>
              </a:rPr>
            </a:br>
            <a:r>
              <a:rPr lang="ru-RU" altLang="ru-RU" sz="3600" b="1" dirty="0" err="1" smtClean="0">
                <a:solidFill>
                  <a:srgbClr val="7030A0"/>
                </a:solidFill>
              </a:rPr>
              <a:t>Птоломея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8354" y="4188823"/>
            <a:ext cx="3317966" cy="2455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04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981200" y="327025"/>
            <a:ext cx="5486400" cy="1143000"/>
          </a:xfrm>
        </p:spPr>
        <p:txBody>
          <a:bodyPr/>
          <a:lstStyle/>
          <a:p>
            <a:pPr eaLnBrk="1" hangingPunct="1"/>
            <a:r>
              <a:rPr lang="ru-RU" altLang="ru-RU" sz="3600" b="1" dirty="0">
                <a:solidFill>
                  <a:srgbClr val="7030A0"/>
                </a:solidFill>
              </a:rPr>
              <a:t>Система  мира  </a:t>
            </a:r>
            <a:br>
              <a:rPr lang="ru-RU" altLang="ru-RU" sz="3600" b="1" dirty="0">
                <a:solidFill>
                  <a:srgbClr val="7030A0"/>
                </a:solidFill>
              </a:rPr>
            </a:br>
            <a:r>
              <a:rPr lang="ru-RU" altLang="ru-RU" sz="3600" b="1" dirty="0">
                <a:solidFill>
                  <a:srgbClr val="7030A0"/>
                </a:solidFill>
              </a:rPr>
              <a:t>Николая Коперника 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1676400" y="1600201"/>
            <a:ext cx="54102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за звездами и планетами, сложные математические расчёты позволили Копернику сделать вывод о том, что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 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обращается вокруг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Солнца.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hangingPunct="1">
              <a:buNone/>
            </a:pP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Центром мира является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Солнце,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вокруг которого движутся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, вращаясь одновременно вокруг своих осей. </a:t>
            </a:r>
          </a:p>
          <a:p>
            <a:pPr marL="0" indent="0" algn="ctr" eaLnBrk="1" hangingPunct="1">
              <a:buNone/>
            </a:pP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Звёзды 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неподвижны и находятся на огромных расстояниях от Земли и Солнца. Они образуют сферу.</a:t>
            </a: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04801"/>
            <a:ext cx="2511425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3559176"/>
            <a:ext cx="2968625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0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1981200" y="1752600"/>
            <a:ext cx="7772400" cy="35052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4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</a:t>
            </a:r>
            <a:r>
              <a:rPr lang="ru-RU" altLang="ru-RU" sz="4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научные предположения о возникновении Земли</a:t>
            </a:r>
          </a:p>
        </p:txBody>
      </p:sp>
    </p:spTree>
    <p:extLst>
      <p:ext uri="{BB962C8B-B14F-4D97-AF65-F5344CB8AC3E}">
        <p14:creationId xmlns:p14="http://schemas.microsoft.com/office/powerpoint/2010/main" val="217165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616</Words>
  <Application>Microsoft Office PowerPoint</Application>
  <PresentationFormat>Широкоэкранный</PresentationFormat>
  <Paragraphs>117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Times New Roman</vt:lpstr>
      <vt:lpstr>Wingdings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Вспомним!</vt:lpstr>
      <vt:lpstr>Презентация PowerPoint</vt:lpstr>
      <vt:lpstr>«Земля в Солнечной системе. Гипотезы возникновения Земли.»</vt:lpstr>
      <vt:lpstr>Цель урока: </vt:lpstr>
      <vt:lpstr>«Фишбоун»</vt:lpstr>
      <vt:lpstr>Презентация PowerPoint</vt:lpstr>
      <vt:lpstr>Система  мира   Птоломея</vt:lpstr>
      <vt:lpstr>Система  мира   Николая Коперника </vt:lpstr>
      <vt:lpstr>Презентация PowerPoint</vt:lpstr>
      <vt:lpstr>Гипотезы о возникновении Земли</vt:lpstr>
      <vt:lpstr>Гипотеза Жоржа Бюффона</vt:lpstr>
      <vt:lpstr>Гипотеза  Иммануила Канта </vt:lpstr>
      <vt:lpstr>Гипотеза Лапласа</vt:lpstr>
      <vt:lpstr>Гипотеза Джеймса Джинса</vt:lpstr>
      <vt:lpstr>Гипотеза О.Ю.Шмидта</vt:lpstr>
      <vt:lpstr>Современная гипотеза </vt:lpstr>
      <vt:lpstr>Гипотезы о возникновении Земли</vt:lpstr>
      <vt:lpstr>Презентация PowerPoint</vt:lpstr>
      <vt:lpstr>Презентация PowerPoint</vt:lpstr>
      <vt:lpstr>Цель урока: </vt:lpstr>
      <vt:lpstr>Рефлексия</vt:lpstr>
      <vt:lpstr>Оценки за урок:</vt:lpstr>
      <vt:lpstr>Домашнее задание:</vt:lpstr>
      <vt:lpstr>Берегите нашу прекрасную планету!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Анита Гогадзе</dc:creator>
  <cp:lastModifiedBy>Анита Гогадзе</cp:lastModifiedBy>
  <cp:revision>12</cp:revision>
  <dcterms:created xsi:type="dcterms:W3CDTF">2023-02-15T12:33:13Z</dcterms:created>
  <dcterms:modified xsi:type="dcterms:W3CDTF">2023-02-16T16:42:09Z</dcterms:modified>
</cp:coreProperties>
</file>