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70" r:id="rId6"/>
    <p:sldId id="271" r:id="rId7"/>
    <p:sldId id="261" r:id="rId8"/>
    <p:sldId id="263" r:id="rId9"/>
    <p:sldId id="265" r:id="rId10"/>
    <p:sldId id="266" r:id="rId11"/>
    <p:sldId id="267" r:id="rId12"/>
    <p:sldId id="268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11111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7237-4F1B-47B8-831B-E36C279C7214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C1E5-1920-42EB-A09E-F11D70C20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ru.wikipedia.org/wiki/%D0%AD%D0%BB%D0%B8%D0%B0%D1%81%D0%B1%D0%B5%D1%80%D0%B3,_%D0%9A%D0%B0%D1%80%D0%BB_%D0%98%D0%BB%D1%8C%D0%B8%D1%8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/>
              <a:t>Исполнял симфонию Большой симфонический Оркестр Ленинградского радиокомитета. В дни блокады множество музыкантов умерли от голода. Репетиции были свернуты в декабре. Когда в марте они возобновились, играть могли лишь 15 ослабевших </a:t>
            </a:r>
            <a:r>
              <a:rPr lang="ru-RU" sz="1800" dirty="0" smtClean="0"/>
              <a:t>музыкантов.</a:t>
            </a:r>
            <a:br>
              <a:rPr lang="ru-RU" sz="1800" dirty="0" smtClean="0"/>
            </a:br>
            <a:r>
              <a:rPr lang="ru-RU" sz="1800" dirty="0" smtClean="0"/>
              <a:t>Несмотря </a:t>
            </a:r>
            <a:r>
              <a:rPr lang="ru-RU" sz="1800" dirty="0"/>
              <a:t>на это, концерты начались уже в апреле.</a:t>
            </a:r>
            <a:br>
              <a:rPr lang="ru-RU" sz="1800" dirty="0"/>
            </a:br>
            <a:r>
              <a:rPr lang="ru-RU" sz="1800" dirty="0" smtClean="0"/>
              <a:t>В </a:t>
            </a:r>
            <a:r>
              <a:rPr lang="ru-RU" sz="1800" dirty="0"/>
              <a:t>мае самолёт доставил в осажденный город партитуру симфонии. Для восполнения численности оркестра недостающие музыканты были присланы с </a:t>
            </a:r>
            <a:r>
              <a:rPr lang="ru-RU" sz="1800" dirty="0" smtClean="0"/>
              <a:t>фронта.</a:t>
            </a:r>
            <a:endParaRPr lang="ru-RU" sz="1800" dirty="0"/>
          </a:p>
        </p:txBody>
      </p:sp>
      <p:pic>
        <p:nvPicPr>
          <p:cNvPr id="4" name="Содержимое 3" descr="В дни блокады (Фото ИТАР-ТАСС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83264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	</a:t>
            </a:r>
            <a:endParaRPr lang="ru-RU" dirty="0"/>
          </a:p>
          <a:p>
            <a:pPr lvl="0"/>
            <a:r>
              <a:rPr lang="ru-RU" dirty="0"/>
              <a:t>Исполнению придавалось исключительное значение. Несмотря на бомбежку и </a:t>
            </a:r>
            <a:r>
              <a:rPr lang="ru-RU" dirty="0" err="1"/>
              <a:t>авиаудары</a:t>
            </a:r>
            <a:r>
              <a:rPr lang="ru-RU" dirty="0"/>
              <a:t>, в филармонии были зажжены все люстры.</a:t>
            </a:r>
          </a:p>
          <a:p>
            <a:pPr lvl="0"/>
            <a:r>
              <a:rPr lang="ru-RU" dirty="0" smtClean="0"/>
              <a:t>Зал </a:t>
            </a:r>
            <a:r>
              <a:rPr lang="ru-RU" dirty="0"/>
              <a:t>филармонии был полон. Публика была самой разнообразной. На концерт пришли моряки, вооруженные пехотинцы, одетые в фуфайки бойцы ПВО, исхудавшие завсегдатаи филармонии. Исполнение симфонии длилось 80 минут. Всё это время орудия врага безмолвствовали: артиллеристы, защищавшие город, получили приказ — во что бы то ни стало подавлять огонь немецких орудий.</a:t>
            </a:r>
          </a:p>
          <a:p>
            <a:pPr lvl="0"/>
            <a:r>
              <a:rPr lang="ru-RU" dirty="0"/>
              <a:t>Новое произведение Шостаковича потрясло слушателей: многие из них плакали, не скрывая слёз. Великая музыка сумела выразить то, что объединяло людей в то трудное время: веру в победу, жертвенность, безграничную любовь к своему городу и стране.</a:t>
            </a:r>
          </a:p>
          <a:p>
            <a:r>
              <a:rPr lang="ru-RU" dirty="0"/>
              <a:t>Во время исполнения симфония транслировалась по радио, а также по громкоговорителям городской сети. Её слышали не только жители города, но и осаждавшие Ленинград немецкие </a:t>
            </a:r>
            <a:r>
              <a:rPr lang="ru-RU" dirty="0" smtClean="0"/>
              <a:t>войска.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3333CC"/>
                </a:solidFill>
              </a:rPr>
              <a:t>«Пушки говорили,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3333CC"/>
                </a:solidFill>
              </a:rPr>
              <a:t>			</a:t>
            </a:r>
            <a:r>
              <a:rPr lang="ru-RU" sz="2400" dirty="0" smtClean="0">
                <a:solidFill>
                  <a:srgbClr val="3333CC"/>
                </a:solidFill>
              </a:rPr>
              <a:t>но музы не молчали</a:t>
            </a:r>
            <a:r>
              <a:rPr lang="ru-RU" sz="2000" dirty="0" smtClean="0">
                <a:solidFill>
                  <a:srgbClr val="3333CC"/>
                </a:solidFill>
              </a:rPr>
              <a:t>»</a:t>
            </a:r>
          </a:p>
          <a:p>
            <a:pPr lvl="1">
              <a:buNone/>
            </a:pPr>
            <a:r>
              <a:rPr lang="ru-RU" sz="2000" dirty="0" smtClean="0"/>
              <a:t>					Н.Савков 			</a:t>
            </a:r>
          </a:p>
          <a:p>
            <a:pPr lvl="1">
              <a:buNone/>
            </a:pPr>
            <a:r>
              <a:rPr lang="ru-RU" sz="2000" dirty="0" smtClean="0"/>
              <a:t>И не знали они,</a:t>
            </a:r>
          </a:p>
          <a:p>
            <a:pPr lvl="1">
              <a:buNone/>
            </a:pPr>
            <a:r>
              <a:rPr lang="ru-RU" sz="2000" dirty="0" smtClean="0"/>
              <a:t>				что когда в знак начала	</a:t>
            </a:r>
          </a:p>
          <a:p>
            <a:pPr lvl="1">
              <a:buNone/>
            </a:pPr>
            <a:r>
              <a:rPr lang="ru-RU" sz="2000" dirty="0" smtClean="0"/>
              <a:t>Дирижерская палочка</a:t>
            </a:r>
          </a:p>
          <a:p>
            <a:pPr lvl="1">
              <a:buNone/>
            </a:pPr>
            <a:r>
              <a:rPr lang="ru-RU" sz="2000" dirty="0" smtClean="0"/>
              <a:t>					поднялась – </a:t>
            </a:r>
          </a:p>
          <a:p>
            <a:pPr lvl="1">
              <a:buNone/>
            </a:pPr>
            <a:r>
              <a:rPr lang="ru-RU" sz="2000" dirty="0" smtClean="0"/>
              <a:t>Над краем передним,</a:t>
            </a:r>
          </a:p>
          <a:p>
            <a:pPr lvl="1">
              <a:buNone/>
            </a:pPr>
            <a:r>
              <a:rPr lang="ru-RU" sz="2000" dirty="0" smtClean="0"/>
              <a:t>					как гром, величаво</a:t>
            </a:r>
          </a:p>
          <a:p>
            <a:pPr lvl="1">
              <a:buNone/>
            </a:pPr>
            <a:r>
              <a:rPr lang="ru-RU" sz="2000" dirty="0" smtClean="0"/>
              <a:t>Другая симфония раздалась:</a:t>
            </a:r>
          </a:p>
          <a:p>
            <a:pPr lvl="1">
              <a:buNone/>
            </a:pPr>
            <a:r>
              <a:rPr lang="ru-RU" sz="2000" dirty="0" smtClean="0"/>
              <a:t>Симфония</a:t>
            </a:r>
          </a:p>
          <a:p>
            <a:pPr lvl="1">
              <a:buNone/>
            </a:pPr>
            <a:r>
              <a:rPr lang="ru-RU" sz="2000" dirty="0" smtClean="0"/>
              <a:t>				наших гвардейских пушек,</a:t>
            </a:r>
          </a:p>
          <a:p>
            <a:pPr lvl="1">
              <a:buNone/>
            </a:pPr>
            <a:r>
              <a:rPr lang="ru-RU" sz="2000" dirty="0" smtClean="0"/>
              <a:t>Чтоб враг по городу</a:t>
            </a:r>
          </a:p>
          <a:p>
            <a:pPr lvl="1">
              <a:buNone/>
            </a:pPr>
            <a:r>
              <a:rPr lang="ru-RU" sz="2000" dirty="0" smtClean="0"/>
              <a:t>						бить не стал</a:t>
            </a:r>
          </a:p>
          <a:p>
            <a:pPr lvl="1">
              <a:buNone/>
            </a:pPr>
            <a:r>
              <a:rPr lang="ru-RU" sz="2000" dirty="0" smtClean="0"/>
              <a:t>Чтоб город</a:t>
            </a:r>
          </a:p>
          <a:p>
            <a:pPr lvl="1">
              <a:buNone/>
            </a:pPr>
            <a:r>
              <a:rPr lang="ru-RU" sz="2000" dirty="0" smtClean="0"/>
              <a:t>Седьмую симфонию слушал.</a:t>
            </a:r>
          </a:p>
          <a:p>
            <a:pPr lvl="1">
              <a:buNone/>
            </a:pPr>
            <a:r>
              <a:rPr lang="ru-RU" sz="2000" dirty="0" smtClean="0"/>
              <a:t>…И в зале – шквал,</a:t>
            </a:r>
          </a:p>
          <a:p>
            <a:pPr lvl="1">
              <a:buNone/>
            </a:pPr>
            <a:r>
              <a:rPr lang="ru-RU" sz="2000" dirty="0" smtClean="0"/>
              <a:t>					и на фронте – шквал…</a:t>
            </a:r>
          </a:p>
          <a:p>
            <a:pPr lvl="1"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0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	                        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		 </a:t>
            </a:r>
            <a:br>
              <a:rPr lang="ru-RU" sz="1800" dirty="0" smtClean="0"/>
            </a:br>
            <a:r>
              <a:rPr lang="ru-RU" sz="1800" dirty="0" smtClean="0"/>
              <a:t> 		</a:t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6864" cy="35283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		Мое глубокое убеждение, что				со времени Бетховена еще не было Композитора, </a:t>
            </a:r>
          </a:p>
          <a:p>
            <a:r>
              <a:rPr lang="ru-RU" sz="1800" dirty="0"/>
              <a:t>	</a:t>
            </a:r>
            <a:r>
              <a:rPr lang="ru-RU" sz="1800" dirty="0" smtClean="0"/>
              <a:t>который мог бы с такой</a:t>
            </a:r>
            <a:r>
              <a:rPr lang="ru-RU" sz="1800" dirty="0"/>
              <a:t> </a:t>
            </a:r>
            <a:r>
              <a:rPr lang="ru-RU" sz="1800" dirty="0" smtClean="0"/>
              <a:t>силой внушения разговаривать с массами.	</a:t>
            </a:r>
            <a:r>
              <a:rPr lang="ru-RU" sz="1800" dirty="0" err="1" smtClean="0"/>
              <a:t>С.Кусевицкий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3333CC"/>
                </a:solidFill>
              </a:rPr>
              <a:t>«Музыка </a:t>
            </a:r>
            <a:r>
              <a:rPr lang="ru-RU" sz="1800" dirty="0">
                <a:solidFill>
                  <a:srgbClr val="3333CC"/>
                </a:solidFill>
              </a:rPr>
              <a:t>Шостаковича, не произнося ни единого слова, заставила обнажёнными сердцами прикоснуться к обжигающему пламени войны, заставила ощутить свою причастность к общему человеческому делу борьбы с </a:t>
            </a:r>
            <a:r>
              <a:rPr lang="ru-RU" sz="1800" dirty="0" smtClean="0">
                <a:solidFill>
                  <a:srgbClr val="3333CC"/>
                </a:solidFill>
              </a:rPr>
              <a:t>фашизмом»</a:t>
            </a:r>
            <a:endParaRPr lang="ru-RU" sz="1800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764704"/>
            <a:ext cx="34479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Музыка Шостаковича –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мир глубоких мыслей…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гимн человеку…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протест против жестокости…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исповедь…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летопись нашей жизни…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Р.Щедрин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2564904"/>
            <a:ext cx="4868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		</a:t>
            </a:r>
            <a:r>
              <a:rPr lang="ru-RU" sz="4800" dirty="0" smtClean="0"/>
              <a:t>Спасибо </a:t>
            </a:r>
            <a:endParaRPr lang="en-US" sz="4800" dirty="0" smtClean="0"/>
          </a:p>
          <a:p>
            <a:r>
              <a:rPr lang="en-US" sz="4800" dirty="0" smtClean="0"/>
              <a:t>			</a:t>
            </a:r>
            <a:r>
              <a:rPr lang="ru-RU" sz="4800" dirty="0" smtClean="0"/>
              <a:t>за </a:t>
            </a:r>
            <a:endParaRPr lang="en-US" sz="4800" dirty="0" smtClean="0"/>
          </a:p>
          <a:p>
            <a:r>
              <a:rPr lang="en-US" sz="4800" dirty="0" smtClean="0"/>
              <a:t>		</a:t>
            </a:r>
            <a:r>
              <a:rPr lang="ru-RU" sz="4800" dirty="0" smtClean="0"/>
              <a:t>внимание</a:t>
            </a:r>
            <a:r>
              <a:rPr lang="en-US" sz="4800" dirty="0" smtClean="0"/>
              <a:t>!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916088" y="773088"/>
            <a:ext cx="5486400" cy="4114800"/>
          </a:xfrm>
          <a:prstGeom prst="rect">
            <a:avLst/>
          </a:prstGeom>
        </p:spPr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40768"/>
            <a:ext cx="59404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4000" dirty="0" smtClean="0">
                <a:solidFill>
                  <a:srgbClr val="3333CC"/>
                </a:solidFill>
              </a:rPr>
              <a:t>Д.Д.Шостакович</a:t>
            </a:r>
            <a:endParaRPr lang="en-US" sz="4000" dirty="0" smtClean="0">
              <a:solidFill>
                <a:srgbClr val="3333CC"/>
              </a:solidFill>
            </a:endParaRPr>
          </a:p>
          <a:p>
            <a:r>
              <a:rPr lang="en-US" sz="4000" dirty="0" smtClean="0">
                <a:solidFill>
                  <a:srgbClr val="3333CC"/>
                </a:solidFill>
              </a:rPr>
              <a:t>		1906-1975</a:t>
            </a:r>
            <a:endParaRPr lang="ru-RU" sz="4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>
                <a:solidFill>
                  <a:srgbClr val="3333CC"/>
                </a:solidFill>
              </a:rPr>
              <a:t>Основные произведения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15 симфоний</a:t>
            </a:r>
          </a:p>
          <a:p>
            <a:pPr lvl="0"/>
            <a:r>
              <a:rPr lang="ru-RU" dirty="0"/>
              <a:t>Оперы: </a:t>
            </a:r>
            <a:r>
              <a:rPr lang="ru-RU" dirty="0" smtClean="0"/>
              <a:t>«Нос», «Леди Макбет </a:t>
            </a:r>
            <a:r>
              <a:rPr lang="ru-RU" dirty="0" err="1" smtClean="0"/>
              <a:t>Мценского</a:t>
            </a:r>
            <a:r>
              <a:rPr lang="ru-RU" dirty="0" smtClean="0"/>
              <a:t> уезда» </a:t>
            </a:r>
            <a:r>
              <a:rPr lang="ru-RU" dirty="0"/>
              <a:t>(«Катерина Измайлова»), </a:t>
            </a:r>
            <a:r>
              <a:rPr lang="ru-RU" dirty="0" smtClean="0"/>
              <a:t>«Игроки» </a:t>
            </a:r>
            <a:r>
              <a:rPr lang="ru-RU" dirty="0"/>
              <a:t>(окончена </a:t>
            </a:r>
            <a:r>
              <a:rPr lang="ru-RU" dirty="0" err="1" smtClean="0"/>
              <a:t>Кшиштофом</a:t>
            </a:r>
            <a:r>
              <a:rPr lang="ru-RU" dirty="0" smtClean="0"/>
              <a:t> Мейером)</a:t>
            </a:r>
            <a:endParaRPr lang="ru-RU" dirty="0"/>
          </a:p>
          <a:p>
            <a:pPr lvl="0"/>
            <a:r>
              <a:rPr lang="ru-RU" dirty="0"/>
              <a:t>Балеты: </a:t>
            </a:r>
            <a:r>
              <a:rPr lang="ru-RU" dirty="0" smtClean="0"/>
              <a:t>«Золотой век» </a:t>
            </a:r>
            <a:r>
              <a:rPr lang="ru-RU" dirty="0"/>
              <a:t>(1930), </a:t>
            </a:r>
            <a:r>
              <a:rPr lang="ru-RU" dirty="0" smtClean="0"/>
              <a:t>«Болт» (1931</a:t>
            </a:r>
            <a:r>
              <a:rPr lang="ru-RU" dirty="0"/>
              <a:t>) и </a:t>
            </a:r>
            <a:r>
              <a:rPr lang="ru-RU" dirty="0" smtClean="0"/>
              <a:t>«Светлый ручей» (1935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15 струнных квартетов</a:t>
            </a:r>
          </a:p>
          <a:p>
            <a:pPr lvl="0"/>
            <a:r>
              <a:rPr lang="ru-RU" dirty="0" smtClean="0"/>
              <a:t>Праздничная увертюра 1954 </a:t>
            </a:r>
            <a:r>
              <a:rPr lang="ru-RU" dirty="0"/>
              <a:t>года к открытию </a:t>
            </a:r>
            <a:r>
              <a:rPr lang="ru-RU" dirty="0" smtClean="0"/>
              <a:t>ВСХВ для </a:t>
            </a:r>
            <a:r>
              <a:rPr lang="ru-RU" dirty="0"/>
              <a:t>ночной светомузыкальной программы </a:t>
            </a:r>
            <a:r>
              <a:rPr lang="ru-RU" dirty="0" smtClean="0"/>
              <a:t>фонтанов</a:t>
            </a:r>
          </a:p>
          <a:p>
            <a:pPr lvl="0"/>
            <a:r>
              <a:rPr lang="ru-RU" dirty="0" smtClean="0"/>
              <a:t>Квинтет </a:t>
            </a:r>
          </a:p>
          <a:p>
            <a:pPr lvl="0"/>
            <a:r>
              <a:rPr lang="ru-RU" dirty="0" smtClean="0"/>
              <a:t>Оратория «Песнь о лесах»</a:t>
            </a:r>
            <a:endParaRPr lang="ru-RU" dirty="0"/>
          </a:p>
          <a:p>
            <a:pPr lvl="0"/>
            <a:r>
              <a:rPr lang="ru-RU" dirty="0" smtClean="0"/>
              <a:t>Кантата «Над Родиной нашей солнце сияет»</a:t>
            </a:r>
            <a:endParaRPr lang="ru-RU" dirty="0"/>
          </a:p>
          <a:p>
            <a:pPr lvl="0"/>
            <a:r>
              <a:rPr lang="ru-RU" dirty="0" smtClean="0"/>
              <a:t>Кантата «Казнь Степана Разина»</a:t>
            </a:r>
            <a:endParaRPr lang="ru-RU" dirty="0"/>
          </a:p>
          <a:p>
            <a:pPr lvl="0"/>
            <a:r>
              <a:rPr lang="ru-RU" smtClean="0"/>
              <a:t>Концерты </a:t>
            </a:r>
            <a:r>
              <a:rPr lang="ru-RU" dirty="0" smtClean="0"/>
              <a:t>и сонаты для </a:t>
            </a:r>
            <a:r>
              <a:rPr lang="ru-RU" dirty="0"/>
              <a:t>различных инструментов</a:t>
            </a:r>
          </a:p>
          <a:p>
            <a:pPr lvl="0"/>
            <a:r>
              <a:rPr lang="ru-RU" dirty="0" smtClean="0"/>
              <a:t>Романсы и песни для </a:t>
            </a:r>
            <a:r>
              <a:rPr lang="ru-RU" dirty="0"/>
              <a:t>голоса с фортепиано и </a:t>
            </a:r>
            <a:r>
              <a:rPr lang="ru-RU" dirty="0" smtClean="0"/>
              <a:t>симфоническим оркестром</a:t>
            </a:r>
            <a:endParaRPr lang="ru-RU" dirty="0"/>
          </a:p>
          <a:p>
            <a:pPr lvl="0"/>
            <a:r>
              <a:rPr lang="ru-RU" dirty="0" smtClean="0"/>
              <a:t>Оперетта «Москва, </a:t>
            </a:r>
            <a:r>
              <a:rPr lang="ru-RU" dirty="0" err="1" smtClean="0"/>
              <a:t>Черемушки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Музыка к </a:t>
            </a:r>
            <a:r>
              <a:rPr lang="ru-RU" dirty="0" smtClean="0"/>
              <a:t>кинофильмам: «Простые люди»(1945), «Молодая гвардия» (1948), </a:t>
            </a:r>
            <a:r>
              <a:rPr lang="ru-RU" dirty="0"/>
              <a:t>«Взятие Берлина» (</a:t>
            </a:r>
            <a:r>
              <a:rPr lang="ru-RU" dirty="0" smtClean="0"/>
              <a:t>1949), «Овод» (1955), «Гамлет» (1964), «Король Лир» (1971).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5045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«Нашей победе над фашизмом, нашей грядущей</a:t>
            </a:r>
          </a:p>
          <a:p>
            <a:r>
              <a:rPr lang="ru-RU" i="1" dirty="0"/>
              <a:t>п</a:t>
            </a:r>
            <a:r>
              <a:rPr lang="ru-RU" i="1" dirty="0" smtClean="0"/>
              <a:t>обеде над врагом, моему</a:t>
            </a:r>
          </a:p>
          <a:p>
            <a:r>
              <a:rPr lang="ru-RU" i="1" dirty="0"/>
              <a:t>л</a:t>
            </a:r>
            <a:r>
              <a:rPr lang="ru-RU" i="1" dirty="0" smtClean="0"/>
              <a:t>юбимому городу Ленинграду я</a:t>
            </a:r>
          </a:p>
          <a:p>
            <a:r>
              <a:rPr lang="ru-RU" i="1" dirty="0"/>
              <a:t>п</a:t>
            </a:r>
            <a:r>
              <a:rPr lang="ru-RU" i="1" dirty="0" smtClean="0"/>
              <a:t>освящаю свою седьмую симфонию» </a:t>
            </a:r>
            <a:endParaRPr lang="ru-RU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5476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	</a:t>
            </a:r>
            <a:r>
              <a:rPr lang="ru-RU" sz="4000" dirty="0" smtClean="0">
                <a:solidFill>
                  <a:srgbClr val="3333CC"/>
                </a:solidFill>
              </a:rPr>
              <a:t>«Шостакович»</a:t>
            </a:r>
            <a:r>
              <a:rPr lang="ru-RU" sz="1800" dirty="0" smtClean="0"/>
              <a:t>									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4797019" cy="494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Дежурить шел, надев комбинезон</a:t>
            </a:r>
          </a:p>
          <a:p>
            <a:r>
              <a:rPr lang="ru-RU" dirty="0" smtClean="0"/>
              <a:t>И то и дело каску поправляя.</a:t>
            </a:r>
          </a:p>
          <a:p>
            <a:r>
              <a:rPr lang="ru-RU" dirty="0" smtClean="0"/>
              <a:t>С консерваторской крыши видел он</a:t>
            </a:r>
          </a:p>
          <a:p>
            <a:r>
              <a:rPr lang="ru-RU" dirty="0" smtClean="0"/>
              <a:t>Весь Ленинград, до заводских окраин.</a:t>
            </a:r>
          </a:p>
          <a:p>
            <a:r>
              <a:rPr lang="ru-RU" dirty="0" smtClean="0"/>
              <a:t>Затишье страшно стиснуло виски,</a:t>
            </a:r>
          </a:p>
          <a:p>
            <a:r>
              <a:rPr lang="ru-RU" dirty="0" smtClean="0"/>
              <a:t>Достал, спеша, огрызок карандашный</a:t>
            </a:r>
          </a:p>
          <a:p>
            <a:r>
              <a:rPr lang="ru-RU" dirty="0" smtClean="0"/>
              <a:t>И чистые эскизные листки</a:t>
            </a:r>
            <a:br>
              <a:rPr lang="ru-RU" dirty="0" smtClean="0"/>
            </a:br>
            <a:r>
              <a:rPr lang="ru-RU" dirty="0" smtClean="0"/>
              <a:t>И – на бумагу замысел вчерашний.</a:t>
            </a:r>
          </a:p>
          <a:p>
            <a:r>
              <a:rPr lang="ru-RU" dirty="0" smtClean="0"/>
              <a:t>На этот, в нотных контурах листок,</a:t>
            </a:r>
          </a:p>
          <a:p>
            <a:r>
              <a:rPr lang="ru-RU" dirty="0" smtClean="0"/>
              <a:t>Как будто знак иного звукоряда,</a:t>
            </a:r>
          </a:p>
          <a:p>
            <a:r>
              <a:rPr lang="ru-RU" dirty="0" smtClean="0"/>
              <a:t>Внезапно пепел неостывший лег</a:t>
            </a:r>
          </a:p>
          <a:p>
            <a:r>
              <a:rPr lang="ru-RU" dirty="0" smtClean="0"/>
              <a:t>Сгоревшего </a:t>
            </a:r>
            <a:r>
              <a:rPr lang="ru-RU" dirty="0" err="1" smtClean="0"/>
              <a:t>Бадаевского</a:t>
            </a:r>
            <a:r>
              <a:rPr lang="ru-RU" dirty="0" smtClean="0"/>
              <a:t> склада.</a:t>
            </a:r>
          </a:p>
          <a:p>
            <a:r>
              <a:rPr lang="ru-RU" dirty="0" smtClean="0"/>
              <a:t>Такое чувство брезжило в душе,</a:t>
            </a:r>
          </a:p>
          <a:p>
            <a:r>
              <a:rPr lang="ru-RU" dirty="0" smtClean="0"/>
              <a:t>Как будто в самом воздухе Седьмая</a:t>
            </a:r>
          </a:p>
          <a:p>
            <a:r>
              <a:rPr lang="ru-RU" dirty="0" smtClean="0"/>
              <a:t>Жила неслышно до него уже,</a:t>
            </a:r>
          </a:p>
          <a:p>
            <a:r>
              <a:rPr lang="ru-RU" dirty="0" smtClean="0"/>
              <a:t>А он лишь ловит звуки, ей внимая.</a:t>
            </a:r>
          </a:p>
          <a:p>
            <a:r>
              <a:rPr lang="ru-RU" dirty="0" smtClean="0"/>
              <a:t>			Лев </a:t>
            </a:r>
            <a:r>
              <a:rPr lang="ru-RU" dirty="0" err="1" smtClean="0"/>
              <a:t>Болеславский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1 часть «Нашествие»</a:t>
            </a:r>
          </a:p>
          <a:p>
            <a:r>
              <a:rPr lang="ru-RU" dirty="0" smtClean="0"/>
              <a:t>2 часть «Человек и война»</a:t>
            </a:r>
          </a:p>
          <a:p>
            <a:r>
              <a:rPr lang="ru-RU" dirty="0" smtClean="0"/>
              <a:t>3 часть «Родина в годину испытаний»</a:t>
            </a:r>
          </a:p>
          <a:p>
            <a:r>
              <a:rPr lang="ru-RU" dirty="0" smtClean="0"/>
              <a:t>4 часть «Через борьбу – к победе»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49362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333CC"/>
                </a:solidFill>
              </a:rPr>
              <a:t>Симфония  № 7</a:t>
            </a:r>
          </a:p>
          <a:p>
            <a:r>
              <a:rPr lang="ru-RU" sz="4000" dirty="0" smtClean="0">
                <a:solidFill>
                  <a:srgbClr val="3333CC"/>
                </a:solidFill>
              </a:rPr>
              <a:t>	«Ленинградская»</a:t>
            </a:r>
            <a:endParaRPr lang="ru-RU" sz="4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Создана композитором </a:t>
            </a:r>
            <a:r>
              <a:rPr lang="ru-RU" dirty="0" smtClean="0"/>
              <a:t>в1941 году. </a:t>
            </a:r>
            <a:r>
              <a:rPr lang="ru-RU" dirty="0"/>
              <a:t>Первые три части написаны им в </a:t>
            </a:r>
            <a:r>
              <a:rPr lang="ru-RU" dirty="0" smtClean="0"/>
              <a:t>доме Бенуа в Ленинграде(закончены </a:t>
            </a:r>
            <a:r>
              <a:rPr lang="ru-RU" dirty="0"/>
              <a:t>в </a:t>
            </a:r>
            <a:r>
              <a:rPr lang="ru-RU" dirty="0" smtClean="0"/>
              <a:t>августе1941 года, </a:t>
            </a:r>
            <a:r>
              <a:rPr lang="ru-RU" dirty="0"/>
              <a:t>а с </a:t>
            </a:r>
            <a:r>
              <a:rPr lang="ru-RU" dirty="0" smtClean="0"/>
              <a:t>8 сентября началась блокада Ленинграда).</a:t>
            </a:r>
            <a:endParaRPr lang="ru-RU" dirty="0"/>
          </a:p>
          <a:p>
            <a:pPr lvl="0"/>
            <a:r>
              <a:rPr lang="ru-RU" dirty="0"/>
              <a:t>Финал симфонии, завершенный в </a:t>
            </a:r>
            <a:r>
              <a:rPr lang="ru-RU" dirty="0" smtClean="0"/>
              <a:t>декабре1941 года, </a:t>
            </a:r>
            <a:r>
              <a:rPr lang="ru-RU" dirty="0"/>
              <a:t>композитор создал уже </a:t>
            </a:r>
            <a:r>
              <a:rPr lang="ru-RU" dirty="0" smtClean="0"/>
              <a:t>в Куйбышеве, </a:t>
            </a:r>
            <a:r>
              <a:rPr lang="ru-RU" dirty="0"/>
              <a:t>где на сцене </a:t>
            </a:r>
            <a:r>
              <a:rPr lang="ru-RU" dirty="0" smtClean="0"/>
              <a:t>Театра оперы и балета она </a:t>
            </a:r>
            <a:r>
              <a:rPr lang="ru-RU" dirty="0"/>
              <a:t>и была впервые исполнена </a:t>
            </a:r>
            <a:r>
              <a:rPr lang="ru-RU" dirty="0" smtClean="0"/>
              <a:t>5 марта 1942 года оркестром Большого театра СССР под управлением С.А. Самосуда. </a:t>
            </a:r>
            <a:r>
              <a:rPr lang="ru-RU" dirty="0"/>
              <a:t>Московская премьера (дирижёр С. А. Самосуд) состоялась 29 марта 1942 года.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   	</a:t>
            </a:r>
            <a:r>
              <a:rPr lang="ru-RU" sz="4000" smtClean="0"/>
              <a:t>	</a:t>
            </a:r>
            <a:r>
              <a:rPr lang="ru-RU" sz="4000" smtClean="0">
                <a:solidFill>
                  <a:srgbClr val="3333CC"/>
                </a:solidFill>
              </a:rPr>
              <a:t>История создания</a:t>
            </a:r>
            <a:endParaRPr lang="ru-RU" sz="4000" dirty="0">
              <a:solidFill>
                <a:srgbClr val="3333CC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3333CC"/>
                </a:solidFill>
              </a:rPr>
              <a:t>Исполнение </a:t>
            </a:r>
            <a:r>
              <a:rPr lang="ru-RU" sz="3600" dirty="0" smtClean="0">
                <a:solidFill>
                  <a:srgbClr val="3333CC"/>
                </a:solidFill>
              </a:rPr>
              <a:t>симфонии </a:t>
            </a:r>
            <a:r>
              <a:rPr lang="ru-RU" sz="3600" dirty="0">
                <a:solidFill>
                  <a:srgbClr val="3333CC"/>
                </a:solidFill>
              </a:rPr>
              <a:t>в блокадном </a:t>
            </a:r>
            <a:r>
              <a:rPr lang="ru-RU" sz="3600" dirty="0" smtClean="0">
                <a:solidFill>
                  <a:srgbClr val="3333CC"/>
                </a:solidFill>
              </a:rPr>
              <a:t>Ленинграде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>9 августа 1942 </a:t>
            </a:r>
            <a:r>
              <a:rPr lang="ru-RU" sz="2000" dirty="0"/>
              <a:t>года произведение прозвучало в </a:t>
            </a:r>
            <a:r>
              <a:rPr lang="ru-RU" sz="2000" dirty="0" smtClean="0"/>
              <a:t>блокадном Ленинграде. </a:t>
            </a:r>
            <a:r>
              <a:rPr lang="ru-RU" sz="2000" dirty="0"/>
              <a:t>Дирижёром оркестра </a:t>
            </a:r>
            <a:r>
              <a:rPr lang="ru-RU" sz="2000" dirty="0" smtClean="0"/>
              <a:t>Ленинградского радиокомитета был </a:t>
            </a:r>
            <a:r>
              <a:rPr lang="ru-RU" sz="2000" dirty="0">
                <a:hlinkClick r:id="rId2" tooltip="Элиасберг, Карл Ильич"/>
              </a:rPr>
              <a:t>Карл Ильич </a:t>
            </a:r>
            <a:r>
              <a:rPr lang="ru-RU" sz="2000" dirty="0" err="1">
                <a:hlinkClick r:id="rId2" tooltip="Элиасберг, Карл Ильич"/>
              </a:rPr>
              <a:t>Элиасберг</a:t>
            </a:r>
            <a:r>
              <a:rPr lang="ru-RU" sz="20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2" y="2132856"/>
            <a:ext cx="62388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384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Основные произведения</vt:lpstr>
      <vt:lpstr>Слайд 4</vt:lpstr>
      <vt:lpstr>Слайд 5</vt:lpstr>
      <vt:lpstr>  «Шостакович»         </vt:lpstr>
      <vt:lpstr>Слайд 7</vt:lpstr>
      <vt:lpstr>Слайд 8</vt:lpstr>
      <vt:lpstr>Исполнение симфонии в блокадном Ленинграде 9 августа 1942 года произведение прозвучало в блокадном Ленинграде. Дирижёром оркестра Ленинградского радиокомитета был Карл Ильич Элиасберг. </vt:lpstr>
      <vt:lpstr>Исполнял симфонию Большой симфонический Оркестр Ленинградского радиокомитета. В дни блокады множество музыкантов умерли от голода. Репетиции были свернуты в декабре. Когда в марте они возобновились, играть могли лишь 15 ослабевших музыкантов. Несмотря на это, концерты начались уже в апреле. В мае самолёт доставил в осажденный город партитуру симфонии. Для восполнения численности оркестра недостающие музыканты были присланы с фронта.</vt:lpstr>
      <vt:lpstr>Слайд 11</vt:lpstr>
      <vt:lpstr>Слайд 12</vt:lpstr>
      <vt:lpstr>                                     </vt:lpstr>
      <vt:lpstr>Слайд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Учитель</cp:lastModifiedBy>
  <cp:revision>95</cp:revision>
  <dcterms:created xsi:type="dcterms:W3CDTF">2012-03-04T18:53:04Z</dcterms:created>
  <dcterms:modified xsi:type="dcterms:W3CDTF">2015-11-16T10:48:55Z</dcterms:modified>
</cp:coreProperties>
</file>