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64" r:id="rId3"/>
    <p:sldId id="265" r:id="rId4"/>
    <p:sldId id="271" r:id="rId5"/>
    <p:sldId id="273" r:id="rId6"/>
    <p:sldId id="289" r:id="rId7"/>
    <p:sldId id="292" r:id="rId8"/>
  </p:sldIdLst>
  <p:sldSz cx="10693400" cy="7556500"/>
  <p:notesSz cx="10693400" cy="75565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1104" y="8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2515"/>
            <a:ext cx="9089390" cy="15868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1640"/>
            <a:ext cx="7485380" cy="18891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10/30/2022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1">
                <a:solidFill>
                  <a:srgbClr val="23135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15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10/30/2022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1">
                <a:solidFill>
                  <a:srgbClr val="23135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7995"/>
            <a:ext cx="4651629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7995"/>
            <a:ext cx="4651629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10/30/2022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1">
                <a:solidFill>
                  <a:srgbClr val="23135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10/30/2022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10/30/2022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770737"/>
            <a:ext cx="10693400" cy="6015355"/>
          </a:xfrm>
          <a:custGeom>
            <a:avLst/>
            <a:gdLst/>
            <a:ahLst/>
            <a:cxnLst/>
            <a:rect l="l" t="t" r="r" b="b"/>
            <a:pathLst>
              <a:path w="10693400" h="6015355">
                <a:moveTo>
                  <a:pt x="10693400" y="6015037"/>
                </a:moveTo>
                <a:lnTo>
                  <a:pt x="0" y="6015037"/>
                </a:lnTo>
                <a:lnTo>
                  <a:pt x="0" y="0"/>
                </a:lnTo>
                <a:lnTo>
                  <a:pt x="10693400" y="0"/>
                </a:lnTo>
                <a:lnTo>
                  <a:pt x="10693400" y="6015037"/>
                </a:lnTo>
                <a:close/>
              </a:path>
            </a:pathLst>
          </a:custGeom>
          <a:solidFill>
            <a:srgbClr val="F4F4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21596" y="903433"/>
            <a:ext cx="9450206" cy="13620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1">
                <a:solidFill>
                  <a:srgbClr val="23135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4354" y="2669505"/>
            <a:ext cx="8684691" cy="16579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5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27545"/>
            <a:ext cx="3421888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27545"/>
            <a:ext cx="2459482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10/30/2022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27545"/>
            <a:ext cx="2459482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770737"/>
            <a:ext cx="10693400" cy="4449445"/>
          </a:xfrm>
          <a:custGeom>
            <a:avLst/>
            <a:gdLst/>
            <a:ahLst/>
            <a:cxnLst/>
            <a:rect l="l" t="t" r="r" b="b"/>
            <a:pathLst>
              <a:path w="10693400" h="4449445">
                <a:moveTo>
                  <a:pt x="0" y="4449356"/>
                </a:moveTo>
                <a:lnTo>
                  <a:pt x="10693400" y="4449356"/>
                </a:lnTo>
                <a:lnTo>
                  <a:pt x="10693400" y="0"/>
                </a:lnTo>
                <a:lnTo>
                  <a:pt x="0" y="0"/>
                </a:lnTo>
                <a:lnTo>
                  <a:pt x="0" y="4449356"/>
                </a:lnTo>
                <a:close/>
              </a:path>
            </a:pathLst>
          </a:custGeom>
          <a:solidFill>
            <a:srgbClr val="F4F4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46369" y="2865670"/>
            <a:ext cx="5764530" cy="150432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0899"/>
              </a:lnSpc>
              <a:spcBef>
                <a:spcPts val="95"/>
              </a:spcBef>
            </a:pPr>
            <a:r>
              <a:rPr lang="ru-RU" sz="2550" dirty="0" smtClean="0"/>
              <a:t> </a:t>
            </a:r>
            <a:r>
              <a:rPr lang="ru-RU" sz="3200" dirty="0" smtClean="0"/>
              <a:t>Выявление затруднений в работе наставника и молодых специалистов</a:t>
            </a:r>
            <a:endParaRPr sz="3200" dirty="0"/>
          </a:p>
        </p:txBody>
      </p:sp>
      <p:grpSp>
        <p:nvGrpSpPr>
          <p:cNvPr id="4" name="object 4"/>
          <p:cNvGrpSpPr/>
          <p:nvPr/>
        </p:nvGrpSpPr>
        <p:grpSpPr>
          <a:xfrm>
            <a:off x="16628" y="2086914"/>
            <a:ext cx="10693400" cy="4699089"/>
            <a:chOff x="0" y="2086914"/>
            <a:chExt cx="10693400" cy="4699089"/>
          </a:xfrm>
        </p:grpSpPr>
        <p:sp>
          <p:nvSpPr>
            <p:cNvPr id="5" name="object 5"/>
            <p:cNvSpPr/>
            <p:nvPr/>
          </p:nvSpPr>
          <p:spPr>
            <a:xfrm>
              <a:off x="0" y="5220093"/>
              <a:ext cx="10693400" cy="1565910"/>
            </a:xfrm>
            <a:custGeom>
              <a:avLst/>
              <a:gdLst/>
              <a:ahLst/>
              <a:cxnLst/>
              <a:rect l="l" t="t" r="r" b="b"/>
              <a:pathLst>
                <a:path w="10693400" h="1565909">
                  <a:moveTo>
                    <a:pt x="10693400" y="1565668"/>
                  </a:moveTo>
                  <a:lnTo>
                    <a:pt x="0" y="1565668"/>
                  </a:lnTo>
                  <a:lnTo>
                    <a:pt x="0" y="0"/>
                  </a:lnTo>
                  <a:lnTo>
                    <a:pt x="10693400" y="0"/>
                  </a:lnTo>
                  <a:lnTo>
                    <a:pt x="10693400" y="1565668"/>
                  </a:lnTo>
                  <a:close/>
                </a:path>
              </a:pathLst>
            </a:custGeom>
            <a:solidFill>
              <a:srgbClr val="9279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553200" y="2086914"/>
              <a:ext cx="2953232" cy="3572471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534400" y="3873500"/>
              <a:ext cx="1949587" cy="2624429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108700" y="4370842"/>
              <a:ext cx="882992" cy="169935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5176392"/>
            <a:ext cx="10693400" cy="1534160"/>
          </a:xfrm>
          <a:custGeom>
            <a:avLst/>
            <a:gdLst/>
            <a:ahLst/>
            <a:cxnLst/>
            <a:rect l="l" t="t" r="r" b="b"/>
            <a:pathLst>
              <a:path w="10693400" h="1534159">
                <a:moveTo>
                  <a:pt x="0" y="1533626"/>
                </a:moveTo>
                <a:lnTo>
                  <a:pt x="0" y="0"/>
                </a:lnTo>
                <a:lnTo>
                  <a:pt x="10693400" y="0"/>
                </a:lnTo>
                <a:lnTo>
                  <a:pt x="10693400" y="1533626"/>
                </a:lnTo>
                <a:lnTo>
                  <a:pt x="0" y="1533626"/>
                </a:lnTo>
                <a:close/>
              </a:path>
            </a:pathLst>
          </a:custGeom>
          <a:solidFill>
            <a:srgbClr val="9279D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232821" y="2024507"/>
            <a:ext cx="5741670" cy="2985770"/>
          </a:xfrm>
          <a:custGeom>
            <a:avLst/>
            <a:gdLst/>
            <a:ahLst/>
            <a:cxnLst/>
            <a:rect l="l" t="t" r="r" b="b"/>
            <a:pathLst>
              <a:path w="5741670" h="2985770">
                <a:moveTo>
                  <a:pt x="5526341" y="2985249"/>
                </a:moveTo>
                <a:lnTo>
                  <a:pt x="215099" y="2985249"/>
                </a:lnTo>
                <a:lnTo>
                  <a:pt x="165867" y="2980506"/>
                </a:lnTo>
                <a:lnTo>
                  <a:pt x="120626" y="2967002"/>
                </a:lnTo>
                <a:lnTo>
                  <a:pt x="80683" y="2945822"/>
                </a:lnTo>
                <a:lnTo>
                  <a:pt x="47343" y="2918052"/>
                </a:lnTo>
                <a:lnTo>
                  <a:pt x="21911" y="2884776"/>
                </a:lnTo>
                <a:lnTo>
                  <a:pt x="5695" y="2847081"/>
                </a:lnTo>
                <a:lnTo>
                  <a:pt x="0" y="2806052"/>
                </a:lnTo>
                <a:lnTo>
                  <a:pt x="0" y="179197"/>
                </a:lnTo>
                <a:lnTo>
                  <a:pt x="5695" y="138183"/>
                </a:lnTo>
                <a:lnTo>
                  <a:pt x="21911" y="100494"/>
                </a:lnTo>
                <a:lnTo>
                  <a:pt x="47343" y="67218"/>
                </a:lnTo>
                <a:lnTo>
                  <a:pt x="80683" y="39442"/>
                </a:lnTo>
                <a:lnTo>
                  <a:pt x="120626" y="18255"/>
                </a:lnTo>
                <a:lnTo>
                  <a:pt x="165867" y="4745"/>
                </a:lnTo>
                <a:lnTo>
                  <a:pt x="215099" y="0"/>
                </a:lnTo>
                <a:lnTo>
                  <a:pt x="5526341" y="0"/>
                </a:lnTo>
                <a:lnTo>
                  <a:pt x="5575573" y="4745"/>
                </a:lnTo>
                <a:lnTo>
                  <a:pt x="5620814" y="18255"/>
                </a:lnTo>
                <a:lnTo>
                  <a:pt x="5660757" y="39442"/>
                </a:lnTo>
                <a:lnTo>
                  <a:pt x="5694098" y="67218"/>
                </a:lnTo>
                <a:lnTo>
                  <a:pt x="5719529" y="100494"/>
                </a:lnTo>
                <a:lnTo>
                  <a:pt x="5735745" y="138183"/>
                </a:lnTo>
                <a:lnTo>
                  <a:pt x="5741441" y="179197"/>
                </a:lnTo>
                <a:lnTo>
                  <a:pt x="5741441" y="2806052"/>
                </a:lnTo>
                <a:lnTo>
                  <a:pt x="5735745" y="2847081"/>
                </a:lnTo>
                <a:lnTo>
                  <a:pt x="5719529" y="2884776"/>
                </a:lnTo>
                <a:lnTo>
                  <a:pt x="5694098" y="2918052"/>
                </a:lnTo>
                <a:lnTo>
                  <a:pt x="5660757" y="2945822"/>
                </a:lnTo>
                <a:lnTo>
                  <a:pt x="5620814" y="2967002"/>
                </a:lnTo>
                <a:lnTo>
                  <a:pt x="5575573" y="2980506"/>
                </a:lnTo>
                <a:lnTo>
                  <a:pt x="5526341" y="298524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784552" y="1102863"/>
            <a:ext cx="4519295" cy="4540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105"/>
              </a:spcBef>
            </a:pPr>
            <a:r>
              <a:rPr sz="1400" b="1" i="1" spc="-10" dirty="0">
                <a:solidFill>
                  <a:srgbClr val="231352"/>
                </a:solidFill>
                <a:latin typeface="Arial"/>
                <a:cs typeface="Arial"/>
              </a:rPr>
              <a:t>АНКЕТА</a:t>
            </a:r>
            <a:endParaRPr sz="14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1400" b="1" i="1" dirty="0">
                <a:solidFill>
                  <a:srgbClr val="231352"/>
                </a:solidFill>
                <a:latin typeface="Arial"/>
                <a:cs typeface="Arial"/>
              </a:rPr>
              <a:t>для</a:t>
            </a:r>
            <a:r>
              <a:rPr sz="1400" b="1" i="1" spc="-50" dirty="0">
                <a:solidFill>
                  <a:srgbClr val="231352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231352"/>
                </a:solidFill>
                <a:latin typeface="Arial"/>
                <a:cs typeface="Arial"/>
              </a:rPr>
              <a:t>выявления</a:t>
            </a:r>
            <a:r>
              <a:rPr sz="1400" b="1" i="1" spc="-40" dirty="0">
                <a:solidFill>
                  <a:srgbClr val="231352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231352"/>
                </a:solidFill>
                <a:latin typeface="Arial"/>
                <a:cs typeface="Arial"/>
              </a:rPr>
              <a:t>запросов</a:t>
            </a:r>
            <a:r>
              <a:rPr sz="1400" b="1" i="1" spc="-40" dirty="0">
                <a:solidFill>
                  <a:srgbClr val="231352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231352"/>
                </a:solidFill>
                <a:latin typeface="Arial"/>
                <a:cs typeface="Arial"/>
              </a:rPr>
              <a:t>молодых</a:t>
            </a:r>
            <a:r>
              <a:rPr sz="1400" b="1" i="1" spc="-40" dirty="0">
                <a:solidFill>
                  <a:srgbClr val="231352"/>
                </a:solidFill>
                <a:latin typeface="Arial"/>
                <a:cs typeface="Arial"/>
              </a:rPr>
              <a:t> </a:t>
            </a:r>
            <a:r>
              <a:rPr sz="1400" b="1" i="1" spc="-10" dirty="0">
                <a:solidFill>
                  <a:srgbClr val="231352"/>
                </a:solidFill>
                <a:latin typeface="Arial"/>
                <a:cs typeface="Arial"/>
              </a:rPr>
              <a:t>специалистов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413847" y="2289915"/>
            <a:ext cx="5230495" cy="3172920"/>
          </a:xfrm>
          <a:prstGeom prst="rect">
            <a:avLst/>
          </a:prstGeom>
        </p:spPr>
        <p:txBody>
          <a:bodyPr vert="horz" wrap="square" lIns="0" tIns="86360" rIns="0" bIns="0" rtlCol="0">
            <a:spAutoFit/>
          </a:bodyPr>
          <a:lstStyle/>
          <a:p>
            <a:pPr marL="65405" indent="-53340">
              <a:lnSpc>
                <a:spcPct val="100000"/>
              </a:lnSpc>
              <a:spcBef>
                <a:spcPts val="680"/>
              </a:spcBef>
              <a:buSzPct val="91304"/>
              <a:buChar char="•"/>
              <a:tabLst>
                <a:tab pos="66040" algn="l"/>
              </a:tabLst>
            </a:pPr>
            <a:r>
              <a:rPr sz="1400" spc="-10" dirty="0">
                <a:latin typeface="Arial"/>
                <a:cs typeface="Arial"/>
              </a:rPr>
              <a:t>Удовлетворены</a:t>
            </a:r>
            <a:r>
              <a:rPr sz="1400" spc="2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ли</a:t>
            </a:r>
            <a:r>
              <a:rPr sz="1400" spc="30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Вы</a:t>
            </a:r>
            <a:r>
              <a:rPr sz="1400" spc="4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своей</a:t>
            </a:r>
            <a:r>
              <a:rPr sz="1400" spc="2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профессией</a:t>
            </a:r>
            <a:r>
              <a:rPr sz="1400" spc="20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и</a:t>
            </a:r>
            <a:r>
              <a:rPr sz="1400" spc="4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местом</a:t>
            </a:r>
            <a:r>
              <a:rPr sz="1400" spc="15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работы?</a:t>
            </a:r>
            <a:endParaRPr sz="1400" dirty="0">
              <a:latin typeface="Arial"/>
              <a:cs typeface="Arial"/>
            </a:endParaRPr>
          </a:p>
          <a:p>
            <a:pPr marL="65405" indent="-53340">
              <a:lnSpc>
                <a:spcPct val="100000"/>
              </a:lnSpc>
              <a:spcBef>
                <a:spcPts val="590"/>
              </a:spcBef>
              <a:buSzPct val="91304"/>
              <a:buChar char="•"/>
              <a:tabLst>
                <a:tab pos="66040" algn="l"/>
              </a:tabLst>
            </a:pPr>
            <a:r>
              <a:rPr sz="1400" dirty="0">
                <a:latin typeface="Arial"/>
                <a:cs typeface="Arial"/>
              </a:rPr>
              <a:t>Что</a:t>
            </a:r>
            <a:r>
              <a:rPr sz="1400" spc="-10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Вы</a:t>
            </a:r>
            <a:r>
              <a:rPr sz="1400" spc="-10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считаете</a:t>
            </a:r>
            <a:r>
              <a:rPr sz="1400" spc="-1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наиболее</a:t>
            </a:r>
            <a:r>
              <a:rPr sz="1400" spc="-2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важным</a:t>
            </a:r>
            <a:r>
              <a:rPr sz="1400" spc="-2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в</a:t>
            </a:r>
            <a:r>
              <a:rPr sz="1400" spc="-10" dirty="0">
                <a:latin typeface="Arial"/>
                <a:cs typeface="Arial"/>
              </a:rPr>
              <a:t> работе?</a:t>
            </a:r>
            <a:endParaRPr sz="1400" dirty="0">
              <a:latin typeface="Arial"/>
              <a:cs typeface="Arial"/>
            </a:endParaRPr>
          </a:p>
          <a:p>
            <a:pPr marL="65405" indent="-53340">
              <a:lnSpc>
                <a:spcPct val="100000"/>
              </a:lnSpc>
              <a:spcBef>
                <a:spcPts val="590"/>
              </a:spcBef>
              <a:buSzPct val="91304"/>
              <a:buChar char="•"/>
              <a:tabLst>
                <a:tab pos="66040" algn="l"/>
              </a:tabLst>
            </a:pPr>
            <a:r>
              <a:rPr sz="1400" dirty="0">
                <a:latin typeface="Arial"/>
                <a:cs typeface="Arial"/>
              </a:rPr>
              <a:t>К</a:t>
            </a:r>
            <a:r>
              <a:rPr sz="1400" spc="10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кому</a:t>
            </a:r>
            <a:r>
              <a:rPr sz="1400" spc="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Вы</a:t>
            </a:r>
            <a:r>
              <a:rPr sz="1400" spc="10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обращаетесь</a:t>
            </a:r>
            <a:r>
              <a:rPr sz="1400" spc="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за</a:t>
            </a:r>
            <a:r>
              <a:rPr sz="1400" spc="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помощью</a:t>
            </a:r>
            <a:r>
              <a:rPr sz="1400" spc="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в</a:t>
            </a:r>
            <a:r>
              <a:rPr sz="1400" spc="5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затруднительных</a:t>
            </a:r>
            <a:r>
              <a:rPr sz="1400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ситуациях?</a:t>
            </a:r>
            <a:endParaRPr sz="1400" dirty="0">
              <a:latin typeface="Arial"/>
              <a:cs typeface="Arial"/>
            </a:endParaRPr>
          </a:p>
          <a:p>
            <a:pPr marL="66040" marR="194945" indent="-66040">
              <a:lnSpc>
                <a:spcPct val="108800"/>
              </a:lnSpc>
              <a:spcBef>
                <a:spcPts val="470"/>
              </a:spcBef>
              <a:buSzPct val="91304"/>
              <a:buChar char="•"/>
              <a:tabLst>
                <a:tab pos="66040" algn="l"/>
              </a:tabLst>
            </a:pPr>
            <a:r>
              <a:rPr sz="1400" dirty="0">
                <a:latin typeface="Arial"/>
                <a:cs typeface="Arial"/>
              </a:rPr>
              <a:t>Каких</a:t>
            </a:r>
            <a:r>
              <a:rPr sz="1400" spc="409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знаний,умений,навыков</a:t>
            </a:r>
            <a:r>
              <a:rPr sz="1400" spc="42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или</a:t>
            </a:r>
            <a:r>
              <a:rPr sz="1400" spc="420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способностей</a:t>
            </a:r>
            <a:r>
              <a:rPr sz="1400" spc="430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Вам</a:t>
            </a:r>
            <a:r>
              <a:rPr sz="1400" spc="420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не</a:t>
            </a:r>
            <a:r>
              <a:rPr sz="1400" spc="420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хватает</a:t>
            </a:r>
            <a:r>
              <a:rPr sz="1400" spc="420" dirty="0">
                <a:latin typeface="Arial"/>
                <a:cs typeface="Arial"/>
              </a:rPr>
              <a:t> </a:t>
            </a:r>
            <a:r>
              <a:rPr sz="1400" spc="-50" dirty="0">
                <a:latin typeface="Arial"/>
                <a:cs typeface="Arial"/>
              </a:rPr>
              <a:t>в </a:t>
            </a:r>
            <a:r>
              <a:rPr sz="1400" dirty="0">
                <a:latin typeface="Arial"/>
                <a:cs typeface="Arial"/>
              </a:rPr>
              <a:t>Вашей</a:t>
            </a:r>
            <a:r>
              <a:rPr sz="1400" spc="-1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педагогической</a:t>
            </a:r>
            <a:r>
              <a:rPr sz="1400" spc="-25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деятельности?</a:t>
            </a:r>
            <a:endParaRPr sz="1400" dirty="0">
              <a:latin typeface="Arial"/>
              <a:cs typeface="Arial"/>
            </a:endParaRPr>
          </a:p>
          <a:p>
            <a:pPr marL="65405" indent="-53340">
              <a:lnSpc>
                <a:spcPct val="100000"/>
              </a:lnSpc>
              <a:spcBef>
                <a:spcPts val="585"/>
              </a:spcBef>
              <a:buSzPct val="91304"/>
              <a:buChar char="•"/>
              <a:tabLst>
                <a:tab pos="66040" algn="l"/>
              </a:tabLst>
            </a:pPr>
            <a:r>
              <a:rPr sz="1400" dirty="0">
                <a:latin typeface="Arial"/>
                <a:cs typeface="Arial"/>
              </a:rPr>
              <a:t>В</a:t>
            </a:r>
            <a:r>
              <a:rPr sz="1400" spc="150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каких</a:t>
            </a:r>
            <a:r>
              <a:rPr sz="1400" spc="15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направлениях</a:t>
            </a:r>
            <a:r>
              <a:rPr sz="1400" spc="15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организации</a:t>
            </a:r>
            <a:r>
              <a:rPr sz="1400" spc="15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учебно-воспитательного</a:t>
            </a:r>
            <a:r>
              <a:rPr sz="1400" spc="13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процесса</a:t>
            </a:r>
            <a:r>
              <a:rPr sz="1400" spc="155" dirty="0">
                <a:latin typeface="Arial"/>
                <a:cs typeface="Arial"/>
              </a:rPr>
              <a:t> </a:t>
            </a:r>
            <a:r>
              <a:rPr sz="1400" spc="-25" dirty="0">
                <a:latin typeface="Arial"/>
                <a:cs typeface="Arial"/>
              </a:rPr>
              <a:t>вы</a:t>
            </a:r>
            <a:endParaRPr sz="1400" dirty="0">
              <a:latin typeface="Arial"/>
              <a:cs typeface="Arial"/>
            </a:endParaRPr>
          </a:p>
          <a:p>
            <a:pPr marL="212725">
              <a:lnSpc>
                <a:spcPct val="100000"/>
              </a:lnSpc>
              <a:spcBef>
                <a:spcPts val="125"/>
              </a:spcBef>
            </a:pPr>
            <a:r>
              <a:rPr sz="1400" dirty="0">
                <a:latin typeface="Arial"/>
                <a:cs typeface="Arial"/>
              </a:rPr>
              <a:t>испытываете</a:t>
            </a:r>
            <a:r>
              <a:rPr sz="1400" spc="-50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трудности?</a:t>
            </a:r>
            <a:endParaRPr sz="1400" dirty="0">
              <a:latin typeface="Arial"/>
              <a:cs typeface="Arial"/>
            </a:endParaRPr>
          </a:p>
          <a:p>
            <a:pPr marL="65405" indent="-53340">
              <a:lnSpc>
                <a:spcPct val="100000"/>
              </a:lnSpc>
              <a:spcBef>
                <a:spcPts val="590"/>
              </a:spcBef>
              <a:buSzPct val="91304"/>
              <a:buChar char="•"/>
              <a:tabLst>
                <a:tab pos="66040" algn="l"/>
              </a:tabLst>
            </a:pPr>
            <a:r>
              <a:rPr sz="1400" dirty="0">
                <a:latin typeface="Arial"/>
                <a:cs typeface="Arial"/>
              </a:rPr>
              <a:t>Каким формам</a:t>
            </a:r>
            <a:r>
              <a:rPr sz="1400" spc="-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повышения</a:t>
            </a:r>
            <a:r>
              <a:rPr sz="1400" spc="-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квалификации</a:t>
            </a:r>
            <a:r>
              <a:rPr sz="1400" spc="420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Вы</a:t>
            </a:r>
            <a:r>
              <a:rPr sz="1400" spc="10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бы</a:t>
            </a:r>
            <a:r>
              <a:rPr sz="1400" spc="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отдали</a:t>
            </a:r>
            <a:r>
              <a:rPr sz="1400" spc="-5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предпочтение?</a:t>
            </a:r>
            <a:endParaRPr sz="1400" dirty="0">
              <a:latin typeface="Arial"/>
              <a:cs typeface="Arial"/>
            </a:endParaRPr>
          </a:p>
          <a:p>
            <a:pPr marL="65405" indent="-53340">
              <a:lnSpc>
                <a:spcPct val="100000"/>
              </a:lnSpc>
              <a:spcBef>
                <a:spcPts val="590"/>
              </a:spcBef>
              <a:buSzPct val="91304"/>
              <a:buChar char="•"/>
              <a:tabLst>
                <a:tab pos="66040" algn="l"/>
              </a:tabLst>
            </a:pPr>
            <a:r>
              <a:rPr sz="1400" dirty="0">
                <a:latin typeface="Arial"/>
                <a:cs typeface="Arial"/>
              </a:rPr>
              <a:t>Каким</a:t>
            </a:r>
            <a:r>
              <a:rPr sz="1400" spc="-1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направлениям</a:t>
            </a:r>
            <a:r>
              <a:rPr sz="1400" spc="-1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обучения</a:t>
            </a:r>
            <a:r>
              <a:rPr sz="1400" spc="-20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Вы</a:t>
            </a:r>
            <a:r>
              <a:rPr sz="1400" spc="-10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бы отдали</a:t>
            </a:r>
            <a:r>
              <a:rPr sz="1400" spc="-10" dirty="0">
                <a:latin typeface="Arial"/>
                <a:cs typeface="Arial"/>
              </a:rPr>
              <a:t> </a:t>
            </a:r>
            <a:r>
              <a:rPr sz="1400" spc="-10" dirty="0" err="1">
                <a:latin typeface="Arial"/>
                <a:cs typeface="Arial"/>
              </a:rPr>
              <a:t>предпочтение</a:t>
            </a:r>
            <a:r>
              <a:rPr sz="1400" spc="-10" dirty="0" smtClean="0">
                <a:latin typeface="Arial"/>
                <a:cs typeface="Arial"/>
              </a:rPr>
              <a:t>?</a:t>
            </a:r>
            <a:endParaRPr sz="1400" dirty="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682245" y="1866899"/>
            <a:ext cx="3179445" cy="4038600"/>
            <a:chOff x="653834" y="1866900"/>
            <a:chExt cx="3179445" cy="4038600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171699" y="2768600"/>
              <a:ext cx="1661121" cy="177800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15999" y="1866900"/>
              <a:ext cx="1913978" cy="1138732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53834" y="3098800"/>
              <a:ext cx="831047" cy="837755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65199" y="4027779"/>
              <a:ext cx="1841500" cy="187772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639595"/>
            <a:ext cx="10693400" cy="5070475"/>
            <a:chOff x="0" y="1639595"/>
            <a:chExt cx="10693400" cy="5070475"/>
          </a:xfrm>
        </p:grpSpPr>
        <p:sp>
          <p:nvSpPr>
            <p:cNvPr id="3" name="object 3"/>
            <p:cNvSpPr/>
            <p:nvPr/>
          </p:nvSpPr>
          <p:spPr>
            <a:xfrm>
              <a:off x="0" y="5176393"/>
              <a:ext cx="10693400" cy="1534160"/>
            </a:xfrm>
            <a:custGeom>
              <a:avLst/>
              <a:gdLst/>
              <a:ahLst/>
              <a:cxnLst/>
              <a:rect l="l" t="t" r="r" b="b"/>
              <a:pathLst>
                <a:path w="10693400" h="1534159">
                  <a:moveTo>
                    <a:pt x="0" y="1533626"/>
                  </a:moveTo>
                  <a:lnTo>
                    <a:pt x="0" y="0"/>
                  </a:lnTo>
                  <a:lnTo>
                    <a:pt x="10693400" y="0"/>
                  </a:lnTo>
                  <a:lnTo>
                    <a:pt x="10693400" y="1533626"/>
                  </a:lnTo>
                  <a:lnTo>
                    <a:pt x="0" y="1533626"/>
                  </a:lnTo>
                  <a:close/>
                </a:path>
              </a:pathLst>
            </a:custGeom>
            <a:solidFill>
              <a:srgbClr val="9279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490093" y="1639595"/>
              <a:ext cx="5741670" cy="4671695"/>
            </a:xfrm>
            <a:custGeom>
              <a:avLst/>
              <a:gdLst/>
              <a:ahLst/>
              <a:cxnLst/>
              <a:rect l="l" t="t" r="r" b="b"/>
              <a:pathLst>
                <a:path w="5741670" h="4671695">
                  <a:moveTo>
                    <a:pt x="5526328" y="4671212"/>
                  </a:moveTo>
                  <a:lnTo>
                    <a:pt x="215150" y="4671212"/>
                  </a:lnTo>
                  <a:lnTo>
                    <a:pt x="171878" y="4665500"/>
                  </a:lnTo>
                  <a:lnTo>
                    <a:pt x="131534" y="4649125"/>
                  </a:lnTo>
                  <a:lnTo>
                    <a:pt x="94993" y="4623227"/>
                  </a:lnTo>
                  <a:lnTo>
                    <a:pt x="63131" y="4588948"/>
                  </a:lnTo>
                  <a:lnTo>
                    <a:pt x="36825" y="4547427"/>
                  </a:lnTo>
                  <a:lnTo>
                    <a:pt x="16950" y="4499805"/>
                  </a:lnTo>
                  <a:lnTo>
                    <a:pt x="4383" y="4447223"/>
                  </a:lnTo>
                  <a:lnTo>
                    <a:pt x="0" y="4390821"/>
                  </a:lnTo>
                  <a:lnTo>
                    <a:pt x="0" y="280390"/>
                  </a:lnTo>
                  <a:lnTo>
                    <a:pt x="4383" y="223974"/>
                  </a:lnTo>
                  <a:lnTo>
                    <a:pt x="16950" y="171385"/>
                  </a:lnTo>
                  <a:lnTo>
                    <a:pt x="36825" y="123762"/>
                  </a:lnTo>
                  <a:lnTo>
                    <a:pt x="63131" y="82245"/>
                  </a:lnTo>
                  <a:lnTo>
                    <a:pt x="94993" y="47971"/>
                  </a:lnTo>
                  <a:lnTo>
                    <a:pt x="131534" y="22079"/>
                  </a:lnTo>
                  <a:lnTo>
                    <a:pt x="171878" y="5709"/>
                  </a:lnTo>
                  <a:lnTo>
                    <a:pt x="215150" y="0"/>
                  </a:lnTo>
                  <a:lnTo>
                    <a:pt x="5526328" y="0"/>
                  </a:lnTo>
                  <a:lnTo>
                    <a:pt x="5569601" y="5709"/>
                  </a:lnTo>
                  <a:lnTo>
                    <a:pt x="5609947" y="22079"/>
                  </a:lnTo>
                  <a:lnTo>
                    <a:pt x="5646490" y="47971"/>
                  </a:lnTo>
                  <a:lnTo>
                    <a:pt x="5678354" y="82245"/>
                  </a:lnTo>
                  <a:lnTo>
                    <a:pt x="5704662" y="123762"/>
                  </a:lnTo>
                  <a:lnTo>
                    <a:pt x="5724539" y="171385"/>
                  </a:lnTo>
                  <a:lnTo>
                    <a:pt x="5737107" y="223974"/>
                  </a:lnTo>
                  <a:lnTo>
                    <a:pt x="5741492" y="280390"/>
                  </a:lnTo>
                  <a:lnTo>
                    <a:pt x="5741492" y="4390821"/>
                  </a:lnTo>
                  <a:lnTo>
                    <a:pt x="5737107" y="4447223"/>
                  </a:lnTo>
                  <a:lnTo>
                    <a:pt x="5724539" y="4499805"/>
                  </a:lnTo>
                  <a:lnTo>
                    <a:pt x="5704662" y="4547427"/>
                  </a:lnTo>
                  <a:lnTo>
                    <a:pt x="5678354" y="4588948"/>
                  </a:lnTo>
                  <a:lnTo>
                    <a:pt x="5646490" y="4623227"/>
                  </a:lnTo>
                  <a:lnTo>
                    <a:pt x="5609947" y="4649125"/>
                  </a:lnTo>
                  <a:lnTo>
                    <a:pt x="5569601" y="4665500"/>
                  </a:lnTo>
                  <a:lnTo>
                    <a:pt x="5526328" y="467121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754402" y="961205"/>
            <a:ext cx="5250815" cy="49434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100"/>
              </a:spcBef>
            </a:pPr>
            <a:r>
              <a:rPr sz="1400" b="1" i="1" spc="-10" dirty="0">
                <a:solidFill>
                  <a:srgbClr val="231352"/>
                </a:solidFill>
                <a:latin typeface="Arial"/>
                <a:cs typeface="Arial"/>
              </a:rPr>
              <a:t>АНКЕТА</a:t>
            </a:r>
            <a:endParaRPr sz="1400" dirty="0">
              <a:latin typeface="Arial"/>
              <a:cs typeface="Arial"/>
            </a:endParaRPr>
          </a:p>
          <a:p>
            <a:pPr marL="1270" algn="ctr">
              <a:lnSpc>
                <a:spcPct val="100000"/>
              </a:lnSpc>
              <a:spcBef>
                <a:spcPts val="5"/>
              </a:spcBef>
            </a:pPr>
            <a:r>
              <a:rPr sz="1400" b="1" i="1" spc="-10" dirty="0">
                <a:solidFill>
                  <a:srgbClr val="231352"/>
                </a:solidFill>
                <a:latin typeface="Arial"/>
                <a:cs typeface="Arial"/>
              </a:rPr>
              <a:t>Педагога-наставника</a:t>
            </a:r>
            <a:endParaRPr sz="1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5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750" dirty="0">
              <a:latin typeface="Arial"/>
              <a:cs typeface="Arial"/>
            </a:endParaRPr>
          </a:p>
          <a:p>
            <a:pPr marL="65405" indent="-53340">
              <a:lnSpc>
                <a:spcPct val="100000"/>
              </a:lnSpc>
              <a:buSzPct val="91304"/>
              <a:buChar char="•"/>
              <a:tabLst>
                <a:tab pos="66040" algn="l"/>
              </a:tabLst>
            </a:pPr>
            <a:r>
              <a:rPr sz="1150" dirty="0">
                <a:latin typeface="Arial"/>
                <a:cs typeface="Arial"/>
              </a:rPr>
              <a:t>Есть ли опыт</a:t>
            </a:r>
            <a:r>
              <a:rPr sz="1150" spc="5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работы</a:t>
            </a:r>
            <a:r>
              <a:rPr sz="1150" spc="-5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в качестве</a:t>
            </a:r>
            <a:r>
              <a:rPr sz="1150" spc="-5" dirty="0">
                <a:latin typeface="Arial"/>
                <a:cs typeface="Arial"/>
              </a:rPr>
              <a:t> </a:t>
            </a:r>
            <a:r>
              <a:rPr sz="1150" spc="-10" dirty="0">
                <a:latin typeface="Arial"/>
                <a:cs typeface="Arial"/>
              </a:rPr>
              <a:t>наставника?</a:t>
            </a:r>
            <a:endParaRPr sz="1150" dirty="0">
              <a:latin typeface="Arial"/>
              <a:cs typeface="Arial"/>
            </a:endParaRPr>
          </a:p>
          <a:p>
            <a:pPr marL="65405" indent="-53340">
              <a:lnSpc>
                <a:spcPct val="100000"/>
              </a:lnSpc>
              <a:spcBef>
                <a:spcPts val="585"/>
              </a:spcBef>
              <a:buSzPct val="91304"/>
              <a:buChar char="•"/>
              <a:tabLst>
                <a:tab pos="66040" algn="l"/>
              </a:tabLst>
            </a:pPr>
            <a:r>
              <a:rPr sz="1150" dirty="0">
                <a:latin typeface="Arial"/>
                <a:cs typeface="Arial"/>
              </a:rPr>
              <a:t>Почему</a:t>
            </a:r>
            <a:r>
              <a:rPr sz="1150" spc="-5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Вы решили</a:t>
            </a:r>
            <a:r>
              <a:rPr sz="1150" spc="-15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стать</a:t>
            </a:r>
            <a:r>
              <a:rPr sz="1150" spc="-10" dirty="0">
                <a:latin typeface="Arial"/>
                <a:cs typeface="Arial"/>
              </a:rPr>
              <a:t> наставником?</a:t>
            </a:r>
            <a:endParaRPr sz="1150" dirty="0">
              <a:latin typeface="Arial"/>
              <a:cs typeface="Arial"/>
            </a:endParaRPr>
          </a:p>
          <a:p>
            <a:pPr marL="66040" marR="282575" indent="-66040">
              <a:lnSpc>
                <a:spcPct val="108800"/>
              </a:lnSpc>
              <a:spcBef>
                <a:spcPts val="470"/>
              </a:spcBef>
              <a:buSzPct val="91304"/>
              <a:buChar char="•"/>
              <a:tabLst>
                <a:tab pos="66040" algn="l"/>
                <a:tab pos="594360" algn="l"/>
                <a:tab pos="799465" algn="l"/>
                <a:tab pos="1162685" algn="l"/>
                <a:tab pos="1595120" algn="l"/>
                <a:tab pos="2872740" algn="l"/>
                <a:tab pos="3255010" algn="l"/>
                <a:tab pos="3845560" algn="l"/>
              </a:tabLst>
            </a:pPr>
            <a:r>
              <a:rPr sz="1150" spc="-10" dirty="0">
                <a:latin typeface="Arial"/>
                <a:cs typeface="Arial"/>
              </a:rPr>
              <a:t>Какие</a:t>
            </a:r>
            <a:r>
              <a:rPr sz="1150" dirty="0">
                <a:latin typeface="Arial"/>
                <a:cs typeface="Arial"/>
              </a:rPr>
              <a:t>	</a:t>
            </a:r>
            <a:r>
              <a:rPr sz="1150" spc="-50" dirty="0">
                <a:latin typeface="Arial"/>
                <a:cs typeface="Arial"/>
              </a:rPr>
              <a:t>у</a:t>
            </a:r>
            <a:r>
              <a:rPr sz="1150" dirty="0">
                <a:latin typeface="Arial"/>
                <a:cs typeface="Arial"/>
              </a:rPr>
              <a:t>	</a:t>
            </a:r>
            <a:r>
              <a:rPr sz="1150" spc="-25" dirty="0">
                <a:latin typeface="Arial"/>
                <a:cs typeface="Arial"/>
              </a:rPr>
              <a:t>вас</a:t>
            </a:r>
            <a:r>
              <a:rPr sz="1150" dirty="0">
                <a:latin typeface="Arial"/>
                <a:cs typeface="Arial"/>
              </a:rPr>
              <a:t>	</a:t>
            </a:r>
            <a:r>
              <a:rPr sz="1150" spc="-20" dirty="0">
                <a:latin typeface="Arial"/>
                <a:cs typeface="Arial"/>
              </a:rPr>
              <a:t>есть</a:t>
            </a:r>
            <a:r>
              <a:rPr sz="1150" dirty="0">
                <a:latin typeface="Arial"/>
                <a:cs typeface="Arial"/>
              </a:rPr>
              <a:t>	</a:t>
            </a:r>
            <a:r>
              <a:rPr sz="1150" spc="-10" dirty="0">
                <a:latin typeface="Arial"/>
                <a:cs typeface="Arial"/>
              </a:rPr>
              <a:t>качества,навыки</a:t>
            </a:r>
            <a:r>
              <a:rPr sz="1150" dirty="0">
                <a:latin typeface="Arial"/>
                <a:cs typeface="Arial"/>
              </a:rPr>
              <a:t>	</a:t>
            </a:r>
            <a:r>
              <a:rPr sz="1150" spc="-25" dirty="0">
                <a:latin typeface="Arial"/>
                <a:cs typeface="Arial"/>
              </a:rPr>
              <a:t>или</a:t>
            </a:r>
            <a:r>
              <a:rPr sz="1150" dirty="0">
                <a:latin typeface="Arial"/>
                <a:cs typeface="Arial"/>
              </a:rPr>
              <a:t>	</a:t>
            </a:r>
            <a:r>
              <a:rPr sz="1150" spc="-10" dirty="0">
                <a:latin typeface="Arial"/>
                <a:cs typeface="Arial"/>
              </a:rPr>
              <a:t>другие</a:t>
            </a:r>
            <a:r>
              <a:rPr sz="1150" dirty="0">
                <a:latin typeface="Arial"/>
                <a:cs typeface="Arial"/>
              </a:rPr>
              <a:t>	</a:t>
            </a:r>
            <a:r>
              <a:rPr sz="1150" spc="-10" dirty="0">
                <a:latin typeface="Arial"/>
                <a:cs typeface="Arial"/>
              </a:rPr>
              <a:t>характеристики, </a:t>
            </a:r>
            <a:r>
              <a:rPr sz="1150" dirty="0">
                <a:latin typeface="Arial"/>
                <a:cs typeface="Arial"/>
              </a:rPr>
              <a:t>способные</a:t>
            </a:r>
            <a:r>
              <a:rPr sz="1150" spc="-5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принести</a:t>
            </a:r>
            <a:r>
              <a:rPr sz="1150" spc="5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пользу</a:t>
            </a:r>
            <a:r>
              <a:rPr sz="1150" spc="5" dirty="0">
                <a:latin typeface="Arial"/>
                <a:cs typeface="Arial"/>
              </a:rPr>
              <a:t> </a:t>
            </a:r>
            <a:r>
              <a:rPr sz="1150" spc="-10" dirty="0">
                <a:latin typeface="Arial"/>
                <a:cs typeface="Arial"/>
              </a:rPr>
              <a:t>молодежи?</a:t>
            </a:r>
            <a:endParaRPr sz="1150" dirty="0">
              <a:latin typeface="Arial"/>
              <a:cs typeface="Arial"/>
            </a:endParaRPr>
          </a:p>
          <a:p>
            <a:pPr marL="66040" marR="5080" indent="-66040">
              <a:lnSpc>
                <a:spcPct val="108800"/>
              </a:lnSpc>
              <a:spcBef>
                <a:spcPts val="470"/>
              </a:spcBef>
              <a:buSzPct val="91304"/>
              <a:buChar char="•"/>
              <a:tabLst>
                <a:tab pos="66040" algn="l"/>
                <a:tab pos="3143885" algn="l"/>
                <a:tab pos="4119245" algn="l"/>
                <a:tab pos="4338955" algn="l"/>
              </a:tabLst>
            </a:pPr>
            <a:r>
              <a:rPr sz="1150" spc="-10" dirty="0">
                <a:latin typeface="Arial"/>
                <a:cs typeface="Arial"/>
              </a:rPr>
              <a:t>Готовы</a:t>
            </a:r>
            <a:r>
              <a:rPr sz="1150" spc="-5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ли</a:t>
            </a:r>
            <a:r>
              <a:rPr sz="1150" spc="-15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вы</a:t>
            </a:r>
            <a:r>
              <a:rPr sz="1150" spc="-10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взять</a:t>
            </a:r>
            <a:r>
              <a:rPr sz="1150" spc="-15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на</a:t>
            </a:r>
            <a:r>
              <a:rPr sz="1150" spc="-20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себя </a:t>
            </a:r>
            <a:r>
              <a:rPr sz="1150" spc="-10" dirty="0">
                <a:latin typeface="Arial"/>
                <a:cs typeface="Arial"/>
              </a:rPr>
              <a:t>обязательство</a:t>
            </a:r>
            <a:r>
              <a:rPr sz="1150" dirty="0">
                <a:latin typeface="Arial"/>
                <a:cs typeface="Arial"/>
              </a:rPr>
              <a:t>	</a:t>
            </a:r>
            <a:r>
              <a:rPr sz="1150" spc="-10" dirty="0">
                <a:latin typeface="Arial"/>
                <a:cs typeface="Arial"/>
              </a:rPr>
              <a:t>участвовать</a:t>
            </a:r>
            <a:r>
              <a:rPr sz="1150" dirty="0">
                <a:latin typeface="Arial"/>
                <a:cs typeface="Arial"/>
              </a:rPr>
              <a:t>	</a:t>
            </a:r>
            <a:r>
              <a:rPr sz="1150" spc="-50" dirty="0">
                <a:latin typeface="Arial"/>
                <a:cs typeface="Arial"/>
              </a:rPr>
              <a:t>в</a:t>
            </a:r>
            <a:r>
              <a:rPr sz="1150" dirty="0">
                <a:latin typeface="Arial"/>
                <a:cs typeface="Arial"/>
              </a:rPr>
              <a:t>	</a:t>
            </a:r>
            <a:r>
              <a:rPr sz="1150" spc="-10" dirty="0">
                <a:latin typeface="Arial"/>
                <a:cs typeface="Arial"/>
              </a:rPr>
              <a:t>программе </a:t>
            </a:r>
            <a:r>
              <a:rPr sz="1150" dirty="0">
                <a:latin typeface="Arial"/>
                <a:cs typeface="Arial"/>
              </a:rPr>
              <a:t>наставничества</a:t>
            </a:r>
            <a:r>
              <a:rPr sz="1150" spc="55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с</a:t>
            </a:r>
            <a:r>
              <a:rPr sz="1150" spc="70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момента</a:t>
            </a:r>
            <a:r>
              <a:rPr sz="1150" spc="65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вашего</a:t>
            </a:r>
            <a:r>
              <a:rPr sz="1150" spc="65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прикрепления</a:t>
            </a:r>
            <a:r>
              <a:rPr sz="1150" spc="55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к</a:t>
            </a:r>
            <a:r>
              <a:rPr sz="1150" spc="60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наставляемом</a:t>
            </a:r>
            <a:r>
              <a:rPr sz="1150" spc="65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до</a:t>
            </a:r>
            <a:r>
              <a:rPr sz="1150" spc="55" dirty="0">
                <a:latin typeface="Arial"/>
                <a:cs typeface="Arial"/>
              </a:rPr>
              <a:t> </a:t>
            </a:r>
            <a:r>
              <a:rPr sz="1150" spc="-25" dirty="0">
                <a:latin typeface="Arial"/>
                <a:cs typeface="Arial"/>
              </a:rPr>
              <a:t>ее </a:t>
            </a:r>
            <a:r>
              <a:rPr sz="1150" spc="-10" dirty="0">
                <a:latin typeface="Arial"/>
                <a:cs typeface="Arial"/>
              </a:rPr>
              <a:t>завершения?</a:t>
            </a:r>
            <a:endParaRPr sz="1150" dirty="0">
              <a:latin typeface="Arial"/>
              <a:cs typeface="Arial"/>
            </a:endParaRPr>
          </a:p>
          <a:p>
            <a:pPr marL="65405" indent="-53340">
              <a:lnSpc>
                <a:spcPct val="100000"/>
              </a:lnSpc>
              <a:spcBef>
                <a:spcPts val="585"/>
              </a:spcBef>
              <a:buSzPct val="91304"/>
              <a:buChar char="•"/>
              <a:tabLst>
                <a:tab pos="66040" algn="l"/>
              </a:tabLst>
            </a:pPr>
            <a:r>
              <a:rPr sz="1150" dirty="0">
                <a:latin typeface="Arial"/>
                <a:cs typeface="Arial"/>
              </a:rPr>
              <a:t>Сколько времени</a:t>
            </a:r>
            <a:r>
              <a:rPr sz="1150" spc="-5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в</a:t>
            </a:r>
            <a:r>
              <a:rPr sz="1150" spc="10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неделю</a:t>
            </a:r>
            <a:r>
              <a:rPr sz="1150" spc="114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вы</a:t>
            </a:r>
            <a:r>
              <a:rPr sz="1150" spc="10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готовы уделять</a:t>
            </a:r>
            <a:r>
              <a:rPr sz="1150" spc="20" dirty="0">
                <a:latin typeface="Arial"/>
                <a:cs typeface="Arial"/>
              </a:rPr>
              <a:t> </a:t>
            </a:r>
            <a:r>
              <a:rPr sz="1150" spc="-10" dirty="0">
                <a:latin typeface="Arial"/>
                <a:cs typeface="Arial"/>
              </a:rPr>
              <a:t>наставничеству?</a:t>
            </a:r>
            <a:endParaRPr sz="1150" dirty="0">
              <a:latin typeface="Arial"/>
              <a:cs typeface="Arial"/>
            </a:endParaRPr>
          </a:p>
          <a:p>
            <a:pPr marL="66040" marR="5080" indent="-66040">
              <a:lnSpc>
                <a:spcPct val="108800"/>
              </a:lnSpc>
              <a:spcBef>
                <a:spcPts val="470"/>
              </a:spcBef>
              <a:buSzPct val="91304"/>
              <a:buChar char="•"/>
              <a:tabLst>
                <a:tab pos="66040" algn="l"/>
              </a:tabLst>
            </a:pPr>
            <a:r>
              <a:rPr sz="1150" dirty="0">
                <a:latin typeface="Arial"/>
                <a:cs typeface="Arial"/>
              </a:rPr>
              <a:t>Вы</a:t>
            </a:r>
            <a:r>
              <a:rPr sz="1150" spc="385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готовы</a:t>
            </a:r>
            <a:r>
              <a:rPr sz="1150" spc="385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регулярно</a:t>
            </a:r>
            <a:r>
              <a:rPr sz="1150" spc="395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и</a:t>
            </a:r>
            <a:r>
              <a:rPr sz="1150" spc="385" dirty="0">
                <a:latin typeface="Arial"/>
                <a:cs typeface="Arial"/>
              </a:rPr>
              <a:t> </a:t>
            </a:r>
            <a:r>
              <a:rPr sz="1150" dirty="0" err="1" smtClean="0">
                <a:latin typeface="Arial"/>
                <a:cs typeface="Arial"/>
              </a:rPr>
              <a:t>открыто</a:t>
            </a:r>
            <a:r>
              <a:rPr lang="ru-RU" sz="1150" spc="390" dirty="0">
                <a:latin typeface="Arial"/>
                <a:cs typeface="Arial"/>
              </a:rPr>
              <a:t> </a:t>
            </a:r>
            <a:r>
              <a:rPr sz="1150" dirty="0" err="1" smtClean="0">
                <a:latin typeface="Arial"/>
                <a:cs typeface="Arial"/>
              </a:rPr>
              <a:t>предоставлять</a:t>
            </a:r>
            <a:r>
              <a:rPr sz="1150" spc="165" dirty="0" smtClean="0">
                <a:latin typeface="Arial"/>
                <a:cs typeface="Arial"/>
              </a:rPr>
              <a:t>  </a:t>
            </a:r>
            <a:r>
              <a:rPr sz="1150" dirty="0">
                <a:latin typeface="Arial"/>
                <a:cs typeface="Arial"/>
              </a:rPr>
              <a:t>информацию</a:t>
            </a:r>
            <a:r>
              <a:rPr sz="1150" spc="160" dirty="0">
                <a:latin typeface="Arial"/>
                <a:cs typeface="Arial"/>
              </a:rPr>
              <a:t>  </a:t>
            </a:r>
            <a:r>
              <a:rPr sz="1150" dirty="0">
                <a:latin typeface="Arial"/>
                <a:cs typeface="Arial"/>
              </a:rPr>
              <a:t>о</a:t>
            </a:r>
            <a:r>
              <a:rPr sz="1150" spc="160" dirty="0">
                <a:latin typeface="Arial"/>
                <a:cs typeface="Arial"/>
              </a:rPr>
              <a:t>  </a:t>
            </a:r>
            <a:r>
              <a:rPr sz="1150" dirty="0">
                <a:latin typeface="Arial"/>
                <a:cs typeface="Arial"/>
              </a:rPr>
              <a:t>вашей</a:t>
            </a:r>
            <a:r>
              <a:rPr sz="1150" spc="165" dirty="0">
                <a:latin typeface="Arial"/>
                <a:cs typeface="Arial"/>
              </a:rPr>
              <a:t>  </a:t>
            </a:r>
            <a:r>
              <a:rPr sz="1150" spc="-10" dirty="0">
                <a:latin typeface="Arial"/>
                <a:cs typeface="Arial"/>
              </a:rPr>
              <a:t>наставнической </a:t>
            </a:r>
            <a:r>
              <a:rPr sz="1150" dirty="0">
                <a:latin typeface="Arial"/>
                <a:cs typeface="Arial"/>
              </a:rPr>
              <a:t>деятельности,а</a:t>
            </a:r>
            <a:r>
              <a:rPr sz="1150" spc="25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также</a:t>
            </a:r>
            <a:r>
              <a:rPr sz="1150" spc="30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получать</a:t>
            </a:r>
            <a:r>
              <a:rPr sz="1150" spc="20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отзывы</a:t>
            </a:r>
            <a:r>
              <a:rPr sz="1150" spc="25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относительно</a:t>
            </a:r>
            <a:r>
              <a:rPr sz="1150" spc="25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вашего</a:t>
            </a:r>
            <a:r>
              <a:rPr sz="1150" spc="30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участия</a:t>
            </a:r>
            <a:r>
              <a:rPr sz="1150" spc="20" dirty="0">
                <a:latin typeface="Arial"/>
                <a:cs typeface="Arial"/>
              </a:rPr>
              <a:t> </a:t>
            </a:r>
            <a:r>
              <a:rPr sz="1150" spc="-50" dirty="0">
                <a:latin typeface="Arial"/>
                <a:cs typeface="Arial"/>
              </a:rPr>
              <a:t>в </a:t>
            </a:r>
            <a:r>
              <a:rPr sz="1150" dirty="0">
                <a:latin typeface="Arial"/>
                <a:cs typeface="Arial"/>
              </a:rPr>
              <a:t>программе</a:t>
            </a:r>
            <a:r>
              <a:rPr sz="1150" spc="10" dirty="0">
                <a:latin typeface="Arial"/>
                <a:cs typeface="Arial"/>
              </a:rPr>
              <a:t> </a:t>
            </a:r>
            <a:r>
              <a:rPr sz="1150" spc="-10" dirty="0">
                <a:latin typeface="Arial"/>
                <a:cs typeface="Arial"/>
              </a:rPr>
              <a:t>наставничества?</a:t>
            </a:r>
            <a:endParaRPr sz="1150" dirty="0">
              <a:latin typeface="Arial"/>
              <a:cs typeface="Arial"/>
            </a:endParaRPr>
          </a:p>
          <a:p>
            <a:pPr marL="65405" indent="-53340">
              <a:lnSpc>
                <a:spcPct val="100000"/>
              </a:lnSpc>
              <a:spcBef>
                <a:spcPts val="595"/>
              </a:spcBef>
              <a:buSzPct val="91304"/>
              <a:buChar char="•"/>
              <a:tabLst>
                <a:tab pos="66040" algn="l"/>
              </a:tabLst>
            </a:pPr>
            <a:r>
              <a:rPr sz="1150" dirty="0">
                <a:latin typeface="Arial"/>
                <a:cs typeface="Arial"/>
              </a:rPr>
              <a:t>В</a:t>
            </a:r>
            <a:r>
              <a:rPr sz="1150" spc="75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каких</a:t>
            </a:r>
            <a:r>
              <a:rPr sz="1150" spc="80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обучающих</a:t>
            </a:r>
            <a:r>
              <a:rPr sz="1150" spc="75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мероприятиях</a:t>
            </a:r>
            <a:r>
              <a:rPr sz="1150" spc="80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в</a:t>
            </a:r>
            <a:r>
              <a:rPr sz="1150" spc="85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рамках</a:t>
            </a:r>
            <a:r>
              <a:rPr sz="1150" spc="85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программы</a:t>
            </a:r>
            <a:r>
              <a:rPr sz="1150" spc="80" dirty="0">
                <a:latin typeface="Arial"/>
                <a:cs typeface="Arial"/>
              </a:rPr>
              <a:t> </a:t>
            </a:r>
            <a:r>
              <a:rPr sz="1150" spc="-10" dirty="0">
                <a:latin typeface="Arial"/>
                <a:cs typeface="Arial"/>
              </a:rPr>
              <a:t>наставничества</a:t>
            </a:r>
            <a:endParaRPr sz="1150" dirty="0">
              <a:latin typeface="Arial"/>
              <a:cs typeface="Arial"/>
            </a:endParaRPr>
          </a:p>
          <a:p>
            <a:pPr marL="212725">
              <a:lnSpc>
                <a:spcPct val="100000"/>
              </a:lnSpc>
              <a:spcBef>
                <a:spcPts val="120"/>
              </a:spcBef>
            </a:pPr>
            <a:r>
              <a:rPr sz="1150" dirty="0">
                <a:latin typeface="Arial"/>
                <a:cs typeface="Arial"/>
              </a:rPr>
              <a:t>вы</a:t>
            </a:r>
            <a:r>
              <a:rPr sz="1150" spc="10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готовы</a:t>
            </a:r>
            <a:r>
              <a:rPr sz="1150" spc="10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принимать</a:t>
            </a:r>
            <a:r>
              <a:rPr sz="1150" spc="5" dirty="0">
                <a:latin typeface="Arial"/>
                <a:cs typeface="Arial"/>
              </a:rPr>
              <a:t> </a:t>
            </a:r>
            <a:r>
              <a:rPr sz="1150" spc="-10" dirty="0">
                <a:latin typeface="Arial"/>
                <a:cs typeface="Arial"/>
              </a:rPr>
              <a:t>участие?</a:t>
            </a:r>
            <a:endParaRPr sz="1150" dirty="0">
              <a:latin typeface="Arial"/>
              <a:cs typeface="Arial"/>
            </a:endParaRPr>
          </a:p>
          <a:p>
            <a:pPr marL="65405" indent="-53340">
              <a:lnSpc>
                <a:spcPct val="100000"/>
              </a:lnSpc>
              <a:spcBef>
                <a:spcPts val="585"/>
              </a:spcBef>
              <a:buSzPct val="91304"/>
              <a:buChar char="•"/>
              <a:tabLst>
                <a:tab pos="66040" algn="l"/>
              </a:tabLst>
            </a:pPr>
            <a:r>
              <a:rPr sz="1150" dirty="0">
                <a:latin typeface="Arial"/>
                <a:cs typeface="Arial"/>
              </a:rPr>
              <a:t>В чем</a:t>
            </a:r>
            <a:r>
              <a:rPr sz="1150" spc="5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Вы</a:t>
            </a:r>
            <a:r>
              <a:rPr sz="1150" spc="5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видите</a:t>
            </a:r>
            <a:r>
              <a:rPr sz="1150" spc="5" dirty="0">
                <a:latin typeface="Arial"/>
                <a:cs typeface="Arial"/>
              </a:rPr>
              <a:t> </a:t>
            </a:r>
            <a:r>
              <a:rPr sz="1150" spc="-20" dirty="0">
                <a:latin typeface="Arial"/>
                <a:cs typeface="Arial"/>
              </a:rPr>
              <a:t>результаты</a:t>
            </a:r>
            <a:r>
              <a:rPr sz="1150" spc="-10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осуществления</a:t>
            </a:r>
            <a:r>
              <a:rPr sz="1150" spc="-5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Вами </a:t>
            </a:r>
            <a:r>
              <a:rPr sz="1150" spc="-10" dirty="0">
                <a:latin typeface="Arial"/>
                <a:cs typeface="Arial"/>
              </a:rPr>
              <a:t>наставничества?</a:t>
            </a:r>
            <a:endParaRPr sz="1150" dirty="0">
              <a:latin typeface="Arial"/>
              <a:cs typeface="Arial"/>
            </a:endParaRPr>
          </a:p>
          <a:p>
            <a:pPr marL="65405" indent="-53340">
              <a:lnSpc>
                <a:spcPct val="100000"/>
              </a:lnSpc>
              <a:spcBef>
                <a:spcPts val="595"/>
              </a:spcBef>
              <a:buSzPct val="91304"/>
              <a:buChar char="•"/>
              <a:tabLst>
                <a:tab pos="66040" algn="l"/>
              </a:tabLst>
            </a:pPr>
            <a:r>
              <a:rPr sz="1150" dirty="0">
                <a:latin typeface="Arial"/>
                <a:cs typeface="Arial"/>
              </a:rPr>
              <a:t>Какими</a:t>
            </a:r>
            <a:r>
              <a:rPr sz="1150" spc="-20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качествами</a:t>
            </a:r>
            <a:r>
              <a:rPr sz="1150" spc="180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на</a:t>
            </a:r>
            <a:r>
              <a:rPr sz="1150" spc="-10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Ваш</a:t>
            </a:r>
            <a:r>
              <a:rPr sz="1150" spc="-5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взгляд</a:t>
            </a:r>
            <a:r>
              <a:rPr sz="1150" spc="-20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должен</a:t>
            </a:r>
            <a:r>
              <a:rPr sz="1150" spc="-15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обладать</a:t>
            </a:r>
            <a:r>
              <a:rPr sz="1150" spc="-20" dirty="0">
                <a:latin typeface="Arial"/>
                <a:cs typeface="Arial"/>
              </a:rPr>
              <a:t> </a:t>
            </a:r>
            <a:r>
              <a:rPr sz="1150" spc="-10" dirty="0">
                <a:latin typeface="Arial"/>
                <a:cs typeface="Arial"/>
              </a:rPr>
              <a:t>наставник?</a:t>
            </a:r>
            <a:endParaRPr sz="1150" dirty="0">
              <a:latin typeface="Arial"/>
              <a:cs typeface="Arial"/>
            </a:endParaRPr>
          </a:p>
          <a:p>
            <a:pPr marL="65405" indent="-53340">
              <a:lnSpc>
                <a:spcPct val="100000"/>
              </a:lnSpc>
              <a:spcBef>
                <a:spcPts val="590"/>
              </a:spcBef>
              <a:buSzPct val="91304"/>
              <a:buChar char="•"/>
              <a:tabLst>
                <a:tab pos="66040" algn="l"/>
              </a:tabLst>
            </a:pPr>
            <a:r>
              <a:rPr sz="1150" dirty="0">
                <a:latin typeface="Arial"/>
                <a:cs typeface="Arial"/>
              </a:rPr>
              <a:t>Какими</a:t>
            </a:r>
            <a:r>
              <a:rPr sz="1150" spc="-10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из</a:t>
            </a:r>
            <a:r>
              <a:rPr sz="1150" spc="5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этих</a:t>
            </a:r>
            <a:r>
              <a:rPr sz="1150" spc="15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качеств</a:t>
            </a:r>
            <a:r>
              <a:rPr sz="1150" spc="-10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вы </a:t>
            </a:r>
            <a:r>
              <a:rPr sz="1150" spc="-10" dirty="0">
                <a:latin typeface="Arial"/>
                <a:cs typeface="Arial"/>
              </a:rPr>
              <a:t>обладаете?</a:t>
            </a:r>
            <a:endParaRPr sz="1150" dirty="0">
              <a:latin typeface="Arial"/>
              <a:cs typeface="Arial"/>
            </a:endParaRPr>
          </a:p>
          <a:p>
            <a:pPr marL="65405" indent="-53340">
              <a:lnSpc>
                <a:spcPct val="100000"/>
              </a:lnSpc>
              <a:spcBef>
                <a:spcPts val="585"/>
              </a:spcBef>
              <a:buSzPct val="91304"/>
              <a:buChar char="•"/>
              <a:tabLst>
                <a:tab pos="66040" algn="l"/>
              </a:tabLst>
            </a:pPr>
            <a:r>
              <a:rPr sz="1150" dirty="0">
                <a:latin typeface="Arial"/>
                <a:cs typeface="Arial"/>
              </a:rPr>
              <a:t>Какими</a:t>
            </a:r>
            <a:r>
              <a:rPr sz="1150" spc="-20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качествами</a:t>
            </a:r>
            <a:r>
              <a:rPr sz="1150" spc="180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на</a:t>
            </a:r>
            <a:r>
              <a:rPr sz="1150" spc="-10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Ваш</a:t>
            </a:r>
            <a:r>
              <a:rPr sz="1150" spc="-5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взгляд</a:t>
            </a:r>
            <a:r>
              <a:rPr sz="1150" spc="-20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должен</a:t>
            </a:r>
            <a:r>
              <a:rPr sz="1150" spc="-15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обладать</a:t>
            </a:r>
            <a:r>
              <a:rPr sz="1150" spc="-20" dirty="0">
                <a:latin typeface="Arial"/>
                <a:cs typeface="Arial"/>
              </a:rPr>
              <a:t> </a:t>
            </a:r>
            <a:r>
              <a:rPr sz="1150" spc="-10" dirty="0">
                <a:latin typeface="Arial"/>
                <a:cs typeface="Arial"/>
              </a:rPr>
              <a:t>наставляемый?</a:t>
            </a:r>
            <a:endParaRPr sz="1150" dirty="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6592493" y="2667000"/>
            <a:ext cx="3631565" cy="3644265"/>
            <a:chOff x="6592493" y="2667000"/>
            <a:chExt cx="3631565" cy="3644265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41826" y="2667000"/>
              <a:ext cx="2381673" cy="3260623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592493" y="5337721"/>
              <a:ext cx="887539" cy="973082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2511082"/>
            <a:ext cx="10693400" cy="4274820"/>
            <a:chOff x="0" y="2511082"/>
            <a:chExt cx="10693400" cy="4274820"/>
          </a:xfrm>
        </p:grpSpPr>
        <p:sp>
          <p:nvSpPr>
            <p:cNvPr id="3" name="object 3"/>
            <p:cNvSpPr/>
            <p:nvPr/>
          </p:nvSpPr>
          <p:spPr>
            <a:xfrm>
              <a:off x="0" y="5252148"/>
              <a:ext cx="10693400" cy="1534160"/>
            </a:xfrm>
            <a:custGeom>
              <a:avLst/>
              <a:gdLst/>
              <a:ahLst/>
              <a:cxnLst/>
              <a:rect l="l" t="t" r="r" b="b"/>
              <a:pathLst>
                <a:path w="10693400" h="1534159">
                  <a:moveTo>
                    <a:pt x="0" y="0"/>
                  </a:moveTo>
                  <a:lnTo>
                    <a:pt x="10693400" y="0"/>
                  </a:lnTo>
                  <a:lnTo>
                    <a:pt x="10693400" y="1533613"/>
                  </a:lnTo>
                  <a:lnTo>
                    <a:pt x="0" y="15336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79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3943197" y="2511082"/>
              <a:ext cx="6505575" cy="3088005"/>
            </a:xfrm>
            <a:custGeom>
              <a:avLst/>
              <a:gdLst/>
              <a:ahLst/>
              <a:cxnLst/>
              <a:rect l="l" t="t" r="r" b="b"/>
              <a:pathLst>
                <a:path w="6505575" h="3088004">
                  <a:moveTo>
                    <a:pt x="6261354" y="3087738"/>
                  </a:moveTo>
                  <a:lnTo>
                    <a:pt x="243789" y="3087738"/>
                  </a:lnTo>
                  <a:lnTo>
                    <a:pt x="187981" y="3082829"/>
                  </a:lnTo>
                  <a:lnTo>
                    <a:pt x="136702" y="3068851"/>
                  </a:lnTo>
                  <a:lnTo>
                    <a:pt x="91432" y="3046932"/>
                  </a:lnTo>
                  <a:lnTo>
                    <a:pt x="53648" y="3018195"/>
                  </a:lnTo>
                  <a:lnTo>
                    <a:pt x="24829" y="2983768"/>
                  </a:lnTo>
                  <a:lnTo>
                    <a:pt x="6453" y="2944775"/>
                  </a:lnTo>
                  <a:lnTo>
                    <a:pt x="0" y="2902343"/>
                  </a:lnTo>
                  <a:lnTo>
                    <a:pt x="0" y="185331"/>
                  </a:lnTo>
                  <a:lnTo>
                    <a:pt x="6453" y="142918"/>
                  </a:lnTo>
                  <a:lnTo>
                    <a:pt x="24829" y="103940"/>
                  </a:lnTo>
                  <a:lnTo>
                    <a:pt x="53648" y="69525"/>
                  </a:lnTo>
                  <a:lnTo>
                    <a:pt x="91432" y="40797"/>
                  </a:lnTo>
                  <a:lnTo>
                    <a:pt x="136702" y="18882"/>
                  </a:lnTo>
                  <a:lnTo>
                    <a:pt x="187981" y="4908"/>
                  </a:lnTo>
                  <a:lnTo>
                    <a:pt x="243789" y="0"/>
                  </a:lnTo>
                  <a:lnTo>
                    <a:pt x="6261354" y="0"/>
                  </a:lnTo>
                  <a:lnTo>
                    <a:pt x="6317157" y="4908"/>
                  </a:lnTo>
                  <a:lnTo>
                    <a:pt x="6368432" y="18882"/>
                  </a:lnTo>
                  <a:lnTo>
                    <a:pt x="6413700" y="40797"/>
                  </a:lnTo>
                  <a:lnTo>
                    <a:pt x="6451483" y="69525"/>
                  </a:lnTo>
                  <a:lnTo>
                    <a:pt x="6480301" y="103940"/>
                  </a:lnTo>
                  <a:lnTo>
                    <a:pt x="6498676" y="142918"/>
                  </a:lnTo>
                  <a:lnTo>
                    <a:pt x="6505130" y="185331"/>
                  </a:lnTo>
                  <a:lnTo>
                    <a:pt x="6505130" y="2902343"/>
                  </a:lnTo>
                  <a:lnTo>
                    <a:pt x="6498676" y="2944775"/>
                  </a:lnTo>
                  <a:lnTo>
                    <a:pt x="6480301" y="2983768"/>
                  </a:lnTo>
                  <a:lnTo>
                    <a:pt x="6451483" y="3018195"/>
                  </a:lnTo>
                  <a:lnTo>
                    <a:pt x="6413700" y="3046932"/>
                  </a:lnTo>
                  <a:lnTo>
                    <a:pt x="6368432" y="3068851"/>
                  </a:lnTo>
                  <a:lnTo>
                    <a:pt x="6317157" y="3082829"/>
                  </a:lnTo>
                  <a:lnTo>
                    <a:pt x="6261354" y="308773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25385" y="3205264"/>
              <a:ext cx="2944914" cy="2864937"/>
            </a:xfrm>
            <a:prstGeom prst="rect">
              <a:avLst/>
            </a:prstGeom>
          </p:spPr>
        </p:pic>
      </p:grpSp>
      <p:sp>
        <p:nvSpPr>
          <p:cNvPr id="6" name="object 6"/>
          <p:cNvSpPr txBox="1"/>
          <p:nvPr/>
        </p:nvSpPr>
        <p:spPr>
          <a:xfrm>
            <a:off x="655637" y="998632"/>
            <a:ext cx="8362950" cy="13054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83234" algn="ctr">
              <a:lnSpc>
                <a:spcPct val="100000"/>
              </a:lnSpc>
              <a:spcBef>
                <a:spcPts val="100"/>
              </a:spcBef>
            </a:pPr>
            <a:r>
              <a:rPr sz="1400" b="1" i="1" dirty="0">
                <a:solidFill>
                  <a:srgbClr val="231352"/>
                </a:solidFill>
                <a:latin typeface="Arial"/>
                <a:cs typeface="Arial"/>
              </a:rPr>
              <a:t>Индивидуальный</a:t>
            </a:r>
            <a:r>
              <a:rPr sz="1400" b="1" i="1" spc="-55" dirty="0">
                <a:solidFill>
                  <a:srgbClr val="231352"/>
                </a:solidFill>
                <a:latin typeface="Arial"/>
                <a:cs typeface="Arial"/>
              </a:rPr>
              <a:t> </a:t>
            </a:r>
            <a:r>
              <a:rPr sz="1400" b="1" i="1" spc="-20" dirty="0">
                <a:solidFill>
                  <a:srgbClr val="231352"/>
                </a:solidFill>
                <a:latin typeface="Arial"/>
                <a:cs typeface="Arial"/>
              </a:rPr>
              <a:t>план</a:t>
            </a:r>
            <a:endParaRPr sz="1400" dirty="0">
              <a:latin typeface="Arial"/>
              <a:cs typeface="Arial"/>
            </a:endParaRPr>
          </a:p>
          <a:p>
            <a:pPr marL="478155" algn="ctr">
              <a:lnSpc>
                <a:spcPct val="100000"/>
              </a:lnSpc>
              <a:spcBef>
                <a:spcPts val="5"/>
              </a:spcBef>
            </a:pPr>
            <a:r>
              <a:rPr sz="1400" b="1" i="1" dirty="0">
                <a:solidFill>
                  <a:srgbClr val="231352"/>
                </a:solidFill>
                <a:latin typeface="Arial"/>
                <a:cs typeface="Arial"/>
              </a:rPr>
              <a:t>(комплекс</a:t>
            </a:r>
            <a:r>
              <a:rPr sz="1400" b="1" i="1" spc="-50" dirty="0">
                <a:solidFill>
                  <a:srgbClr val="231352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231352"/>
                </a:solidFill>
                <a:latin typeface="Arial"/>
                <a:cs typeface="Arial"/>
              </a:rPr>
              <a:t>мероприятий)</a:t>
            </a:r>
            <a:r>
              <a:rPr sz="1400" b="1" i="1" spc="-40" dirty="0">
                <a:solidFill>
                  <a:srgbClr val="231352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231352"/>
                </a:solidFill>
                <a:latin typeface="Arial"/>
                <a:cs typeface="Arial"/>
              </a:rPr>
              <a:t>в</a:t>
            </a:r>
            <a:r>
              <a:rPr sz="1400" b="1" i="1" spc="-40" dirty="0">
                <a:solidFill>
                  <a:srgbClr val="231352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231352"/>
                </a:solidFill>
                <a:latin typeface="Arial"/>
                <a:cs typeface="Arial"/>
              </a:rPr>
              <a:t>рамках</a:t>
            </a:r>
            <a:r>
              <a:rPr sz="1400" b="1" i="1" spc="-40" dirty="0">
                <a:solidFill>
                  <a:srgbClr val="231352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231352"/>
                </a:solidFill>
                <a:latin typeface="Arial"/>
                <a:cs typeface="Arial"/>
              </a:rPr>
              <a:t>организации</a:t>
            </a:r>
            <a:r>
              <a:rPr sz="1400" b="1" i="1" spc="-40" dirty="0">
                <a:solidFill>
                  <a:srgbClr val="231352"/>
                </a:solidFill>
                <a:latin typeface="Arial"/>
                <a:cs typeface="Arial"/>
              </a:rPr>
              <a:t> </a:t>
            </a:r>
            <a:r>
              <a:rPr sz="1400" b="1" i="1" dirty="0" err="1">
                <a:solidFill>
                  <a:srgbClr val="231352"/>
                </a:solidFill>
                <a:latin typeface="Arial"/>
                <a:cs typeface="Arial"/>
              </a:rPr>
              <a:t>работы</a:t>
            </a:r>
            <a:r>
              <a:rPr sz="1400" b="1" i="1" spc="-40" dirty="0">
                <a:solidFill>
                  <a:srgbClr val="231352"/>
                </a:solidFill>
                <a:latin typeface="Arial"/>
                <a:cs typeface="Arial"/>
              </a:rPr>
              <a:t> </a:t>
            </a:r>
            <a:r>
              <a:rPr lang="ru-RU" sz="1400" b="1" i="1" spc="-40" dirty="0" smtClean="0">
                <a:solidFill>
                  <a:srgbClr val="231352"/>
                </a:solidFill>
                <a:latin typeface="Arial"/>
                <a:cs typeface="Arial"/>
              </a:rPr>
              <a:t> </a:t>
            </a:r>
            <a:r>
              <a:rPr sz="1400" b="1" i="1" dirty="0" err="1" smtClean="0">
                <a:solidFill>
                  <a:srgbClr val="231352"/>
                </a:solidFill>
                <a:latin typeface="Arial"/>
                <a:cs typeface="Arial"/>
              </a:rPr>
              <a:t>наставни</a:t>
            </a:r>
            <a:r>
              <a:rPr lang="ru-RU" sz="1400" b="1" i="1" dirty="0" smtClean="0">
                <a:solidFill>
                  <a:srgbClr val="231352"/>
                </a:solidFill>
                <a:latin typeface="Arial"/>
                <a:cs typeface="Arial"/>
              </a:rPr>
              <a:t>ка</a:t>
            </a:r>
            <a:endParaRPr sz="1450" dirty="0">
              <a:latin typeface="Arial"/>
              <a:cs typeface="Arial"/>
            </a:endParaRPr>
          </a:p>
          <a:p>
            <a:pPr marL="12700" marR="3171825">
              <a:lnSpc>
                <a:spcPct val="100000"/>
              </a:lnSpc>
              <a:spcBef>
                <a:spcPts val="5"/>
              </a:spcBef>
            </a:pPr>
            <a:r>
              <a:rPr sz="1400" b="1" i="1" spc="-10" dirty="0" err="1">
                <a:latin typeface="Arial"/>
                <a:cs typeface="Arial"/>
              </a:rPr>
              <a:t>Образовательная</a:t>
            </a:r>
            <a:r>
              <a:rPr sz="1400" b="1" i="1" spc="-50" dirty="0">
                <a:latin typeface="Arial"/>
                <a:cs typeface="Arial"/>
              </a:rPr>
              <a:t> </a:t>
            </a:r>
            <a:r>
              <a:rPr sz="1400" b="1" i="1" dirty="0" err="1" smtClean="0">
                <a:latin typeface="Arial"/>
                <a:cs typeface="Arial"/>
              </a:rPr>
              <a:t>организация</a:t>
            </a:r>
            <a:r>
              <a:rPr lang="ru-RU" sz="1400" b="1" i="1" dirty="0">
                <a:latin typeface="Arial"/>
                <a:cs typeface="Arial"/>
              </a:rPr>
              <a:t>:</a:t>
            </a:r>
            <a:endParaRPr lang="ru-RU" sz="1400" b="1" i="1" spc="-35" dirty="0" smtClean="0">
              <a:latin typeface="Arial"/>
              <a:cs typeface="Arial"/>
            </a:endParaRPr>
          </a:p>
          <a:p>
            <a:pPr marL="12700" marR="3171825">
              <a:lnSpc>
                <a:spcPct val="100000"/>
              </a:lnSpc>
              <a:spcBef>
                <a:spcPts val="5"/>
              </a:spcBef>
            </a:pPr>
            <a:r>
              <a:rPr sz="1400" b="1" i="1" dirty="0" smtClean="0">
                <a:latin typeface="Arial"/>
                <a:cs typeface="Arial"/>
              </a:rPr>
              <a:t>ФИО</a:t>
            </a:r>
            <a:r>
              <a:rPr sz="1400" b="1" i="1" spc="-15" dirty="0" smtClean="0">
                <a:latin typeface="Arial"/>
                <a:cs typeface="Arial"/>
              </a:rPr>
              <a:t> </a:t>
            </a:r>
            <a:r>
              <a:rPr sz="1400" b="1" i="1" dirty="0" err="1" smtClean="0">
                <a:latin typeface="Arial"/>
                <a:cs typeface="Arial"/>
              </a:rPr>
              <a:t>наставника</a:t>
            </a:r>
            <a:r>
              <a:rPr lang="ru-RU" sz="1400" b="1" i="1" dirty="0">
                <a:latin typeface="Arial"/>
                <a:cs typeface="Arial"/>
              </a:rPr>
              <a:t>:</a:t>
            </a:r>
            <a:endParaRPr lang="ru-RU" sz="1400" b="1" i="1" spc="-10" dirty="0">
              <a:latin typeface="Arial"/>
              <a:cs typeface="Arial"/>
            </a:endParaRPr>
          </a:p>
          <a:p>
            <a:pPr marL="12700" marR="3171825">
              <a:lnSpc>
                <a:spcPct val="100000"/>
              </a:lnSpc>
              <a:spcBef>
                <a:spcPts val="5"/>
              </a:spcBef>
            </a:pPr>
            <a:r>
              <a:rPr sz="1400" b="1" i="1" dirty="0" smtClean="0">
                <a:latin typeface="Arial"/>
                <a:cs typeface="Arial"/>
              </a:rPr>
              <a:t>ФИО</a:t>
            </a:r>
            <a:r>
              <a:rPr sz="1400" b="1" i="1" spc="-10" dirty="0" smtClean="0">
                <a:latin typeface="Arial"/>
                <a:cs typeface="Arial"/>
              </a:rPr>
              <a:t> </a:t>
            </a:r>
            <a:r>
              <a:rPr sz="1400" b="1" i="1" spc="-10" dirty="0" err="1" smtClean="0">
                <a:latin typeface="Arial"/>
                <a:cs typeface="Arial"/>
              </a:rPr>
              <a:t>наставляемых</a:t>
            </a:r>
            <a:r>
              <a:rPr lang="ru-RU" sz="1400" b="1" i="1" spc="-10" dirty="0" smtClean="0">
                <a:latin typeface="Arial"/>
                <a:cs typeface="Arial"/>
              </a:rPr>
              <a:t>:</a:t>
            </a:r>
            <a:endParaRPr sz="1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400" b="1" i="1" dirty="0">
                <a:latin typeface="Arial"/>
                <a:cs typeface="Arial"/>
              </a:rPr>
              <a:t>Цель</a:t>
            </a:r>
            <a:r>
              <a:rPr sz="1400" b="1" i="1" spc="-35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реализации</a:t>
            </a:r>
            <a:r>
              <a:rPr sz="1400" b="1" i="1" spc="-20" dirty="0">
                <a:latin typeface="Arial"/>
                <a:cs typeface="Arial"/>
              </a:rPr>
              <a:t> </a:t>
            </a:r>
            <a:r>
              <a:rPr sz="1400" b="1" i="1" spc="-10" dirty="0">
                <a:latin typeface="Arial"/>
                <a:cs typeface="Arial"/>
              </a:rPr>
              <a:t>целевой</a:t>
            </a:r>
            <a:r>
              <a:rPr sz="1400" b="1" i="1" spc="-20" dirty="0">
                <a:latin typeface="Arial"/>
                <a:cs typeface="Arial"/>
              </a:rPr>
              <a:t> </a:t>
            </a:r>
            <a:r>
              <a:rPr sz="1400" b="1" i="1" dirty="0" err="1">
                <a:latin typeface="Arial"/>
                <a:cs typeface="Arial"/>
              </a:rPr>
              <a:t>модели</a:t>
            </a:r>
            <a:r>
              <a:rPr sz="1400" b="1" i="1" spc="-20" dirty="0">
                <a:latin typeface="Arial"/>
                <a:cs typeface="Arial"/>
              </a:rPr>
              <a:t> </a:t>
            </a:r>
            <a:r>
              <a:rPr sz="1400" b="1" i="1" dirty="0" err="1" smtClean="0">
                <a:latin typeface="Arial"/>
                <a:cs typeface="Arial"/>
              </a:rPr>
              <a:t>наставничества</a:t>
            </a:r>
            <a:r>
              <a:rPr lang="ru-RU" sz="1400" b="1" i="1" spc="-10" dirty="0">
                <a:latin typeface="Arial"/>
                <a:cs typeface="Arial"/>
              </a:rPr>
              <a:t>:</a:t>
            </a:r>
            <a:endParaRPr sz="1400" dirty="0">
              <a:latin typeface="Arial"/>
              <a:cs typeface="Arial"/>
            </a:endParaRPr>
          </a:p>
        </p:txBody>
      </p:sp>
      <p:graphicFrame>
        <p:nvGraphicFramePr>
          <p:cNvPr id="7" name="object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3757808"/>
              </p:ext>
            </p:extLst>
          </p:nvPr>
        </p:nvGraphicFramePr>
        <p:xfrm>
          <a:off x="4362407" y="2898935"/>
          <a:ext cx="5861093" cy="21875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42745"/>
                <a:gridCol w="1096009"/>
                <a:gridCol w="638810"/>
                <a:gridCol w="1515745"/>
                <a:gridCol w="967784"/>
              </a:tblGrid>
              <a:tr h="1097915">
                <a:tc>
                  <a:txBody>
                    <a:bodyPr/>
                    <a:lstStyle/>
                    <a:p>
                      <a:pPr marL="148590" algn="ctr">
                        <a:lnSpc>
                          <a:spcPts val="1160"/>
                        </a:lnSpc>
                        <a:spcBef>
                          <a:spcPts val="484"/>
                        </a:spcBef>
                      </a:pPr>
                      <a:r>
                        <a:rPr sz="1150" b="1" spc="-10" dirty="0">
                          <a:latin typeface="Times New Roman"/>
                          <a:cs typeface="Times New Roman"/>
                        </a:rPr>
                        <a:t>Наименование</a:t>
                      </a:r>
                      <a:endParaRPr sz="1150" dirty="0">
                        <a:latin typeface="Times New Roman"/>
                        <a:cs typeface="Times New Roman"/>
                      </a:endParaRPr>
                    </a:p>
                    <a:p>
                      <a:pPr marL="149225" algn="ctr">
                        <a:lnSpc>
                          <a:spcPts val="935"/>
                        </a:lnSpc>
                      </a:pPr>
                      <a:r>
                        <a:rPr sz="1150" b="1" spc="-10" dirty="0">
                          <a:latin typeface="Times New Roman"/>
                          <a:cs typeface="Times New Roman"/>
                        </a:rPr>
                        <a:t>компетенций,</a:t>
                      </a:r>
                      <a:endParaRPr sz="1150" dirty="0">
                        <a:latin typeface="Times New Roman"/>
                        <a:cs typeface="Times New Roman"/>
                      </a:endParaRPr>
                    </a:p>
                    <a:p>
                      <a:pPr marL="149860" algn="ctr">
                        <a:lnSpc>
                          <a:spcPts val="935"/>
                        </a:lnSpc>
                      </a:pPr>
                      <a:r>
                        <a:rPr sz="1150" b="1" dirty="0">
                          <a:latin typeface="Times New Roman"/>
                          <a:cs typeface="Times New Roman"/>
                        </a:rPr>
                        <a:t>которые</a:t>
                      </a:r>
                      <a:r>
                        <a:rPr sz="115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50" b="1" spc="-10" dirty="0">
                          <a:latin typeface="Times New Roman"/>
                          <a:cs typeface="Times New Roman"/>
                        </a:rPr>
                        <a:t>необходимо</a:t>
                      </a:r>
                      <a:endParaRPr sz="1150" dirty="0">
                        <a:latin typeface="Times New Roman"/>
                        <a:cs typeface="Times New Roman"/>
                      </a:endParaRPr>
                    </a:p>
                    <a:p>
                      <a:pPr marL="394335" marR="238760" algn="ctr">
                        <a:lnSpc>
                          <a:spcPct val="68100"/>
                        </a:lnSpc>
                        <a:spcBef>
                          <a:spcPts val="219"/>
                        </a:spcBef>
                      </a:pPr>
                      <a:r>
                        <a:rPr sz="1150" b="1" spc="-10" dirty="0">
                          <a:latin typeface="Times New Roman"/>
                          <a:cs typeface="Times New Roman"/>
                        </a:rPr>
                        <a:t>сформировать, развить</a:t>
                      </a:r>
                      <a:endParaRPr sz="115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61594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100330" marR="81915" indent="52069">
                        <a:lnSpc>
                          <a:spcPct val="101699"/>
                        </a:lnSpc>
                      </a:pPr>
                      <a:r>
                        <a:rPr sz="1150" b="1" spc="-10" dirty="0">
                          <a:latin typeface="Times New Roman"/>
                          <a:cs typeface="Times New Roman"/>
                        </a:rPr>
                        <a:t>Содержание деятельности</a:t>
                      </a:r>
                      <a:endParaRPr sz="115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  <a:p>
                      <a:pPr marL="12192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150" b="1" spc="-10" dirty="0">
                          <a:latin typeface="Times New Roman"/>
                          <a:cs typeface="Times New Roman"/>
                        </a:rPr>
                        <a:t>Сроки</a:t>
                      </a:r>
                      <a:endParaRPr sz="115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  <a:p>
                      <a:pPr marL="192405" marR="48895">
                        <a:lnSpc>
                          <a:spcPct val="100000"/>
                        </a:lnSpc>
                      </a:pPr>
                      <a:r>
                        <a:rPr sz="1150" b="1" dirty="0">
                          <a:latin typeface="Times New Roman"/>
                          <a:cs typeface="Times New Roman"/>
                        </a:rPr>
                        <a:t>Формат</a:t>
                      </a:r>
                      <a:r>
                        <a:rPr sz="115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50" b="1" spc="-10" dirty="0">
                          <a:latin typeface="Times New Roman"/>
                          <a:cs typeface="Times New Roman"/>
                        </a:rPr>
                        <a:t>(очный/</a:t>
                      </a:r>
                      <a:endParaRPr sz="1150" dirty="0">
                        <a:latin typeface="Times New Roman"/>
                        <a:cs typeface="Times New Roman"/>
                      </a:endParaRPr>
                    </a:p>
                    <a:p>
                      <a:pPr marL="17081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150" b="1" spc="-10" dirty="0" err="1">
                          <a:latin typeface="Times New Roman"/>
                          <a:cs typeface="Times New Roman"/>
                        </a:rPr>
                        <a:t>дистанционный</a:t>
                      </a:r>
                      <a:r>
                        <a:rPr sz="1150" b="1" spc="-10" dirty="0" smtClean="0">
                          <a:latin typeface="Times New Roman"/>
                          <a:cs typeface="Times New Roman"/>
                        </a:rPr>
                        <a:t>)</a:t>
                      </a:r>
                      <a:endParaRPr sz="115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pPr marL="170815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50" b="1" i="0" u="none" strike="noStrike" kern="0" cap="none" spc="-1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Times New Roman"/>
                        </a:rPr>
                        <a:t>Рез</a:t>
                      </a:r>
                      <a:r>
                        <a:rPr lang="ru-RU" sz="1150" b="1" spc="-10" dirty="0" err="1" smtClean="0">
                          <a:latin typeface="Times New Roman"/>
                          <a:cs typeface="Times New Roman"/>
                        </a:rPr>
                        <a:t>ультат</a:t>
                      </a:r>
                      <a:endParaRPr lang="ru-RU" sz="1150" dirty="0" smtClean="0">
                        <a:latin typeface="Times New Roman"/>
                        <a:cs typeface="Times New Roman"/>
                      </a:endParaRPr>
                    </a:p>
                    <a:p>
                      <a:pPr marL="170815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15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4F4F4"/>
                    </a:solidFill>
                  </a:tcPr>
                </a:tc>
              </a:tr>
              <a:tr h="3632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4F4F4"/>
                    </a:solidFill>
                  </a:tcPr>
                </a:tc>
              </a:tr>
              <a:tr h="3632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4F4F4"/>
                    </a:solidFill>
                  </a:tcPr>
                </a:tc>
              </a:tr>
              <a:tr h="3632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4F4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2441575"/>
            <a:ext cx="10693400" cy="4268470"/>
            <a:chOff x="0" y="2441575"/>
            <a:chExt cx="10693400" cy="4268470"/>
          </a:xfrm>
        </p:grpSpPr>
        <p:sp>
          <p:nvSpPr>
            <p:cNvPr id="3" name="object 3"/>
            <p:cNvSpPr/>
            <p:nvPr/>
          </p:nvSpPr>
          <p:spPr>
            <a:xfrm>
              <a:off x="0" y="5176392"/>
              <a:ext cx="10693400" cy="1534160"/>
            </a:xfrm>
            <a:custGeom>
              <a:avLst/>
              <a:gdLst/>
              <a:ahLst/>
              <a:cxnLst/>
              <a:rect l="l" t="t" r="r" b="b"/>
              <a:pathLst>
                <a:path w="10693400" h="1534159">
                  <a:moveTo>
                    <a:pt x="0" y="1533626"/>
                  </a:moveTo>
                  <a:lnTo>
                    <a:pt x="0" y="0"/>
                  </a:lnTo>
                  <a:lnTo>
                    <a:pt x="10693400" y="0"/>
                  </a:lnTo>
                  <a:lnTo>
                    <a:pt x="10693400" y="1533626"/>
                  </a:lnTo>
                  <a:lnTo>
                    <a:pt x="0" y="1533626"/>
                  </a:lnTo>
                  <a:close/>
                </a:path>
              </a:pathLst>
            </a:custGeom>
            <a:solidFill>
              <a:srgbClr val="9279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431304" y="2735656"/>
              <a:ext cx="5741035" cy="3208020"/>
            </a:xfrm>
            <a:custGeom>
              <a:avLst/>
              <a:gdLst/>
              <a:ahLst/>
              <a:cxnLst/>
              <a:rect l="l" t="t" r="r" b="b"/>
              <a:pathLst>
                <a:path w="5741035" h="3208020">
                  <a:moveTo>
                    <a:pt x="5525439" y="3207994"/>
                  </a:moveTo>
                  <a:lnTo>
                    <a:pt x="215099" y="3207994"/>
                  </a:lnTo>
                  <a:lnTo>
                    <a:pt x="165867" y="3202897"/>
                  </a:lnTo>
                  <a:lnTo>
                    <a:pt x="120626" y="3188386"/>
                  </a:lnTo>
                  <a:lnTo>
                    <a:pt x="80683" y="3165626"/>
                  </a:lnTo>
                  <a:lnTo>
                    <a:pt x="47343" y="3135787"/>
                  </a:lnTo>
                  <a:lnTo>
                    <a:pt x="21911" y="3100035"/>
                  </a:lnTo>
                  <a:lnTo>
                    <a:pt x="5695" y="3059537"/>
                  </a:lnTo>
                  <a:lnTo>
                    <a:pt x="0" y="3015462"/>
                  </a:lnTo>
                  <a:lnTo>
                    <a:pt x="0" y="192531"/>
                  </a:lnTo>
                  <a:lnTo>
                    <a:pt x="5695" y="148456"/>
                  </a:lnTo>
                  <a:lnTo>
                    <a:pt x="21911" y="107959"/>
                  </a:lnTo>
                  <a:lnTo>
                    <a:pt x="47343" y="72207"/>
                  </a:lnTo>
                  <a:lnTo>
                    <a:pt x="80683" y="42367"/>
                  </a:lnTo>
                  <a:lnTo>
                    <a:pt x="120626" y="19608"/>
                  </a:lnTo>
                  <a:lnTo>
                    <a:pt x="165867" y="5096"/>
                  </a:lnTo>
                  <a:lnTo>
                    <a:pt x="215099" y="0"/>
                  </a:lnTo>
                  <a:lnTo>
                    <a:pt x="5525439" y="0"/>
                  </a:lnTo>
                  <a:lnTo>
                    <a:pt x="5574672" y="5096"/>
                  </a:lnTo>
                  <a:lnTo>
                    <a:pt x="5619915" y="19608"/>
                  </a:lnTo>
                  <a:lnTo>
                    <a:pt x="5659861" y="42367"/>
                  </a:lnTo>
                  <a:lnTo>
                    <a:pt x="5693204" y="72207"/>
                  </a:lnTo>
                  <a:lnTo>
                    <a:pt x="5718637" y="107959"/>
                  </a:lnTo>
                  <a:lnTo>
                    <a:pt x="5734856" y="148456"/>
                  </a:lnTo>
                  <a:lnTo>
                    <a:pt x="5740552" y="192531"/>
                  </a:lnTo>
                  <a:lnTo>
                    <a:pt x="5740552" y="3015462"/>
                  </a:lnTo>
                  <a:lnTo>
                    <a:pt x="5734856" y="3059537"/>
                  </a:lnTo>
                  <a:lnTo>
                    <a:pt x="5718637" y="3100035"/>
                  </a:lnTo>
                  <a:lnTo>
                    <a:pt x="5693204" y="3135787"/>
                  </a:lnTo>
                  <a:lnTo>
                    <a:pt x="5659861" y="3165626"/>
                  </a:lnTo>
                  <a:lnTo>
                    <a:pt x="5619915" y="3188386"/>
                  </a:lnTo>
                  <a:lnTo>
                    <a:pt x="5574672" y="3202897"/>
                  </a:lnTo>
                  <a:lnTo>
                    <a:pt x="5525439" y="320799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752715" y="2441575"/>
              <a:ext cx="2381884" cy="3260725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667500" y="5321664"/>
              <a:ext cx="883822" cy="973099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573925" y="3187306"/>
              <a:ext cx="5478145" cy="2305050"/>
            </a:xfrm>
            <a:custGeom>
              <a:avLst/>
              <a:gdLst/>
              <a:ahLst/>
              <a:cxnLst/>
              <a:rect l="l" t="t" r="r" b="b"/>
              <a:pathLst>
                <a:path w="5478145" h="2305050">
                  <a:moveTo>
                    <a:pt x="618629" y="0"/>
                  </a:moveTo>
                  <a:lnTo>
                    <a:pt x="618629" y="2304554"/>
                  </a:lnTo>
                </a:path>
                <a:path w="5478145" h="2305050">
                  <a:moveTo>
                    <a:pt x="2291511" y="0"/>
                  </a:moveTo>
                  <a:lnTo>
                    <a:pt x="2291511" y="2304554"/>
                  </a:lnTo>
                </a:path>
                <a:path w="5478145" h="2305050">
                  <a:moveTo>
                    <a:pt x="2994520" y="0"/>
                  </a:moveTo>
                  <a:lnTo>
                    <a:pt x="2994520" y="2304554"/>
                  </a:lnTo>
                </a:path>
                <a:path w="5478145" h="2305050">
                  <a:moveTo>
                    <a:pt x="3962501" y="0"/>
                  </a:moveTo>
                  <a:lnTo>
                    <a:pt x="3962501" y="2304554"/>
                  </a:lnTo>
                </a:path>
                <a:path w="5478145" h="2305050">
                  <a:moveTo>
                    <a:pt x="4754867" y="0"/>
                  </a:moveTo>
                  <a:lnTo>
                    <a:pt x="4754867" y="2304554"/>
                  </a:lnTo>
                </a:path>
                <a:path w="5478145" h="2305050">
                  <a:moveTo>
                    <a:pt x="0" y="2051189"/>
                  </a:moveTo>
                  <a:lnTo>
                    <a:pt x="5477776" y="2051189"/>
                  </a:lnTo>
                </a:path>
                <a:path w="5478145" h="2305050">
                  <a:moveTo>
                    <a:pt x="3721" y="0"/>
                  </a:moveTo>
                  <a:lnTo>
                    <a:pt x="3721" y="2304554"/>
                  </a:lnTo>
                </a:path>
                <a:path w="5478145" h="2305050">
                  <a:moveTo>
                    <a:pt x="5474106" y="0"/>
                  </a:moveTo>
                  <a:lnTo>
                    <a:pt x="5474106" y="2304554"/>
                  </a:lnTo>
                </a:path>
                <a:path w="5478145" h="2305050">
                  <a:moveTo>
                    <a:pt x="0" y="2300833"/>
                  </a:moveTo>
                  <a:lnTo>
                    <a:pt x="5477776" y="2300833"/>
                  </a:lnTo>
                </a:path>
              </a:pathLst>
            </a:custGeom>
            <a:ln w="74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789305" y="1132121"/>
            <a:ext cx="4839970" cy="109837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10945">
              <a:lnSpc>
                <a:spcPct val="100000"/>
              </a:lnSpc>
              <a:spcBef>
                <a:spcPts val="105"/>
              </a:spcBef>
            </a:pPr>
            <a:r>
              <a:rPr sz="1400" b="1" i="1" dirty="0">
                <a:solidFill>
                  <a:srgbClr val="231352"/>
                </a:solidFill>
                <a:latin typeface="Arial"/>
                <a:cs typeface="Arial"/>
              </a:rPr>
              <a:t>Журнал</a:t>
            </a:r>
            <a:r>
              <a:rPr sz="1400" b="1" i="1" spc="-25" dirty="0">
                <a:solidFill>
                  <a:srgbClr val="231352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231352"/>
                </a:solidFill>
                <a:latin typeface="Arial"/>
                <a:cs typeface="Arial"/>
              </a:rPr>
              <a:t>наставника</a:t>
            </a:r>
            <a:r>
              <a:rPr sz="1400" b="1" i="1" spc="-20" dirty="0">
                <a:solidFill>
                  <a:srgbClr val="231352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231352"/>
                </a:solidFill>
                <a:latin typeface="Arial"/>
                <a:cs typeface="Arial"/>
              </a:rPr>
              <a:t>(примерная</a:t>
            </a:r>
            <a:r>
              <a:rPr sz="1400" b="1" i="1" spc="-20" dirty="0">
                <a:solidFill>
                  <a:srgbClr val="231352"/>
                </a:solidFill>
                <a:latin typeface="Arial"/>
                <a:cs typeface="Arial"/>
              </a:rPr>
              <a:t> </a:t>
            </a:r>
            <a:r>
              <a:rPr sz="1400" b="1" i="1" spc="-10" dirty="0">
                <a:solidFill>
                  <a:srgbClr val="231352"/>
                </a:solidFill>
                <a:latin typeface="Arial"/>
                <a:cs typeface="Arial"/>
              </a:rPr>
              <a:t>форма)</a:t>
            </a:r>
            <a:endParaRPr sz="1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45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400" b="1" i="1" dirty="0">
                <a:solidFill>
                  <a:srgbClr val="231352"/>
                </a:solidFill>
                <a:latin typeface="Arial"/>
                <a:cs typeface="Arial"/>
              </a:rPr>
              <a:t>Ф</a:t>
            </a:r>
            <a:r>
              <a:rPr sz="1400" b="1" i="1" dirty="0">
                <a:latin typeface="Arial"/>
                <a:cs typeface="Arial"/>
              </a:rPr>
              <a:t>.</a:t>
            </a:r>
            <a:r>
              <a:rPr sz="1400" b="1" i="1" spc="-10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И.</a:t>
            </a:r>
            <a:r>
              <a:rPr sz="1400" b="1" i="1" spc="-10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О. </a:t>
            </a:r>
            <a:r>
              <a:rPr sz="1400" b="1" i="1" spc="-10" dirty="0">
                <a:latin typeface="Arial"/>
                <a:cs typeface="Arial"/>
              </a:rPr>
              <a:t>наставника.</a:t>
            </a:r>
            <a:endParaRPr sz="1400" dirty="0">
              <a:latin typeface="Arial"/>
              <a:cs typeface="Arial"/>
            </a:endParaRPr>
          </a:p>
          <a:p>
            <a:pPr marL="12700" marR="2579370">
              <a:lnSpc>
                <a:spcPct val="100000"/>
              </a:lnSpc>
              <a:spcBef>
                <a:spcPts val="5"/>
              </a:spcBef>
            </a:pPr>
            <a:r>
              <a:rPr sz="1400" b="1" i="1" dirty="0">
                <a:latin typeface="Arial"/>
                <a:cs typeface="Arial"/>
              </a:rPr>
              <a:t>Ф.</a:t>
            </a:r>
            <a:r>
              <a:rPr sz="1400" b="1" i="1" spc="-10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И.</a:t>
            </a:r>
            <a:r>
              <a:rPr sz="1400" b="1" i="1" spc="-10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О.</a:t>
            </a:r>
            <a:r>
              <a:rPr sz="1400" b="1" i="1" spc="-5" dirty="0">
                <a:latin typeface="Arial"/>
                <a:cs typeface="Arial"/>
              </a:rPr>
              <a:t> </a:t>
            </a:r>
            <a:r>
              <a:rPr sz="1400" b="1" i="1" spc="-10" dirty="0">
                <a:latin typeface="Arial"/>
                <a:cs typeface="Arial"/>
              </a:rPr>
              <a:t>наставляемого. </a:t>
            </a:r>
            <a:r>
              <a:rPr sz="1400" b="1" i="1" dirty="0">
                <a:latin typeface="Arial"/>
                <a:cs typeface="Arial"/>
              </a:rPr>
              <a:t>Форма</a:t>
            </a:r>
            <a:r>
              <a:rPr sz="1400" b="1" i="1" spc="-45" dirty="0">
                <a:latin typeface="Arial"/>
                <a:cs typeface="Arial"/>
              </a:rPr>
              <a:t> </a:t>
            </a:r>
            <a:r>
              <a:rPr sz="1400" b="1" i="1" spc="-10" dirty="0">
                <a:latin typeface="Arial"/>
                <a:cs typeface="Arial"/>
              </a:rPr>
              <a:t>наставничества</a:t>
            </a:r>
            <a:r>
              <a:rPr sz="1400" b="1" i="1" spc="-10">
                <a:latin typeface="Arial"/>
                <a:cs typeface="Arial"/>
              </a:rPr>
              <a:t>. 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77646" y="3191027"/>
            <a:ext cx="615315" cy="1798320"/>
          </a:xfrm>
          <a:prstGeom prst="rect">
            <a:avLst/>
          </a:prstGeom>
          <a:solidFill>
            <a:srgbClr val="F4F4F4"/>
          </a:solidFill>
          <a:ln w="7425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850">
              <a:latin typeface="Times New Roman"/>
              <a:cs typeface="Times New Roman"/>
            </a:endParaRPr>
          </a:p>
          <a:p>
            <a:pPr marL="43815" marR="27305" indent="140335">
              <a:lnSpc>
                <a:spcPct val="108800"/>
              </a:lnSpc>
            </a:pPr>
            <a:r>
              <a:rPr sz="1150" b="1" spc="-20" dirty="0">
                <a:latin typeface="Times New Roman"/>
                <a:cs typeface="Times New Roman"/>
              </a:rPr>
              <a:t>Дата </a:t>
            </a:r>
            <a:r>
              <a:rPr sz="1150" b="1" spc="-10" dirty="0">
                <a:latin typeface="Times New Roman"/>
                <a:cs typeface="Times New Roman"/>
              </a:rPr>
              <a:t>встречи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92555" y="3191027"/>
            <a:ext cx="1673225" cy="1798320"/>
          </a:xfrm>
          <a:prstGeom prst="rect">
            <a:avLst/>
          </a:prstGeom>
          <a:solidFill>
            <a:srgbClr val="F4F4F4"/>
          </a:solidFill>
          <a:ln w="7425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R="10795" algn="ctr">
              <a:lnSpc>
                <a:spcPts val="1360"/>
              </a:lnSpc>
            </a:pPr>
            <a:r>
              <a:rPr sz="1150" b="1" spc="-10" dirty="0">
                <a:latin typeface="Times New Roman"/>
                <a:cs typeface="Times New Roman"/>
              </a:rPr>
              <a:t>Формат</a:t>
            </a:r>
            <a:endParaRPr sz="1150">
              <a:latin typeface="Times New Roman"/>
              <a:cs typeface="Times New Roman"/>
            </a:endParaRPr>
          </a:p>
          <a:p>
            <a:pPr marL="37465" marR="23495" algn="ctr">
              <a:lnSpc>
                <a:spcPct val="108800"/>
              </a:lnSpc>
            </a:pPr>
            <a:r>
              <a:rPr sz="1150" b="1" spc="-10" dirty="0">
                <a:latin typeface="Times New Roman"/>
                <a:cs typeface="Times New Roman"/>
              </a:rPr>
              <a:t>(очно/дистанционно)Фо </a:t>
            </a:r>
            <a:r>
              <a:rPr sz="1150" b="1" dirty="0">
                <a:latin typeface="Times New Roman"/>
                <a:cs typeface="Times New Roman"/>
              </a:rPr>
              <a:t>рма</a:t>
            </a:r>
            <a:r>
              <a:rPr sz="1150" b="1" spc="-15" dirty="0">
                <a:latin typeface="Times New Roman"/>
                <a:cs typeface="Times New Roman"/>
              </a:rPr>
              <a:t> </a:t>
            </a:r>
            <a:r>
              <a:rPr sz="1150" b="1" spc="-10" dirty="0">
                <a:latin typeface="Times New Roman"/>
                <a:cs typeface="Times New Roman"/>
              </a:rPr>
              <a:t>встречи (индивидуальная/ групповая; диалог/обсуждение, экскурсия;</a:t>
            </a:r>
            <a:endParaRPr sz="1150">
              <a:latin typeface="Times New Roman"/>
              <a:cs typeface="Times New Roman"/>
            </a:endParaRPr>
          </a:p>
          <a:p>
            <a:pPr marL="97790" marR="90170" indent="-56515" algn="ctr">
              <a:lnSpc>
                <a:spcPct val="100000"/>
              </a:lnSpc>
              <a:spcBef>
                <a:spcPts val="120"/>
              </a:spcBef>
            </a:pPr>
            <a:r>
              <a:rPr sz="1150" b="1" dirty="0">
                <a:latin typeface="Times New Roman"/>
                <a:cs typeface="Times New Roman"/>
              </a:rPr>
              <a:t>публичная</a:t>
            </a:r>
            <a:r>
              <a:rPr sz="1150" b="1" spc="-25" dirty="0">
                <a:latin typeface="Times New Roman"/>
                <a:cs typeface="Times New Roman"/>
              </a:rPr>
              <a:t> </a:t>
            </a:r>
            <a:r>
              <a:rPr sz="1150" b="1" spc="-10" dirty="0">
                <a:latin typeface="Times New Roman"/>
                <a:cs typeface="Times New Roman"/>
              </a:rPr>
              <a:t>лекция/ </a:t>
            </a:r>
            <a:r>
              <a:rPr sz="1150" b="1" dirty="0">
                <a:latin typeface="Times New Roman"/>
                <a:cs typeface="Times New Roman"/>
              </a:rPr>
              <a:t>практическая</a:t>
            </a:r>
            <a:r>
              <a:rPr sz="1150" b="1" spc="-15" dirty="0">
                <a:latin typeface="Times New Roman"/>
                <a:cs typeface="Times New Roman"/>
              </a:rPr>
              <a:t> </a:t>
            </a:r>
            <a:r>
              <a:rPr sz="1150" b="1" spc="-10" dirty="0">
                <a:latin typeface="Times New Roman"/>
                <a:cs typeface="Times New Roman"/>
              </a:rPr>
              <a:t>работа)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865437" y="3191027"/>
            <a:ext cx="703580" cy="1798320"/>
          </a:xfrm>
          <a:prstGeom prst="rect">
            <a:avLst/>
          </a:prstGeom>
          <a:solidFill>
            <a:srgbClr val="F4F4F4"/>
          </a:solidFill>
          <a:ln w="7425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200">
              <a:latin typeface="Times New Roman"/>
              <a:cs typeface="Times New Roman"/>
            </a:endParaRPr>
          </a:p>
          <a:p>
            <a:pPr marL="59690" marR="49530" algn="ctr">
              <a:lnSpc>
                <a:spcPct val="108800"/>
              </a:lnSpc>
            </a:pPr>
            <a:r>
              <a:rPr sz="1150" b="1" spc="-20" dirty="0">
                <a:latin typeface="Times New Roman"/>
                <a:cs typeface="Times New Roman"/>
              </a:rPr>
              <a:t>Цель </a:t>
            </a:r>
            <a:r>
              <a:rPr sz="1150" b="1" spc="-10" dirty="0">
                <a:latin typeface="Times New Roman"/>
                <a:cs typeface="Times New Roman"/>
              </a:rPr>
              <a:t>(тема встречи)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568446" y="3191027"/>
            <a:ext cx="968375" cy="1798320"/>
          </a:xfrm>
          <a:prstGeom prst="rect">
            <a:avLst/>
          </a:prstGeom>
          <a:solidFill>
            <a:srgbClr val="F4F4F4"/>
          </a:solidFill>
          <a:ln w="7425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300">
              <a:latin typeface="Times New Roman"/>
              <a:cs typeface="Times New Roman"/>
            </a:endParaRPr>
          </a:p>
          <a:p>
            <a:pPr marL="80645">
              <a:lnSpc>
                <a:spcPct val="100000"/>
              </a:lnSpc>
            </a:pPr>
            <a:r>
              <a:rPr sz="1150" b="1" spc="-10" dirty="0">
                <a:latin typeface="Times New Roman"/>
                <a:cs typeface="Times New Roman"/>
              </a:rPr>
              <a:t>Содержание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536427" y="3191027"/>
            <a:ext cx="792480" cy="1798320"/>
          </a:xfrm>
          <a:prstGeom prst="rect">
            <a:avLst/>
          </a:prstGeom>
          <a:solidFill>
            <a:srgbClr val="F4F4F4"/>
          </a:solidFill>
          <a:ln w="7425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300">
              <a:latin typeface="Times New Roman"/>
              <a:cs typeface="Times New Roman"/>
            </a:endParaRPr>
          </a:p>
          <a:p>
            <a:pPr marL="76200">
              <a:lnSpc>
                <a:spcPct val="100000"/>
              </a:lnSpc>
            </a:pPr>
            <a:r>
              <a:rPr sz="1150" b="1" spc="-10" dirty="0">
                <a:latin typeface="Times New Roman"/>
                <a:cs typeface="Times New Roman"/>
              </a:rPr>
              <a:t>Результат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328792" y="3191027"/>
            <a:ext cx="719455" cy="1798320"/>
          </a:xfrm>
          <a:prstGeom prst="rect">
            <a:avLst/>
          </a:prstGeom>
          <a:solidFill>
            <a:srgbClr val="F4F4F4"/>
          </a:solidFill>
          <a:ln w="7425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300">
              <a:latin typeface="Times New Roman"/>
              <a:cs typeface="Times New Roman"/>
            </a:endParaRPr>
          </a:p>
          <a:p>
            <a:pPr marL="80010">
              <a:lnSpc>
                <a:spcPct val="100000"/>
              </a:lnSpc>
            </a:pPr>
            <a:r>
              <a:rPr sz="1150" b="1" spc="-10" dirty="0">
                <a:latin typeface="Times New Roman"/>
                <a:cs typeface="Times New Roman"/>
              </a:rPr>
              <a:t>Подпись</a:t>
            </a:r>
            <a:endParaRPr sz="11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770737"/>
            <a:ext cx="10693400" cy="6015355"/>
          </a:xfrm>
          <a:custGeom>
            <a:avLst/>
            <a:gdLst/>
            <a:ahLst/>
            <a:cxnLst/>
            <a:rect l="l" t="t" r="r" b="b"/>
            <a:pathLst>
              <a:path w="10693400" h="6015355">
                <a:moveTo>
                  <a:pt x="10693400" y="6015037"/>
                </a:moveTo>
                <a:lnTo>
                  <a:pt x="0" y="6015037"/>
                </a:lnTo>
                <a:lnTo>
                  <a:pt x="0" y="0"/>
                </a:lnTo>
                <a:lnTo>
                  <a:pt x="10693400" y="0"/>
                </a:lnTo>
                <a:lnTo>
                  <a:pt x="10693400" y="6015037"/>
                </a:lnTo>
                <a:close/>
              </a:path>
            </a:pathLst>
          </a:custGeom>
          <a:solidFill>
            <a:srgbClr val="9279D3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73461" y="3430739"/>
            <a:ext cx="3911538" cy="2716060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3598243" y="1216891"/>
            <a:ext cx="3244215" cy="617220"/>
            <a:chOff x="3598243" y="1216891"/>
            <a:chExt cx="3244215" cy="617220"/>
          </a:xfrm>
        </p:grpSpPr>
        <p:sp>
          <p:nvSpPr>
            <p:cNvPr id="5" name="object 5"/>
            <p:cNvSpPr/>
            <p:nvPr/>
          </p:nvSpPr>
          <p:spPr>
            <a:xfrm>
              <a:off x="3607790" y="1226438"/>
              <a:ext cx="780415" cy="495300"/>
            </a:xfrm>
            <a:custGeom>
              <a:avLst/>
              <a:gdLst/>
              <a:ahLst/>
              <a:cxnLst/>
              <a:rect l="l" t="t" r="r" b="b"/>
              <a:pathLst>
                <a:path w="780414" h="495300">
                  <a:moveTo>
                    <a:pt x="0" y="351434"/>
                  </a:moveTo>
                  <a:lnTo>
                    <a:pt x="65684" y="335762"/>
                  </a:lnTo>
                  <a:lnTo>
                    <a:pt x="64727" y="353241"/>
                  </a:lnTo>
                  <a:lnTo>
                    <a:pt x="66622" y="370706"/>
                  </a:lnTo>
                  <a:lnTo>
                    <a:pt x="90031" y="420906"/>
                  </a:lnTo>
                  <a:lnTo>
                    <a:pt x="146443" y="440537"/>
                  </a:lnTo>
                  <a:lnTo>
                    <a:pt x="170834" y="438927"/>
                  </a:lnTo>
                  <a:lnTo>
                    <a:pt x="214791" y="426034"/>
                  </a:lnTo>
                  <a:lnTo>
                    <a:pt x="251590" y="401188"/>
                  </a:lnTo>
                  <a:lnTo>
                    <a:pt x="276497" y="370024"/>
                  </a:lnTo>
                  <a:lnTo>
                    <a:pt x="288523" y="333714"/>
                  </a:lnTo>
                  <a:lnTo>
                    <a:pt x="288363" y="317022"/>
                  </a:lnTo>
                  <a:lnTo>
                    <a:pt x="261149" y="279491"/>
                  </a:lnTo>
                  <a:lnTo>
                    <a:pt x="223344" y="267774"/>
                  </a:lnTo>
                  <a:lnTo>
                    <a:pt x="198831" y="266306"/>
                  </a:lnTo>
                  <a:lnTo>
                    <a:pt x="168478" y="266306"/>
                  </a:lnTo>
                  <a:lnTo>
                    <a:pt x="186931" y="211137"/>
                  </a:lnTo>
                  <a:lnTo>
                    <a:pt x="225850" y="209904"/>
                  </a:lnTo>
                  <a:lnTo>
                    <a:pt x="267868" y="202645"/>
                  </a:lnTo>
                  <a:lnTo>
                    <a:pt x="305003" y="180378"/>
                  </a:lnTo>
                  <a:lnTo>
                    <a:pt x="333087" y="146011"/>
                  </a:lnTo>
                  <a:lnTo>
                    <a:pt x="342090" y="103901"/>
                  </a:lnTo>
                  <a:lnTo>
                    <a:pt x="338824" y="90825"/>
                  </a:lnTo>
                  <a:lnTo>
                    <a:pt x="309446" y="61369"/>
                  </a:lnTo>
                  <a:lnTo>
                    <a:pt x="274243" y="55562"/>
                  </a:lnTo>
                  <a:lnTo>
                    <a:pt x="256369" y="56696"/>
                  </a:lnTo>
                  <a:lnTo>
                    <a:pt x="206171" y="73621"/>
                  </a:lnTo>
                  <a:lnTo>
                    <a:pt x="165543" y="107420"/>
                  </a:lnTo>
                  <a:lnTo>
                    <a:pt x="138996" y="147647"/>
                  </a:lnTo>
                  <a:lnTo>
                    <a:pt x="130378" y="166090"/>
                  </a:lnTo>
                  <a:lnTo>
                    <a:pt x="74218" y="152400"/>
                  </a:lnTo>
                  <a:lnTo>
                    <a:pt x="100645" y="105833"/>
                  </a:lnTo>
                  <a:lnTo>
                    <a:pt x="131106" y="67733"/>
                  </a:lnTo>
                  <a:lnTo>
                    <a:pt x="165601" y="38100"/>
                  </a:lnTo>
                  <a:lnTo>
                    <a:pt x="204131" y="16933"/>
                  </a:lnTo>
                  <a:lnTo>
                    <a:pt x="246695" y="4233"/>
                  </a:lnTo>
                  <a:lnTo>
                    <a:pt x="293293" y="0"/>
                  </a:lnTo>
                  <a:lnTo>
                    <a:pt x="325773" y="2446"/>
                  </a:lnTo>
                  <a:lnTo>
                    <a:pt x="374887" y="21999"/>
                  </a:lnTo>
                  <a:lnTo>
                    <a:pt x="402753" y="59378"/>
                  </a:lnTo>
                  <a:lnTo>
                    <a:pt x="408325" y="81322"/>
                  </a:lnTo>
                  <a:lnTo>
                    <a:pt x="408223" y="104922"/>
                  </a:lnTo>
                  <a:lnTo>
                    <a:pt x="387886" y="161748"/>
                  </a:lnTo>
                  <a:lnTo>
                    <a:pt x="338881" y="213637"/>
                  </a:lnTo>
                  <a:lnTo>
                    <a:pt x="304406" y="233959"/>
                  </a:lnTo>
                  <a:lnTo>
                    <a:pt x="319788" y="240337"/>
                  </a:lnTo>
                  <a:lnTo>
                    <a:pt x="351828" y="275234"/>
                  </a:lnTo>
                  <a:lnTo>
                    <a:pt x="359048" y="309473"/>
                  </a:lnTo>
                  <a:lnTo>
                    <a:pt x="357243" y="328891"/>
                  </a:lnTo>
                  <a:lnTo>
                    <a:pt x="338925" y="379464"/>
                  </a:lnTo>
                  <a:lnTo>
                    <a:pt x="297757" y="431149"/>
                  </a:lnTo>
                  <a:lnTo>
                    <a:pt x="237529" y="471396"/>
                  </a:lnTo>
                  <a:lnTo>
                    <a:pt x="167186" y="492117"/>
                  </a:lnTo>
                  <a:lnTo>
                    <a:pt x="128790" y="494703"/>
                  </a:lnTo>
                  <a:lnTo>
                    <a:pt x="80201" y="488976"/>
                  </a:lnTo>
                  <a:lnTo>
                    <a:pt x="43023" y="471792"/>
                  </a:lnTo>
                  <a:lnTo>
                    <a:pt x="17260" y="443144"/>
                  </a:lnTo>
                  <a:lnTo>
                    <a:pt x="2917" y="403027"/>
                  </a:lnTo>
                  <a:lnTo>
                    <a:pt x="0" y="351434"/>
                  </a:lnTo>
                  <a:close/>
                </a:path>
                <a:path w="780414" h="495300">
                  <a:moveTo>
                    <a:pt x="332232" y="486575"/>
                  </a:moveTo>
                  <a:lnTo>
                    <a:pt x="675538" y="8140"/>
                  </a:lnTo>
                  <a:lnTo>
                    <a:pt x="743800" y="8140"/>
                  </a:lnTo>
                  <a:lnTo>
                    <a:pt x="779907" y="486575"/>
                  </a:lnTo>
                  <a:lnTo>
                    <a:pt x="707872" y="486575"/>
                  </a:lnTo>
                  <a:lnTo>
                    <a:pt x="700341" y="341718"/>
                  </a:lnTo>
                  <a:lnTo>
                    <a:pt x="500316" y="341718"/>
                  </a:lnTo>
                  <a:lnTo>
                    <a:pt x="399503" y="486575"/>
                  </a:lnTo>
                  <a:lnTo>
                    <a:pt x="332232" y="486575"/>
                  </a:lnTo>
                  <a:close/>
                </a:path>
              </a:pathLst>
            </a:custGeom>
            <a:ln w="1909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134081" y="1275235"/>
              <a:ext cx="181210" cy="250870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4373118" y="1234579"/>
              <a:ext cx="936625" cy="590550"/>
            </a:xfrm>
            <a:custGeom>
              <a:avLst/>
              <a:gdLst/>
              <a:ahLst/>
              <a:cxnLst/>
              <a:rect l="l" t="t" r="r" b="b"/>
              <a:pathLst>
                <a:path w="936625" h="590550">
                  <a:moveTo>
                    <a:pt x="291706" y="0"/>
                  </a:moveTo>
                  <a:lnTo>
                    <a:pt x="582612" y="0"/>
                  </a:lnTo>
                  <a:lnTo>
                    <a:pt x="441921" y="421881"/>
                  </a:lnTo>
                  <a:lnTo>
                    <a:pt x="485178" y="421881"/>
                  </a:lnTo>
                  <a:lnTo>
                    <a:pt x="429221" y="589953"/>
                  </a:lnTo>
                  <a:lnTo>
                    <a:pt x="372668" y="589953"/>
                  </a:lnTo>
                  <a:lnTo>
                    <a:pt x="409765" y="478434"/>
                  </a:lnTo>
                  <a:lnTo>
                    <a:pt x="93662" y="478434"/>
                  </a:lnTo>
                  <a:lnTo>
                    <a:pt x="56553" y="589953"/>
                  </a:lnTo>
                  <a:lnTo>
                    <a:pt x="0" y="589953"/>
                  </a:lnTo>
                  <a:lnTo>
                    <a:pt x="55956" y="421881"/>
                  </a:lnTo>
                  <a:lnTo>
                    <a:pt x="93065" y="421881"/>
                  </a:lnTo>
                  <a:lnTo>
                    <a:pt x="114813" y="397331"/>
                  </a:lnTo>
                  <a:lnTo>
                    <a:pt x="158440" y="331551"/>
                  </a:lnTo>
                  <a:lnTo>
                    <a:pt x="180319" y="290323"/>
                  </a:lnTo>
                  <a:lnTo>
                    <a:pt x="202243" y="243538"/>
                  </a:lnTo>
                  <a:lnTo>
                    <a:pt x="224212" y="191197"/>
                  </a:lnTo>
                  <a:lnTo>
                    <a:pt x="246226" y="133300"/>
                  </a:lnTo>
                  <a:lnTo>
                    <a:pt x="268287" y="69849"/>
                  </a:lnTo>
                  <a:lnTo>
                    <a:pt x="291706" y="0"/>
                  </a:lnTo>
                  <a:close/>
                </a:path>
                <a:path w="936625" h="590550">
                  <a:moveTo>
                    <a:pt x="500456" y="56553"/>
                  </a:moveTo>
                  <a:lnTo>
                    <a:pt x="333768" y="56553"/>
                  </a:lnTo>
                  <a:lnTo>
                    <a:pt x="325628" y="80962"/>
                  </a:lnTo>
                  <a:lnTo>
                    <a:pt x="313788" y="114243"/>
                  </a:lnTo>
                  <a:lnTo>
                    <a:pt x="298729" y="153149"/>
                  </a:lnTo>
                  <a:lnTo>
                    <a:pt x="280450" y="197684"/>
                  </a:lnTo>
                  <a:lnTo>
                    <a:pt x="258953" y="247853"/>
                  </a:lnTo>
                  <a:lnTo>
                    <a:pt x="235302" y="298467"/>
                  </a:lnTo>
                  <a:lnTo>
                    <a:pt x="210619" y="344349"/>
                  </a:lnTo>
                  <a:lnTo>
                    <a:pt x="184904" y="385490"/>
                  </a:lnTo>
                  <a:lnTo>
                    <a:pt x="158153" y="421881"/>
                  </a:lnTo>
                  <a:lnTo>
                    <a:pt x="378612" y="421881"/>
                  </a:lnTo>
                  <a:lnTo>
                    <a:pt x="500456" y="56553"/>
                  </a:lnTo>
                  <a:close/>
                </a:path>
                <a:path w="936625" h="590550">
                  <a:moveTo>
                    <a:pt x="488556" y="478434"/>
                  </a:moveTo>
                  <a:lnTo>
                    <a:pt x="831850" y="0"/>
                  </a:lnTo>
                  <a:lnTo>
                    <a:pt x="900112" y="0"/>
                  </a:lnTo>
                  <a:lnTo>
                    <a:pt x="936231" y="478434"/>
                  </a:lnTo>
                  <a:lnTo>
                    <a:pt x="864196" y="478434"/>
                  </a:lnTo>
                  <a:lnTo>
                    <a:pt x="856653" y="333578"/>
                  </a:lnTo>
                  <a:lnTo>
                    <a:pt x="656628" y="333578"/>
                  </a:lnTo>
                  <a:lnTo>
                    <a:pt x="555815" y="478434"/>
                  </a:lnTo>
                  <a:lnTo>
                    <a:pt x="488556" y="478434"/>
                  </a:lnTo>
                  <a:close/>
                </a:path>
              </a:pathLst>
            </a:custGeom>
            <a:ln w="1909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055720" y="1275235"/>
              <a:ext cx="181210" cy="250870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5362029" y="1234579"/>
              <a:ext cx="1470660" cy="478790"/>
            </a:xfrm>
            <a:custGeom>
              <a:avLst/>
              <a:gdLst/>
              <a:ahLst/>
              <a:cxnLst/>
              <a:rect l="l" t="t" r="r" b="b"/>
              <a:pathLst>
                <a:path w="1470659" h="478789">
                  <a:moveTo>
                    <a:pt x="0" y="478434"/>
                  </a:moveTo>
                  <a:lnTo>
                    <a:pt x="159550" y="0"/>
                  </a:lnTo>
                  <a:lnTo>
                    <a:pt x="222846" y="0"/>
                  </a:lnTo>
                  <a:lnTo>
                    <a:pt x="157365" y="196456"/>
                  </a:lnTo>
                  <a:lnTo>
                    <a:pt x="406006" y="196456"/>
                  </a:lnTo>
                  <a:lnTo>
                    <a:pt x="471487" y="0"/>
                  </a:lnTo>
                  <a:lnTo>
                    <a:pt x="534784" y="0"/>
                  </a:lnTo>
                  <a:lnTo>
                    <a:pt x="375246" y="478434"/>
                  </a:lnTo>
                  <a:lnTo>
                    <a:pt x="311950" y="478434"/>
                  </a:lnTo>
                  <a:lnTo>
                    <a:pt x="387146" y="253009"/>
                  </a:lnTo>
                  <a:lnTo>
                    <a:pt x="138506" y="253009"/>
                  </a:lnTo>
                  <a:lnTo>
                    <a:pt x="63296" y="478434"/>
                  </a:lnTo>
                  <a:lnTo>
                    <a:pt x="0" y="478434"/>
                  </a:lnTo>
                  <a:close/>
                </a:path>
                <a:path w="1470659" h="478789">
                  <a:moveTo>
                    <a:pt x="643775" y="0"/>
                  </a:moveTo>
                  <a:lnTo>
                    <a:pt x="701128" y="0"/>
                  </a:lnTo>
                  <a:lnTo>
                    <a:pt x="574725" y="378815"/>
                  </a:lnTo>
                  <a:lnTo>
                    <a:pt x="955725" y="0"/>
                  </a:lnTo>
                  <a:lnTo>
                    <a:pt x="1019428" y="0"/>
                  </a:lnTo>
                  <a:lnTo>
                    <a:pt x="859878" y="478434"/>
                  </a:lnTo>
                  <a:lnTo>
                    <a:pt x="802335" y="478434"/>
                  </a:lnTo>
                  <a:lnTo>
                    <a:pt x="928344" y="100609"/>
                  </a:lnTo>
                  <a:lnTo>
                    <a:pt x="547535" y="478434"/>
                  </a:lnTo>
                  <a:lnTo>
                    <a:pt x="484238" y="478434"/>
                  </a:lnTo>
                  <a:lnTo>
                    <a:pt x="643775" y="0"/>
                  </a:lnTo>
                  <a:close/>
                </a:path>
                <a:path w="1470659" h="478789">
                  <a:moveTo>
                    <a:pt x="964958" y="478434"/>
                  </a:moveTo>
                  <a:lnTo>
                    <a:pt x="1124496" y="0"/>
                  </a:lnTo>
                  <a:lnTo>
                    <a:pt x="1470571" y="0"/>
                  </a:lnTo>
                  <a:lnTo>
                    <a:pt x="1451724" y="56553"/>
                  </a:lnTo>
                  <a:lnTo>
                    <a:pt x="1168946" y="56553"/>
                  </a:lnTo>
                  <a:lnTo>
                    <a:pt x="1120127" y="202996"/>
                  </a:lnTo>
                  <a:lnTo>
                    <a:pt x="1384846" y="202996"/>
                  </a:lnTo>
                  <a:lnTo>
                    <a:pt x="1365999" y="259156"/>
                  </a:lnTo>
                  <a:lnTo>
                    <a:pt x="1101280" y="259156"/>
                  </a:lnTo>
                  <a:lnTo>
                    <a:pt x="1047102" y="421881"/>
                  </a:lnTo>
                  <a:lnTo>
                    <a:pt x="1340993" y="421881"/>
                  </a:lnTo>
                  <a:lnTo>
                    <a:pt x="1322133" y="478434"/>
                  </a:lnTo>
                  <a:lnTo>
                    <a:pt x="964958" y="478434"/>
                  </a:lnTo>
                  <a:close/>
                </a:path>
              </a:pathLst>
            </a:custGeom>
            <a:ln w="1909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1383828" y="619502"/>
            <a:ext cx="7781925" cy="2473498"/>
          </a:xfrm>
          <a:prstGeom prst="rect">
            <a:avLst/>
          </a:prstGeom>
        </p:spPr>
        <p:txBody>
          <a:bodyPr vert="horz" wrap="square" lIns="0" tIns="388620" rIns="0" bIns="0" rtlCol="0">
            <a:spAutoFit/>
          </a:bodyPr>
          <a:lstStyle/>
          <a:p>
            <a:pPr marR="285115" algn="ctr">
              <a:lnSpc>
                <a:spcPct val="100000"/>
              </a:lnSpc>
              <a:spcBef>
                <a:spcPts val="3060"/>
              </a:spcBef>
            </a:pPr>
            <a:r>
              <a:rPr sz="5550" b="0" spc="-65" dirty="0">
                <a:solidFill>
                  <a:srgbClr val="FFFFFF"/>
                </a:solidFill>
                <a:latin typeface="Arial"/>
                <a:cs typeface="Arial"/>
              </a:rPr>
              <a:t>ЗАДАНИЕ</a:t>
            </a:r>
            <a:endParaRPr sz="5550" dirty="0">
              <a:latin typeface="Arial"/>
              <a:cs typeface="Arial"/>
            </a:endParaRPr>
          </a:p>
          <a:p>
            <a:pPr marL="2531110" marR="5080" indent="-2519045">
              <a:lnSpc>
                <a:spcPct val="118700"/>
              </a:lnSpc>
              <a:spcBef>
                <a:spcPts val="985"/>
              </a:spcBef>
            </a:pPr>
            <a:r>
              <a:rPr sz="3000" b="0" i="0" dirty="0" err="1">
                <a:solidFill>
                  <a:srgbClr val="27348A"/>
                </a:solidFill>
                <a:latin typeface="Arial"/>
                <a:cs typeface="Arial"/>
              </a:rPr>
              <a:t>Составьте</a:t>
            </a:r>
            <a:r>
              <a:rPr sz="3000" b="0" i="0" spc="5" dirty="0">
                <a:solidFill>
                  <a:srgbClr val="27348A"/>
                </a:solidFill>
                <a:latin typeface="Arial"/>
                <a:cs typeface="Arial"/>
              </a:rPr>
              <a:t> </a:t>
            </a:r>
            <a:r>
              <a:rPr lang="ru-RU" sz="3000" b="0" i="0" dirty="0" smtClean="0">
                <a:solidFill>
                  <a:srgbClr val="27348A"/>
                </a:solidFill>
                <a:latin typeface="Arial"/>
                <a:cs typeface="Arial"/>
              </a:rPr>
              <a:t> </a:t>
            </a:r>
            <a:r>
              <a:rPr lang="ru-RU" sz="3000" b="0" i="0" spc="-10" dirty="0" smtClean="0">
                <a:solidFill>
                  <a:srgbClr val="27348A"/>
                </a:solidFill>
              </a:rPr>
              <a:t>план работы наставника с молодым педагогом.</a:t>
            </a:r>
            <a:endParaRPr sz="3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770737"/>
            <a:ext cx="10693400" cy="6015355"/>
          </a:xfrm>
          <a:custGeom>
            <a:avLst/>
            <a:gdLst/>
            <a:ahLst/>
            <a:cxnLst/>
            <a:rect l="l" t="t" r="r" b="b"/>
            <a:pathLst>
              <a:path w="10693400" h="6015355">
                <a:moveTo>
                  <a:pt x="10693400" y="6015037"/>
                </a:moveTo>
                <a:lnTo>
                  <a:pt x="0" y="6015037"/>
                </a:lnTo>
                <a:lnTo>
                  <a:pt x="0" y="0"/>
                </a:lnTo>
                <a:lnTo>
                  <a:pt x="10693400" y="0"/>
                </a:lnTo>
                <a:lnTo>
                  <a:pt x="10693400" y="6015037"/>
                </a:lnTo>
                <a:close/>
              </a:path>
            </a:pathLst>
          </a:custGeom>
          <a:solidFill>
            <a:srgbClr val="9279D3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" name="object 6"/>
          <p:cNvGrpSpPr/>
          <p:nvPr/>
        </p:nvGrpSpPr>
        <p:grpSpPr>
          <a:xfrm>
            <a:off x="6873182" y="2999435"/>
            <a:ext cx="2232660" cy="3388360"/>
            <a:chOff x="6873182" y="2999435"/>
            <a:chExt cx="2232660" cy="3388360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873182" y="2999435"/>
              <a:ext cx="2143817" cy="2880664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353299" y="4648200"/>
              <a:ext cx="1752130" cy="1739239"/>
            </a:xfrm>
            <a:prstGeom prst="rect">
              <a:avLst/>
            </a:prstGeom>
          </p:spPr>
        </p:pic>
      </p:grpSp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156700" y="5070373"/>
            <a:ext cx="1066800" cy="1176269"/>
          </a:xfrm>
          <a:prstGeom prst="rect">
            <a:avLst/>
          </a:prstGeom>
        </p:spPr>
      </p:pic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603596" y="2047848"/>
            <a:ext cx="5477510" cy="2045432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600" dirty="0">
                <a:solidFill>
                  <a:srgbClr val="FFFFFF"/>
                </a:solidFill>
              </a:rPr>
              <a:t>Спасибо</a:t>
            </a:r>
            <a:r>
              <a:rPr sz="6600" spc="-35" dirty="0">
                <a:solidFill>
                  <a:srgbClr val="FFFFFF"/>
                </a:solidFill>
              </a:rPr>
              <a:t> </a:t>
            </a:r>
            <a:r>
              <a:rPr sz="6600" dirty="0">
                <a:solidFill>
                  <a:srgbClr val="FFFFFF"/>
                </a:solidFill>
              </a:rPr>
              <a:t>за</a:t>
            </a:r>
            <a:r>
              <a:rPr sz="6600" spc="-20" dirty="0">
                <a:solidFill>
                  <a:srgbClr val="FFFFFF"/>
                </a:solidFill>
              </a:rPr>
              <a:t> </a:t>
            </a:r>
            <a:r>
              <a:rPr sz="6600" spc="-10" dirty="0">
                <a:solidFill>
                  <a:srgbClr val="FFFFFF"/>
                </a:solidFill>
              </a:rPr>
              <a:t>внимание!</a:t>
            </a:r>
            <a:endParaRPr sz="6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</TotalTime>
  <Words>211</Words>
  <Application>Microsoft Office PowerPoint</Application>
  <PresentationFormat>Произвольный</PresentationFormat>
  <Paragraphs>79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Times New Roman</vt:lpstr>
      <vt:lpstr>Office Theme</vt:lpstr>
      <vt:lpstr> Выявление затруднений в работе наставника и молодых специалистов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ЗАДАНИЕ Составьте  план работы наставника с молодым педагогом.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Выявление затруднений в работе наставника и молодых специалистов</dc:title>
  <cp:lastModifiedBy>Наталья Макарова</cp:lastModifiedBy>
  <cp:revision>4</cp:revision>
  <dcterms:created xsi:type="dcterms:W3CDTF">2022-07-29T05:50:31Z</dcterms:created>
  <dcterms:modified xsi:type="dcterms:W3CDTF">2022-10-30T16:35:58Z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2022-10-30T00:00:00Z</vt:filetime>
  </property>
  <property fmtid="{D5CDD505-2E9C-101B-9397-08002B2CF9AE}" pid="3" name="LastSaved">
    <vt:filetime>2022-10-30T00:00:00Z</vt:filetime>
  </property>
</Properties>
</file>