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4" r:id="rId6"/>
    <p:sldId id="265" r:id="rId7"/>
    <p:sldId id="267" r:id="rId8"/>
    <p:sldId id="260" r:id="rId9"/>
    <p:sldId id="261" r:id="rId10"/>
    <p:sldId id="262" r:id="rId11"/>
    <p:sldId id="263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общая успеваемость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2018-2019</c:v>
                </c:pt>
                <c:pt idx="1">
                  <c:v>2019-2020</c:v>
                </c:pt>
                <c:pt idx="2">
                  <c:v>2020-2021</c:v>
                </c:pt>
                <c:pt idx="3">
                  <c:v>2021-2022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97.8</c:v>
                </c:pt>
                <c:pt idx="1">
                  <c:v>99.4</c:v>
                </c:pt>
                <c:pt idx="2">
                  <c:v>98.9</c:v>
                </c:pt>
                <c:pt idx="3">
                  <c:v>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качественная успеваемость</c:v>
                </c:pt>
              </c:strCache>
            </c:strRef>
          </c:tx>
          <c:dLbls>
            <c:dLbl>
              <c:idx val="0"/>
              <c:layout>
                <c:manualLayout>
                  <c:x val="2.3278371936327993E-2"/>
                  <c:y val="-3.3358605003790745E-2"/>
                </c:manualLayout>
              </c:layout>
              <c:showVal val="1"/>
            </c:dLbl>
            <c:dLbl>
              <c:idx val="1"/>
              <c:layout>
                <c:manualLayout>
                  <c:x val="1.5518914624218647E-2"/>
                  <c:y val="-3.3358605003790683E-2"/>
                </c:manualLayout>
              </c:layout>
              <c:showVal val="1"/>
            </c:dLbl>
            <c:dLbl>
              <c:idx val="2"/>
              <c:layout>
                <c:manualLayout>
                  <c:x val="1.7070806086640522E-2"/>
                  <c:y val="-3.9423805913571058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2018-2019</c:v>
                </c:pt>
                <c:pt idx="1">
                  <c:v>2019-2020</c:v>
                </c:pt>
                <c:pt idx="2">
                  <c:v>2020-2021</c:v>
                </c:pt>
                <c:pt idx="3">
                  <c:v>2021-2022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45</c:v>
                </c:pt>
                <c:pt idx="1">
                  <c:v>50.3</c:v>
                </c:pt>
                <c:pt idx="2">
                  <c:v>51.2</c:v>
                </c:pt>
                <c:pt idx="3">
                  <c:v>49</c:v>
                </c:pt>
              </c:numCache>
            </c:numRef>
          </c:val>
        </c:ser>
        <c:shape val="box"/>
        <c:axId val="112803840"/>
        <c:axId val="112805376"/>
        <c:axId val="0"/>
      </c:bar3DChart>
      <c:catAx>
        <c:axId val="11280384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00" b="1" baseline="0"/>
            </a:pPr>
            <a:endParaRPr lang="ru-RU"/>
          </a:p>
        </c:txPr>
        <c:crossAx val="112805376"/>
        <c:crosses val="autoZero"/>
        <c:auto val="1"/>
        <c:lblAlgn val="ctr"/>
        <c:lblOffset val="100"/>
      </c:catAx>
      <c:valAx>
        <c:axId val="112805376"/>
        <c:scaling>
          <c:orientation val="minMax"/>
        </c:scaling>
        <c:axPos val="l"/>
        <c:majorGridlines/>
        <c:numFmt formatCode="General" sourceLinked="1"/>
        <c:tickLblPos val="nextTo"/>
        <c:crossAx val="112803840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русский язык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2018-2019</c:v>
                </c:pt>
                <c:pt idx="1">
                  <c:v>2020-2021</c:v>
                </c:pt>
                <c:pt idx="2">
                  <c:v>2021-2022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100</c:v>
                </c:pt>
                <c:pt idx="1">
                  <c:v>96</c:v>
                </c:pt>
                <c:pt idx="2">
                  <c:v>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математика</c:v>
                </c:pt>
              </c:strCache>
            </c:strRef>
          </c:tx>
          <c:dLbls>
            <c:dLbl>
              <c:idx val="0"/>
              <c:layout>
                <c:manualLayout>
                  <c:x val="2.3278371936327976E-2"/>
                  <c:y val="-3.3358605003790745E-2"/>
                </c:manualLayout>
              </c:layout>
              <c:showVal val="1"/>
            </c:dLbl>
            <c:dLbl>
              <c:idx val="1"/>
              <c:layout>
                <c:manualLayout>
                  <c:x val="1.5518914624218647E-2"/>
                  <c:y val="-3.3358605003790683E-2"/>
                </c:manualLayout>
              </c:layout>
              <c:showVal val="1"/>
            </c:dLbl>
            <c:dLbl>
              <c:idx val="2"/>
              <c:layout>
                <c:manualLayout>
                  <c:x val="1.7070806086640512E-2"/>
                  <c:y val="-3.9423805913571065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2018-2019</c:v>
                </c:pt>
                <c:pt idx="1">
                  <c:v>2020-2021</c:v>
                </c:pt>
                <c:pt idx="2">
                  <c:v>2021-2022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96</c:v>
                </c:pt>
                <c:pt idx="1">
                  <c:v>95.3</c:v>
                </c:pt>
                <c:pt idx="2">
                  <c:v>80.400000000000006</c:v>
                </c:pt>
              </c:numCache>
            </c:numRef>
          </c:val>
        </c:ser>
        <c:shape val="box"/>
        <c:axId val="104499456"/>
        <c:axId val="112813184"/>
        <c:axId val="0"/>
      </c:bar3DChart>
      <c:catAx>
        <c:axId val="1044994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00" b="1" baseline="0"/>
            </a:pPr>
            <a:endParaRPr lang="ru-RU"/>
          </a:p>
        </c:txPr>
        <c:crossAx val="112813184"/>
        <c:crosses val="autoZero"/>
        <c:auto val="1"/>
        <c:lblAlgn val="ctr"/>
        <c:lblOffset val="100"/>
      </c:catAx>
      <c:valAx>
        <c:axId val="112813184"/>
        <c:scaling>
          <c:orientation val="minMax"/>
        </c:scaling>
        <c:axPos val="l"/>
        <c:majorGridlines/>
        <c:numFmt formatCode="General" sourceLinked="1"/>
        <c:tickLblPos val="nextTo"/>
        <c:crossAx val="104499456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русский язык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2018-2019</c:v>
                </c:pt>
                <c:pt idx="1">
                  <c:v>2019-2020</c:v>
                </c:pt>
                <c:pt idx="2">
                  <c:v>2020-2021</c:v>
                </c:pt>
                <c:pt idx="3">
                  <c:v>2021-2022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57</c:v>
                </c:pt>
                <c:pt idx="1">
                  <c:v>66</c:v>
                </c:pt>
                <c:pt idx="2">
                  <c:v>64</c:v>
                </c:pt>
                <c:pt idx="3">
                  <c:v>56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математика (профиль)</c:v>
                </c:pt>
              </c:strCache>
            </c:strRef>
          </c:tx>
          <c:dLbls>
            <c:dLbl>
              <c:idx val="0"/>
              <c:layout>
                <c:manualLayout>
                  <c:x val="2.3278371936327976E-2"/>
                  <c:y val="-3.3358605003790745E-2"/>
                </c:manualLayout>
              </c:layout>
              <c:showVal val="1"/>
            </c:dLbl>
            <c:dLbl>
              <c:idx val="1"/>
              <c:layout>
                <c:manualLayout>
                  <c:x val="1.5518914624218647E-2"/>
                  <c:y val="-3.3358605003790683E-2"/>
                </c:manualLayout>
              </c:layout>
              <c:showVal val="1"/>
            </c:dLbl>
            <c:dLbl>
              <c:idx val="2"/>
              <c:layout>
                <c:manualLayout>
                  <c:x val="1.7070806086640512E-2"/>
                  <c:y val="-3.9423805913571065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2018-2019</c:v>
                </c:pt>
                <c:pt idx="1">
                  <c:v>2019-2020</c:v>
                </c:pt>
                <c:pt idx="2">
                  <c:v>2020-2021</c:v>
                </c:pt>
                <c:pt idx="3">
                  <c:v>2021-2022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45</c:v>
                </c:pt>
                <c:pt idx="1">
                  <c:v>47</c:v>
                </c:pt>
                <c:pt idx="2">
                  <c:v>57</c:v>
                </c:pt>
                <c:pt idx="3">
                  <c:v>51</c:v>
                </c:pt>
              </c:numCache>
            </c:numRef>
          </c:val>
        </c:ser>
        <c:shape val="box"/>
        <c:axId val="107202048"/>
        <c:axId val="107203584"/>
        <c:axId val="0"/>
      </c:bar3DChart>
      <c:catAx>
        <c:axId val="1072020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00" b="1" baseline="0"/>
            </a:pPr>
            <a:endParaRPr lang="ru-RU"/>
          </a:p>
        </c:txPr>
        <c:crossAx val="107203584"/>
        <c:crosses val="autoZero"/>
        <c:auto val="1"/>
        <c:lblAlgn val="ctr"/>
        <c:lblOffset val="100"/>
      </c:catAx>
      <c:valAx>
        <c:axId val="107203584"/>
        <c:scaling>
          <c:orientation val="minMax"/>
        </c:scaling>
        <c:axPos val="l"/>
        <c:majorGridlines/>
        <c:numFmt formatCode="General" sourceLinked="1"/>
        <c:tickLblPos val="nextTo"/>
        <c:crossAx val="10720204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41FBFE-F3D9-4B6E-8A3B-31232CC265E5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8FFC1-716F-48D5-B249-4CA8627DBB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8FFC1-716F-48D5-B249-4CA8627DBB3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C187-0E3B-4511-8E7A-85816B20CB0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8700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C187-0E3B-4511-8E7A-85816B20CB0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66566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C187-0E3B-4511-8E7A-85816B20CB06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42925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E6C187-0E3B-4511-8E7A-85816B20CB06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150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39"/>
            <a:ext cx="8496944" cy="792089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Повышение качества образования – 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целенаправленный процесс обучения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563154555"/>
              </p:ext>
            </p:extLst>
          </p:nvPr>
        </p:nvGraphicFramePr>
        <p:xfrm>
          <a:off x="395536" y="1340768"/>
          <a:ext cx="832757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east.userapi.com/sun9-22/s/v1/ig2/zwHerWSQU5nhRy6n0560xu5k2AvbkO46TmlWPMRTqPozdyWe6B82YVz5U5u8Ffdbx5qAf6nsg7ajx8aP9IJz6kd4.jpg?size=1999x1514&amp;quality=96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44836" y="182164"/>
            <a:ext cx="774823" cy="782446"/>
          </a:xfrm>
          <a:prstGeom prst="rect">
            <a:avLst/>
          </a:prstGeom>
          <a:solidFill>
            <a:srgbClr val="FFFAEB"/>
          </a:solid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6958" y="182165"/>
            <a:ext cx="8691196" cy="2087163"/>
          </a:xfrm>
          <a:noFill/>
          <a:ln>
            <a:noFill/>
          </a:ln>
          <a:effectLst>
            <a:glow>
              <a:schemeClr val="tx1"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TopRight">
              <a:rot lat="19499998" lon="0" rev="0"/>
            </a:camera>
            <a:lightRig rig="threePt" dir="t"/>
          </a:scene3d>
          <a:sp3d z="38100" prstMaterial="matte"/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Контроль </a:t>
            </a:r>
            <a:br>
              <a:rPr lang="ru-RU" sz="36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за </a:t>
            </a:r>
            <a:r>
              <a:rPr lang="ru-RU" sz="3600" b="1" i="1" dirty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качеством проверки </a:t>
            </a:r>
            <a:r>
              <a:rPr lang="ru-RU" sz="36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письменных </a:t>
            </a:r>
            <a:r>
              <a:rPr lang="ru-RU" sz="3600" b="1" i="1" dirty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работ обучающихся</a:t>
            </a:r>
          </a:p>
        </p:txBody>
      </p:sp>
      <p:sp>
        <p:nvSpPr>
          <p:cNvPr id="9" name="Подзаголовок 4"/>
          <p:cNvSpPr txBox="1">
            <a:spLocks/>
          </p:cNvSpPr>
          <p:nvPr/>
        </p:nvSpPr>
        <p:spPr>
          <a:xfrm>
            <a:off x="622879" y="2504064"/>
            <a:ext cx="7999352" cy="1742622"/>
          </a:xfrm>
          <a:prstGeom prst="horizontalScroll">
            <a:avLst/>
          </a:prstGeom>
          <a:solidFill>
            <a:srgbClr val="FFF6DD"/>
          </a:solidFill>
          <a:ln w="57150" cap="flat" cmpd="sng" algn="ctr">
            <a:solidFill>
              <a:srgbClr val="7E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Анализ качества проверки письменных работ обучающихся в части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пропуска 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учителем ошибок</a:t>
            </a:r>
          </a:p>
        </p:txBody>
      </p:sp>
      <p:sp>
        <p:nvSpPr>
          <p:cNvPr id="8" name="Подзаголовок 4"/>
          <p:cNvSpPr txBox="1">
            <a:spLocks/>
          </p:cNvSpPr>
          <p:nvPr/>
        </p:nvSpPr>
        <p:spPr>
          <a:xfrm>
            <a:off x="622879" y="4571723"/>
            <a:ext cx="7999352" cy="1776324"/>
          </a:xfrm>
          <a:prstGeom prst="horizontalScroll">
            <a:avLst/>
          </a:prstGeom>
          <a:solidFill>
            <a:srgbClr val="FFF6DD"/>
          </a:solidFill>
          <a:ln w="57150" cap="flat" cmpd="sng" algn="ctr">
            <a:solidFill>
              <a:srgbClr val="7E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Анализ соответствия оценок, выставленных за письменные работы обучающихся, утвержденным критериям оценивания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419353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east.userapi.com/sun9-22/s/v1/ig2/zwHerWSQU5nhRy6n0560xu5k2AvbkO46TmlWPMRTqPozdyWe6B82YVz5U5u8Ffdbx5qAf6nsg7ajx8aP9IJz6kd4.jpg?size=1999x1514&amp;quality=96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75321" y="182164"/>
            <a:ext cx="774823" cy="782446"/>
          </a:xfrm>
          <a:prstGeom prst="rect">
            <a:avLst/>
          </a:prstGeom>
          <a:solidFill>
            <a:srgbClr val="FFFAEB"/>
          </a:solid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6958" y="171450"/>
            <a:ext cx="8691196" cy="1525465"/>
          </a:xfrm>
          <a:noFill/>
          <a:ln>
            <a:noFill/>
          </a:ln>
          <a:effectLst>
            <a:glow>
              <a:schemeClr val="tx1"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TopRight">
              <a:rot lat="19499998" lon="0" rev="0"/>
            </a:camera>
            <a:lightRig rig="threePt" dir="t"/>
          </a:scene3d>
          <a:sp3d z="38100" prstMaterial="matte"/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      </a:t>
            </a:r>
            <a:r>
              <a:rPr lang="ru-RU" sz="3600" b="1" i="1" dirty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Доступность информации </a:t>
            </a:r>
            <a:r>
              <a:rPr lang="ru-RU" sz="36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об </a:t>
            </a:r>
            <a:r>
              <a:rPr lang="ru-RU" sz="3600" b="1" i="1" dirty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учебных </a:t>
            </a:r>
            <a:r>
              <a:rPr lang="ru-RU" sz="36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достижениях </a:t>
            </a:r>
            <a:r>
              <a:rPr lang="ru-RU" sz="3600" b="1" i="1" dirty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обучающихся</a:t>
            </a:r>
          </a:p>
        </p:txBody>
      </p:sp>
      <p:sp>
        <p:nvSpPr>
          <p:cNvPr id="9" name="Подзаголовок 4"/>
          <p:cNvSpPr txBox="1">
            <a:spLocks/>
          </p:cNvSpPr>
          <p:nvPr/>
        </p:nvSpPr>
        <p:spPr>
          <a:xfrm>
            <a:off x="547045" y="2096687"/>
            <a:ext cx="8151020" cy="1962151"/>
          </a:xfrm>
          <a:prstGeom prst="horizontalScroll">
            <a:avLst/>
          </a:prstGeom>
          <a:solidFill>
            <a:srgbClr val="FFF6DD"/>
          </a:solidFill>
          <a:ln w="57150" cap="flat" cmpd="sng" algn="ctr">
            <a:solidFill>
              <a:srgbClr val="7E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Своевременное оценивание учебных достижений обучающихся</a:t>
            </a:r>
          </a:p>
        </p:txBody>
      </p:sp>
      <p:sp>
        <p:nvSpPr>
          <p:cNvPr id="8" name="Подзаголовок 4"/>
          <p:cNvSpPr txBox="1">
            <a:spLocks/>
          </p:cNvSpPr>
          <p:nvPr/>
        </p:nvSpPr>
        <p:spPr>
          <a:xfrm>
            <a:off x="547046" y="4290369"/>
            <a:ext cx="8151021" cy="1962151"/>
          </a:xfrm>
          <a:prstGeom prst="horizontalScroll">
            <a:avLst/>
          </a:prstGeom>
          <a:solidFill>
            <a:srgbClr val="FFF6DD"/>
          </a:solidFill>
          <a:ln w="57150" cap="flat" cmpd="sng" algn="ctr">
            <a:solidFill>
              <a:srgbClr val="7E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Доступность информации для обучающихся и их родителей</a:t>
            </a:r>
          </a:p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 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результатах 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оценивания </a:t>
            </a:r>
            <a:r>
              <a:rPr lang="ru-RU" b="1" i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учебных достижений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Source Serif Pro Light" panose="020403030504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737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ВПР-2022 осень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с 5 по 9 класс (за предыдущий класс)</a:t>
            </a:r>
          </a:p>
          <a:p>
            <a:r>
              <a:rPr lang="ru-RU" dirty="0" smtClean="0"/>
              <a:t>Проведение работ - с 19.09.22 по 24.10.2022</a:t>
            </a:r>
          </a:p>
          <a:p>
            <a:r>
              <a:rPr lang="ru-RU" dirty="0" smtClean="0"/>
              <a:t>Проверка работ и загрузка результатов – до 25.10.22</a:t>
            </a:r>
          </a:p>
          <a:p>
            <a:r>
              <a:rPr lang="ru-RU" dirty="0" smtClean="0"/>
              <a:t>Получение результатов – с 21.11.2022</a:t>
            </a:r>
          </a:p>
          <a:p>
            <a:r>
              <a:rPr lang="ru-RU" dirty="0" smtClean="0"/>
              <a:t>ВПР по обществознанию 8 класс – в компьютерной форме.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b="1" i="1" dirty="0" smtClean="0"/>
              <a:t>Сбор расписания – с 23.08.22 по 05.09.2022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Результаты ОГЭ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563154555"/>
              </p:ext>
            </p:extLst>
          </p:nvPr>
        </p:nvGraphicFramePr>
        <p:xfrm>
          <a:off x="395536" y="1340768"/>
          <a:ext cx="832757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Результаты ЕГЭ</a:t>
            </a:r>
            <a:r>
              <a:rPr lang="ru-RU" sz="2800" b="1" dirty="0" smtClean="0"/>
              <a:t>(средний балл)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563154555"/>
              </p:ext>
            </p:extLst>
          </p:nvPr>
        </p:nvGraphicFramePr>
        <p:xfrm>
          <a:off x="179512" y="1340768"/>
          <a:ext cx="8964488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Результаты ЕГЭ</a:t>
            </a:r>
            <a:r>
              <a:rPr lang="ru-RU" sz="2800" b="1" dirty="0" smtClean="0"/>
              <a:t>(средний балл)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Диаграмма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Обучающиеся, получившие аттестаты с отличием, медалисты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1" y="1700808"/>
          <a:ext cx="8229598" cy="4680519"/>
        </p:xfrm>
        <a:graphic>
          <a:graphicData uri="http://schemas.openxmlformats.org/drawingml/2006/table">
            <a:tbl>
              <a:tblPr/>
              <a:tblGrid>
                <a:gridCol w="1450503"/>
                <a:gridCol w="3353243"/>
                <a:gridCol w="617776"/>
                <a:gridCol w="575172"/>
                <a:gridCol w="575172"/>
                <a:gridCol w="559194"/>
                <a:gridCol w="559194"/>
                <a:gridCol w="539344"/>
              </a:tblGrid>
              <a:tr h="29561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 dirty="0">
                          <a:latin typeface="Times New Roman"/>
                          <a:ea typeface="Times New Roman"/>
                          <a:cs typeface="Times New Roman"/>
                        </a:rPr>
                        <a:t>МОУО</a:t>
                      </a:r>
                      <a:endParaRPr lang="ru-RU" sz="1600" b="1" kern="1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ОУ</a:t>
                      </a:r>
                      <a:endParaRPr lang="ru-RU" sz="1600" b="1" kern="1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 dirty="0">
                          <a:latin typeface="Times New Roman"/>
                          <a:ea typeface="Times New Roman"/>
                          <a:cs typeface="Times New Roman"/>
                        </a:rPr>
                        <a:t>9 класс</a:t>
                      </a:r>
                      <a:endParaRPr lang="ru-RU" sz="1600" b="1" kern="1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 dirty="0">
                          <a:latin typeface="Times New Roman"/>
                          <a:ea typeface="Times New Roman"/>
                          <a:cs typeface="Times New Roman"/>
                        </a:rPr>
                        <a:t>11 класс</a:t>
                      </a:r>
                      <a:endParaRPr lang="ru-RU" sz="1600" b="1" kern="1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56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2022 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06" marR="5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 dirty="0"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600" b="1" kern="1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 dirty="0"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endParaRPr lang="ru-RU" sz="1600" b="1" kern="1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2022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06" marR="58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955">
                <a:tc rowSpan="6">
                  <a:txBody>
                    <a:bodyPr/>
                    <a:lstStyle/>
                    <a:p>
                      <a:pPr indent="47625"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 dirty="0" err="1">
                          <a:latin typeface="Times New Roman"/>
                          <a:ea typeface="Times New Roman"/>
                          <a:cs typeface="Times New Roman"/>
                        </a:rPr>
                        <a:t>Аромашевский</a:t>
                      </a:r>
                      <a:r>
                        <a:rPr lang="ru-RU" sz="1600" b="1" kern="150" dirty="0">
                          <a:latin typeface="Times New Roman"/>
                          <a:ea typeface="Times New Roman"/>
                          <a:cs typeface="Times New Roman"/>
                        </a:rPr>
                        <a:t> район</a:t>
                      </a:r>
                      <a:endParaRPr lang="ru-RU" sz="1600" b="1" kern="1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7625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 dirty="0">
                          <a:latin typeface="Times New Roman"/>
                          <a:ea typeface="Times New Roman"/>
                          <a:cs typeface="Times New Roman"/>
                        </a:rPr>
                        <a:t>МАОУ «</a:t>
                      </a:r>
                      <a:r>
                        <a:rPr lang="ru-RU" sz="1600" b="1" kern="150" dirty="0" err="1">
                          <a:latin typeface="Times New Roman"/>
                          <a:ea typeface="Times New Roman"/>
                          <a:cs typeface="Times New Roman"/>
                        </a:rPr>
                        <a:t>Аромашевская</a:t>
                      </a:r>
                      <a:r>
                        <a:rPr lang="ru-RU" sz="1600" b="1" kern="150" dirty="0">
                          <a:latin typeface="Times New Roman"/>
                          <a:ea typeface="Times New Roman"/>
                          <a:cs typeface="Times New Roman"/>
                        </a:rPr>
                        <a:t> СОШ </a:t>
                      </a:r>
                      <a:r>
                        <a:rPr lang="ru-RU" sz="1600" b="1" kern="150" dirty="0" err="1">
                          <a:latin typeface="Times New Roman"/>
                          <a:ea typeface="Times New Roman"/>
                          <a:cs typeface="Times New Roman"/>
                        </a:rPr>
                        <a:t>им.В.Д.Кармацкого</a:t>
                      </a:r>
                      <a:r>
                        <a:rPr lang="ru-RU" sz="1600" b="1" kern="150" dirty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600" b="1" kern="1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600" b="1" kern="1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7310"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 b="1" kern="1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06" marR="58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7310"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66040"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600" b="1" kern="1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06" marR="58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9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7625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Филиал МАОУ «Аромашевская СОШ им.В.Д.Кармацкого» Слободчиковская ООШ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endParaRPr lang="ru-RU" sz="1600" b="1" kern="1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endParaRPr lang="ru-RU" sz="1600" b="1" kern="1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06" marR="58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endParaRPr lang="ru-RU" sz="1600" b="1" kern="1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endParaRPr lang="ru-RU" sz="1600" b="1" kern="1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endParaRPr lang="ru-RU" sz="1600" b="1" kern="1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06" marR="58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9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7625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Филиал МАОУ «Аромашевская СОШ им.В.Д.Кармацкого» Юрминская СОШ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endParaRPr lang="ru-RU" sz="1600" b="1" kern="1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955"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endParaRPr lang="ru-RU" sz="1600" b="1" kern="1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06" marR="58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955"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b="1" kern="1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b="1" kern="1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endParaRPr lang="ru-RU" sz="1600" b="1" kern="1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06" marR="58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9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7625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Филиал МАОУ «Аромашевская СОШ им.В.Д.Кармацкого» Кротовская  СОШ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endParaRPr lang="ru-RU" sz="1600" b="1" kern="1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endParaRPr lang="ru-RU" sz="1600" b="1" kern="1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06" marR="58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endParaRPr lang="ru-RU" sz="1600" b="1" kern="1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endParaRPr lang="ru-RU" sz="1600" b="1" kern="1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endParaRPr lang="ru-RU" sz="1600" b="1" kern="1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06" marR="58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9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7625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Филиал МАОУ «Аромашевская СОШ им.В.Д.Кармацкого» Русаковская  СОШ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endParaRPr lang="ru-RU" sz="1600" b="1" kern="1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955"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endParaRPr lang="ru-RU" sz="1600" b="1" kern="1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06" marR="58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endParaRPr lang="ru-RU" sz="1600" b="1" kern="15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endParaRPr lang="ru-RU" sz="1600" b="1" kern="1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endParaRPr lang="ru-RU" sz="1600" b="1" kern="15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06" marR="58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6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7625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955"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06" marR="58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955"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685"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600" b="1" kern="15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2702" marR="6270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09675" algn="l"/>
                        </a:tabLst>
                      </a:pPr>
                      <a:r>
                        <a:rPr lang="ru-RU" sz="1600" b="1" kern="15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 b="1" kern="15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06" marR="58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Незачеты по результатам основного периода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836712"/>
          <a:ext cx="8640960" cy="5697633"/>
        </p:xfrm>
        <a:graphic>
          <a:graphicData uri="http://schemas.openxmlformats.org/drawingml/2006/table">
            <a:tbl>
              <a:tblPr/>
              <a:tblGrid>
                <a:gridCol w="1430092"/>
                <a:gridCol w="2164424"/>
                <a:gridCol w="2673873"/>
                <a:gridCol w="2372571"/>
              </a:tblGrid>
              <a:tr h="243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предмет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2022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1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русский язык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(сдавали только те, кто поступает в вузы)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Аромашевская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СОШ-2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Кротовская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СОШ-3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Новопетровская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СОШ-1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Аромашевская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СОШ-3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Новопетровская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СОШ-1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2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математика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(сдавали только те, кто поступает в вузы)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Аромашевская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СОШ-2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Кротовская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СОШ-1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Новопетровская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СОШ-1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(не стали пересдавать 2 выпускника из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Кротовской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СОШ-1,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Новопетровской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СОШ-1)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Аромашевская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СОШ-3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Русаковская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СОШ-2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Новопетровская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СОШ-2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Кротовская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СОШ-1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Юрминская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СОШ-1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0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обществознание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Аромашевская СОШ-2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Новопетровская СОШ-3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Аромашевская СОШ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0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биология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Аромашевская СОШ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Аромашевская СОШ-5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Юрминская СОШ-1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0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химия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Аромашевская СОШ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Аромашевская СОШ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Аромашевская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СОШ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0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физика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Аромашевская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СОШ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0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Практическая работа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r>
              <a:rPr lang="ru-RU" dirty="0" smtClean="0"/>
              <a:t>План по подготовке к ГИА-2023</a:t>
            </a:r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i="1" dirty="0" smtClean="0"/>
              <a:t>Материалы </a:t>
            </a:r>
            <a:r>
              <a:rPr lang="ru-RU" i="1" dirty="0" err="1" smtClean="0"/>
              <a:t>Савидовой</a:t>
            </a:r>
            <a:r>
              <a:rPr lang="ru-RU" i="1" dirty="0" smtClean="0"/>
              <a:t> В.В. – гуманитарный цикл;</a:t>
            </a:r>
          </a:p>
          <a:p>
            <a:pPr>
              <a:buFontTx/>
              <a:buChar char="-"/>
            </a:pPr>
            <a:r>
              <a:rPr lang="ru-RU" i="1" dirty="0" smtClean="0"/>
              <a:t>Материалы </a:t>
            </a:r>
            <a:r>
              <a:rPr lang="ru-RU" i="1" dirty="0" err="1" smtClean="0"/>
              <a:t>Кановой</a:t>
            </a:r>
            <a:r>
              <a:rPr lang="ru-RU" i="1" dirty="0" smtClean="0"/>
              <a:t> Н.В. – естественно-математический цикл.</a:t>
            </a:r>
            <a:endParaRPr lang="ru-RU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east.userapi.com/sun9-22/s/v1/ig2/zwHerWSQU5nhRy6n0560xu5k2AvbkO46TmlWPMRTqPozdyWe6B82YVz5U5u8Ffdbx5qAf6nsg7ajx8aP9IJz6kd4.jpg?size=1999x1514&amp;quality=96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76982" y="374450"/>
            <a:ext cx="774823" cy="782446"/>
          </a:xfrm>
          <a:prstGeom prst="rect">
            <a:avLst/>
          </a:prstGeom>
          <a:solidFill>
            <a:srgbClr val="FFFFF7"/>
          </a:solid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6958" y="350146"/>
            <a:ext cx="8691196" cy="793161"/>
          </a:xfrm>
          <a:noFill/>
          <a:ln>
            <a:noFill/>
          </a:ln>
          <a:effectLst>
            <a:glow>
              <a:schemeClr val="tx1">
                <a:alpha val="40000"/>
              </a:schemeClr>
            </a:glow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      </a:t>
            </a:r>
            <a:r>
              <a:rPr lang="ru-RU" sz="3200" dirty="0" smtClean="0"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Департамент образования и науки Тюменской области</a:t>
            </a:r>
            <a:endParaRPr lang="ru-RU" sz="4800" b="1" i="1" dirty="0">
              <a:latin typeface="Source Serif Pro Light" panose="02040303050405020204" pitchFamily="18" charset="0"/>
              <a:ea typeface="Source Serif Pro Light" panose="020403030504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4"/>
          <p:cNvSpPr txBox="1">
            <a:spLocks/>
          </p:cNvSpPr>
          <p:nvPr/>
        </p:nvSpPr>
        <p:spPr>
          <a:xfrm>
            <a:off x="2794306" y="6155530"/>
            <a:ext cx="6173848" cy="702471"/>
          </a:xfrm>
          <a:prstGeom prst="horizontalScroll">
            <a:avLst/>
          </a:prstGeom>
          <a:solidFill>
            <a:srgbClr val="FFFCF3"/>
          </a:solidFill>
          <a:ln w="12700" cap="flat" cmpd="sng" algn="ctr">
            <a:solidFill>
              <a:srgbClr val="70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 smtClean="0">
                <a:solidFill>
                  <a:srgbClr val="7E0000"/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Скирда Ольга Сергеевна, </a:t>
            </a:r>
            <a:r>
              <a:rPr lang="ru-RU" sz="1800" dirty="0" smtClean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</a:t>
            </a:r>
            <a:r>
              <a:rPr lang="ru-RU" sz="1800" dirty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государственного контроля (надзора</a:t>
            </a:r>
            <a:r>
              <a:rPr lang="ru-RU" sz="1800" dirty="0" smtClean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800" dirty="0">
              <a:solidFill>
                <a:srgbClr val="7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393" y="1809749"/>
            <a:ext cx="7643813" cy="383857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endParaRPr lang="ru-RU" sz="5400" dirty="0"/>
          </a:p>
        </p:txBody>
      </p:sp>
      <p:sp>
        <p:nvSpPr>
          <p:cNvPr id="9" name="Подзаголовок 4"/>
          <p:cNvSpPr txBox="1">
            <a:spLocks/>
          </p:cNvSpPr>
          <p:nvPr/>
        </p:nvSpPr>
        <p:spPr>
          <a:xfrm>
            <a:off x="276958" y="1181202"/>
            <a:ext cx="8524142" cy="5314950"/>
          </a:xfrm>
          <a:prstGeom prst="horizontalScroll">
            <a:avLst/>
          </a:prstGeom>
          <a:solidFill>
            <a:srgbClr val="FFF6DD"/>
          </a:solidFill>
          <a:ln w="57150" cap="flat" cmpd="sng" algn="ctr">
            <a:solidFill>
              <a:srgbClr val="700000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4800" b="1" i="1" dirty="0">
              <a:solidFill>
                <a:schemeClr val="tx1"/>
              </a:solidFill>
              <a:latin typeface="Source Serif Pro Light" panose="02040303050405020204" pitchFamily="18" charset="0"/>
              <a:ea typeface="Source Serif Pro Light" panose="020403030504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02281" y="2130517"/>
            <a:ext cx="682728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Контроль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erif Pro" panose="02040603050405020204" pitchFamily="18" charset="0"/>
                <a:ea typeface="Segoe UI Emoji" panose="020B0502040204020203" pitchFamily="34" charset="0"/>
                <a:cs typeface="Times New Roman" panose="02020603050405020304" pitchFamily="18" charset="0"/>
              </a:rPr>
              <a:t> </a:t>
            </a: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Serif Pro" panose="02040603050405020204" pitchFamily="18" charset="0"/>
              <a:ea typeface="Segoe UI Emoji" panose="020B0502040204020203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за </a:t>
            </a: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осуществлением </a:t>
            </a:r>
            <a:endParaRPr lang="ru-RU" sz="3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ource Serif Pro Light" panose="02040303050405020204" pitchFamily="18" charset="0"/>
              <a:ea typeface="Source Serif Pro Light" panose="0204030305040502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текущей </a:t>
            </a: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и промежуточной аттестации 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обучающихся 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0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east.userapi.com/sun9-22/s/v1/ig2/zwHerWSQU5nhRy6n0560xu5k2AvbkO46TmlWPMRTqPozdyWe6B82YVz5U5u8Ffdbx5qAf6nsg7ajx8aP9IJz6kd4.jpg?size=1999x1514&amp;quality=96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80828" y="248632"/>
            <a:ext cx="774823" cy="782446"/>
          </a:xfrm>
          <a:prstGeom prst="rect">
            <a:avLst/>
          </a:prstGeom>
          <a:solidFill>
            <a:srgbClr val="FFFAEB"/>
          </a:solid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5159" y="129410"/>
            <a:ext cx="7706183" cy="1803336"/>
          </a:xfrm>
          <a:noFill/>
          <a:ln>
            <a:noFill/>
          </a:ln>
          <a:effectLst>
            <a:glow>
              <a:schemeClr val="tx1"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TopRight">
              <a:rot lat="19499998" lon="0" rev="0"/>
            </a:camera>
            <a:lightRig rig="threePt" dir="t"/>
          </a:scene3d>
          <a:sp3d z="38100" prstMaterial="matte"/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4800" b="1" i="1" dirty="0" smtClean="0"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  </a:t>
            </a:r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Объективность </a:t>
            </a:r>
            <a:r>
              <a:rPr lang="ru-RU" sz="4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ource Serif Pro Light" panose="020403030504050202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оценивания учебных достижений обучающихся</a:t>
            </a:r>
          </a:p>
        </p:txBody>
      </p:sp>
      <p:sp>
        <p:nvSpPr>
          <p:cNvPr id="6" name="Подзаголовок 4"/>
          <p:cNvSpPr txBox="1">
            <a:spLocks/>
          </p:cNvSpPr>
          <p:nvPr/>
        </p:nvSpPr>
        <p:spPr>
          <a:xfrm>
            <a:off x="4891820" y="2218405"/>
            <a:ext cx="3802124" cy="1962151"/>
          </a:xfrm>
          <a:prstGeom prst="horizontalScroll">
            <a:avLst/>
          </a:prstGeom>
          <a:solidFill>
            <a:srgbClr val="FFF6DD"/>
          </a:solidFill>
          <a:ln w="57150" cap="flat" cmpd="sng" algn="ctr">
            <a:solidFill>
              <a:srgbClr val="7E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Одинаковые оценки характеризуют одинаковое качество знаний обучающихся</a:t>
            </a:r>
          </a:p>
        </p:txBody>
      </p:sp>
      <p:sp>
        <p:nvSpPr>
          <p:cNvPr id="9" name="Подзаголовок 4"/>
          <p:cNvSpPr txBox="1">
            <a:spLocks/>
          </p:cNvSpPr>
          <p:nvPr/>
        </p:nvSpPr>
        <p:spPr>
          <a:xfrm>
            <a:off x="375322" y="2439587"/>
            <a:ext cx="3802124" cy="1962151"/>
          </a:xfrm>
          <a:prstGeom prst="horizontalScroll">
            <a:avLst/>
          </a:prstGeom>
          <a:solidFill>
            <a:srgbClr val="FFF6DD"/>
          </a:solidFill>
          <a:ln w="57150" cap="flat" cmpd="sng" algn="ctr">
            <a:solidFill>
              <a:srgbClr val="7E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Единая система оценивания в соответствии </a:t>
            </a:r>
            <a:r>
              <a:rPr lang="ru-RU" sz="2000" b="1" i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с </a:t>
            </a:r>
            <a:r>
              <a:rPr lang="ru-RU" sz="2000" b="1" i="1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критериями 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оценки учебных достижений обучающихся</a:t>
            </a:r>
          </a:p>
        </p:txBody>
      </p:sp>
      <p:sp>
        <p:nvSpPr>
          <p:cNvPr id="10" name="Подзаголовок 4"/>
          <p:cNvSpPr txBox="1">
            <a:spLocks/>
          </p:cNvSpPr>
          <p:nvPr/>
        </p:nvSpPr>
        <p:spPr>
          <a:xfrm>
            <a:off x="5004048" y="4293096"/>
            <a:ext cx="3689896" cy="2070793"/>
          </a:xfrm>
          <a:prstGeom prst="horizontalScroll">
            <a:avLst/>
          </a:prstGeom>
          <a:solidFill>
            <a:srgbClr val="FFF6DD"/>
          </a:solidFill>
          <a:ln w="57150" cap="flat" cmpd="sng" algn="ctr">
            <a:solidFill>
              <a:srgbClr val="7E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Максимальное соответствие оценок, выставленных учителем, оценкам, полученным при проведении независимой оценки качества образования</a:t>
            </a:r>
          </a:p>
        </p:txBody>
      </p:sp>
      <p:sp>
        <p:nvSpPr>
          <p:cNvPr id="8" name="Подзаголовок 4"/>
          <p:cNvSpPr txBox="1">
            <a:spLocks/>
          </p:cNvSpPr>
          <p:nvPr/>
        </p:nvSpPr>
        <p:spPr>
          <a:xfrm>
            <a:off x="375322" y="4466215"/>
            <a:ext cx="3802124" cy="1962151"/>
          </a:xfrm>
          <a:prstGeom prst="horizontalScroll">
            <a:avLst/>
          </a:prstGeom>
          <a:solidFill>
            <a:srgbClr val="FFF6DD"/>
          </a:solidFill>
          <a:ln w="57150" cap="flat" cmpd="sng" algn="ctr">
            <a:solidFill>
              <a:srgbClr val="7E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Фактическая успеваемость </a:t>
            </a:r>
            <a:r>
              <a:rPr lang="ru-RU" sz="1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обучающегося </a:t>
            </a:r>
            <a:r>
              <a:rPr lang="ru-RU" sz="16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Source Serif Pro Light" panose="02040303050405020204" pitchFamily="18" charset="0"/>
                <a:cs typeface="Times New Roman" panose="02020603050405020304" pitchFamily="18" charset="0"/>
              </a:rPr>
              <a:t>лежит в основе оценки, а не субъективное мнение учителя по отношению к нему</a:t>
            </a:r>
          </a:p>
        </p:txBody>
      </p:sp>
    </p:spTree>
    <p:extLst>
      <p:ext uri="{BB962C8B-B14F-4D97-AF65-F5344CB8AC3E}">
        <p14:creationId xmlns:p14="http://schemas.microsoft.com/office/powerpoint/2010/main" xmlns="" val="358565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430</Words>
  <Application>Microsoft Office PowerPoint</Application>
  <PresentationFormat>Экран (4:3)</PresentationFormat>
  <Paragraphs>144</Paragraphs>
  <Slides>12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Повышение качества образования –  целенаправленный процесс обучения</vt:lpstr>
      <vt:lpstr>Результаты ОГЭ</vt:lpstr>
      <vt:lpstr>Результаты ЕГЭ(средний балл)</vt:lpstr>
      <vt:lpstr>Результаты ЕГЭ(средний балл)</vt:lpstr>
      <vt:lpstr>Обучающиеся, получившие аттестаты с отличием, медалисты </vt:lpstr>
      <vt:lpstr>Незачеты по результатам основного периода</vt:lpstr>
      <vt:lpstr>Практическая работа</vt:lpstr>
      <vt:lpstr>      Департамент образования и науки Тюменской области</vt:lpstr>
      <vt:lpstr>  Объективность оценивания учебных достижений обучающихся</vt:lpstr>
      <vt:lpstr>Контроль  за качеством проверки письменных работ обучающихся</vt:lpstr>
      <vt:lpstr>      Доступность информации  об учебных достижениях обучающихся</vt:lpstr>
      <vt:lpstr>ВПР-2022 осень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Повышение качества образования – целенаправленный процесс обучения</dc:title>
  <dc:creator>z</dc:creator>
  <cp:lastModifiedBy>Aser</cp:lastModifiedBy>
  <cp:revision>19</cp:revision>
  <dcterms:created xsi:type="dcterms:W3CDTF">2021-08-09T04:53:24Z</dcterms:created>
  <dcterms:modified xsi:type="dcterms:W3CDTF">2022-08-21T05:34:17Z</dcterms:modified>
</cp:coreProperties>
</file>