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7" r:id="rId2"/>
    <p:sldId id="259" r:id="rId3"/>
    <p:sldId id="261" r:id="rId4"/>
    <p:sldId id="262" r:id="rId5"/>
  </p:sldIdLst>
  <p:sldSz cx="12192000" cy="6858000"/>
  <p:notesSz cx="6797675" cy="9929813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CF3"/>
    <a:srgbClr val="7E0000"/>
    <a:srgbClr val="FFFAEB"/>
    <a:srgbClr val="540000"/>
    <a:srgbClr val="FFFFF7"/>
    <a:srgbClr val="FFF6DD"/>
    <a:srgbClr val="E5F5FF"/>
    <a:srgbClr val="008200"/>
    <a:srgbClr val="006600"/>
    <a:srgbClr val="F2F8EE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67" d="100"/>
          <a:sy n="67" d="100"/>
        </p:scale>
        <p:origin x="-840" y="-108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821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D154BD8-A8D1-4EF3-9A1F-AC78855D557C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420688" y="1241425"/>
            <a:ext cx="5956300" cy="33512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78722"/>
            <a:ext cx="5438140" cy="390986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1600"/>
            <a:ext cx="2945659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31600"/>
            <a:ext cx="2945659" cy="49821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1E6C187-0E3B-4511-8E7A-85816B20CB06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98233461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1E6C187-0E3B-4511-8E7A-85816B20CB06}" type="slidenum">
              <a:rPr lang="ru-RU" smtClean="0"/>
              <a:pPr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518700792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1E6C187-0E3B-4511-8E7A-85816B20CB06}" type="slidenum">
              <a:rPr lang="ru-RU" smtClean="0"/>
              <a:pPr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386656688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1E6C187-0E3B-4511-8E7A-85816B20CB06}" type="slidenum">
              <a:rPr lang="ru-RU" smtClean="0"/>
              <a:pPr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04429259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1E6C187-0E3B-4511-8E7A-85816B20CB06}" type="slidenum">
              <a:rPr lang="ru-RU" smtClean="0"/>
              <a:pPr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52150841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82369038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6955035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22572403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4685680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9645996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9879622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Объект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Объект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98281699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97366823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6683956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39580640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59894092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6C61704-0948-46AD-9A38-BF21C1D034C7}" type="datetimeFigureOut">
              <a:rPr lang="ru-RU" smtClean="0"/>
              <a:pPr/>
              <a:t>18.08.2022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FCE2BF3-E04F-4036-9AEF-2974F989B219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42801602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C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s://sun9-east.userapi.com/sun9-22/s/v1/ig2/zwHerWSQU5nhRy6n0560xu5k2AvbkO46TmlWPMRTqPozdyWe6B82YVz5U5u8Ffdbx5qAf6nsg7ajx8aP9IJz6kd4.jpg?size=1999x1514&amp;quality=96&amp;type=album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 rot="10800000" flipV="1">
            <a:off x="635976" y="374450"/>
            <a:ext cx="1033097" cy="782446"/>
          </a:xfrm>
          <a:prstGeom prst="rect">
            <a:avLst/>
          </a:prstGeom>
          <a:solidFill>
            <a:srgbClr val="FFFFF7"/>
          </a:solidFill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69277" y="350145"/>
            <a:ext cx="11588261" cy="793161"/>
          </a:xfrm>
          <a:noFill/>
          <a:ln>
            <a:noFill/>
          </a:ln>
          <a:effectLst>
            <a:glow>
              <a:schemeClr val="tx1">
                <a:alpha val="40000"/>
              </a:schemeClr>
            </a:glow>
            <a:outerShdw blurRad="76200" dist="12700" dir="2700000" sy="-23000" kx="-800400" algn="bl" rotWithShape="0">
              <a:prstClr val="black">
                <a:alpha val="20000"/>
              </a:prstClr>
            </a:outerShdw>
          </a:effectLst>
        </p:spPr>
        <p:txBody>
          <a:bodyPr>
            <a:noAutofit/>
          </a:bodyPr>
          <a:lstStyle/>
          <a:p>
            <a:r>
              <a:rPr lang="ru-RU" sz="48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      </a:t>
            </a:r>
            <a:r>
              <a:rPr lang="ru-RU" sz="3200" dirty="0" smtClean="0"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Департамент образования и науки Тюменской области</a:t>
            </a:r>
            <a:endParaRPr lang="ru-RU" sz="4800" b="1" i="1" dirty="0">
              <a:latin typeface="Source Serif Pro Light" panose="02040303050405020204" pitchFamily="18" charset="0"/>
              <a:ea typeface="Source Serif Pro Light" panose="020403030504050202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Подзаголовок 4"/>
          <p:cNvSpPr txBox="1">
            <a:spLocks/>
          </p:cNvSpPr>
          <p:nvPr/>
        </p:nvSpPr>
        <p:spPr>
          <a:xfrm>
            <a:off x="3725741" y="6155529"/>
            <a:ext cx="8231797" cy="702471"/>
          </a:xfrm>
          <a:prstGeom prst="horizontalScroll">
            <a:avLst/>
          </a:prstGeom>
          <a:solidFill>
            <a:srgbClr val="FFFCF3"/>
          </a:solidFill>
          <a:ln w="12700" cap="flat" cmpd="sng" algn="ctr">
            <a:solidFill>
              <a:srgbClr val="700000"/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1800" dirty="0" smtClean="0">
                <a:solidFill>
                  <a:srgbClr val="7E0000"/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Скирда Ольга Сергеевна, </a:t>
            </a:r>
            <a:r>
              <a:rPr lang="ru-RU" sz="1800" dirty="0" smtClean="0">
                <a:solidFill>
                  <a:srgbClr val="7E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начальник </a:t>
            </a:r>
            <a:r>
              <a:rPr lang="ru-RU" sz="1800" dirty="0">
                <a:solidFill>
                  <a:srgbClr val="7E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отдела государственного контроля (надзора</a:t>
            </a:r>
            <a:r>
              <a:rPr lang="ru-RU" sz="1800" dirty="0" smtClean="0">
                <a:solidFill>
                  <a:srgbClr val="7E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ru-RU" sz="1800" dirty="0">
              <a:solidFill>
                <a:srgbClr val="7E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152525" y="1809749"/>
            <a:ext cx="10191750" cy="3838575"/>
          </a:xfrm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txBody>
          <a:bodyPr>
            <a:noAutofit/>
          </a:bodyPr>
          <a:lstStyle/>
          <a:p>
            <a:endParaRPr lang="ru-RU" sz="5400" dirty="0"/>
          </a:p>
        </p:txBody>
      </p:sp>
      <p:sp>
        <p:nvSpPr>
          <p:cNvPr id="9" name="Подзаголовок 4"/>
          <p:cNvSpPr txBox="1">
            <a:spLocks/>
          </p:cNvSpPr>
          <p:nvPr/>
        </p:nvSpPr>
        <p:spPr>
          <a:xfrm>
            <a:off x="369278" y="1181202"/>
            <a:ext cx="11365522" cy="5314950"/>
          </a:xfrm>
          <a:prstGeom prst="horizontalScroll">
            <a:avLst/>
          </a:prstGeom>
          <a:solidFill>
            <a:srgbClr val="FFF6DD"/>
          </a:solidFill>
          <a:ln w="57150" cap="flat" cmpd="sng" algn="ctr">
            <a:solidFill>
              <a:srgbClr val="700000"/>
            </a:solidFill>
            <a:prstDash val="solid"/>
            <a:miter lim="800000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endParaRPr lang="ru-RU" sz="4800" b="1" i="1" dirty="0">
              <a:solidFill>
                <a:schemeClr val="tx1"/>
              </a:solidFill>
              <a:latin typeface="Source Serif Pro Light" panose="02040303050405020204" pitchFamily="18" charset="0"/>
              <a:ea typeface="Source Serif Pro Light" panose="02040303050405020204" pitchFamily="18" charset="0"/>
              <a:cs typeface="Times New Roman" panose="02020603050405020304" pitchFamily="18" charset="0"/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469708" y="2130517"/>
            <a:ext cx="9103042" cy="2308324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ru-RU" sz="36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Контроль</a:t>
            </a:r>
            <a:r>
              <a:rPr lang="ru-RU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ource Serif Pro" panose="02040603050405020204" pitchFamily="18" charset="0"/>
                <a:ea typeface="Segoe UI Emoji" panose="020B0502040204020203" pitchFamily="34" charset="0"/>
                <a:cs typeface="Times New Roman" panose="02020603050405020304" pitchFamily="18" charset="0"/>
              </a:rPr>
              <a:t> </a:t>
            </a:r>
            <a:endParaRPr lang="ru-RU" sz="3600" b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ource Serif Pro" panose="02040603050405020204" pitchFamily="18" charset="0"/>
              <a:ea typeface="Segoe UI Emoji" panose="020B0502040204020203" pitchFamily="34" charset="0"/>
              <a:cs typeface="Times New Roman" panose="02020603050405020304" pitchFamily="18" charset="0"/>
            </a:endParaRPr>
          </a:p>
          <a:p>
            <a:pPr algn="ctr"/>
            <a:r>
              <a:rPr lang="ru-RU" sz="36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за </a:t>
            </a:r>
            <a:r>
              <a:rPr lang="ru-RU" sz="36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осуществлением </a:t>
            </a:r>
            <a:endParaRPr lang="ru-RU" sz="3600" b="1" i="1" dirty="0" smtClean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Source Serif Pro Light" panose="02040303050405020204" pitchFamily="18" charset="0"/>
              <a:ea typeface="Source Serif Pro Light" panose="020403030504050202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36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текущей </a:t>
            </a:r>
            <a:r>
              <a:rPr lang="ru-RU" sz="36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и промежуточной аттестации </a:t>
            </a:r>
            <a:r>
              <a:rPr lang="ru-RU" sz="36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обучающихся </a:t>
            </a:r>
            <a:endParaRPr lang="ru-RU" sz="3600" b="1" cap="none" spc="0" dirty="0">
              <a:ln w="9525">
                <a:solidFill>
                  <a:schemeClr val="bg1"/>
                </a:solidFill>
                <a:prstDash val="solid"/>
              </a:ln>
              <a:solidFill>
                <a:schemeClr val="tx1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xmlns="" val="2750425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C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s://sun9-east.userapi.com/sun9-22/s/v1/ig2/zwHerWSQU5nhRy6n0560xu5k2AvbkO46TmlWPMRTqPozdyWe6B82YVz5U5u8Ffdbx5qAf6nsg7ajx8aP9IJz6kd4.jpg?size=1999x1514&amp;quality=96&amp;type=album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 rot="10800000" flipV="1">
            <a:off x="641104" y="248632"/>
            <a:ext cx="1033097" cy="782446"/>
          </a:xfrm>
          <a:prstGeom prst="rect">
            <a:avLst/>
          </a:prstGeom>
          <a:solidFill>
            <a:srgbClr val="FFFAEB"/>
          </a:solidFill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700213" y="129410"/>
            <a:ext cx="10274910" cy="1803336"/>
          </a:xfrm>
          <a:noFill/>
          <a:ln>
            <a:noFill/>
          </a:ln>
          <a:effectLst>
            <a:glow>
              <a:schemeClr val="tx1">
                <a:alpha val="40000"/>
              </a:schemeClr>
            </a:glow>
            <a:outerShdw blurRad="50800" dist="38100" dir="5400000" algn="t" rotWithShape="0">
              <a:prstClr val="black">
                <a:alpha val="40000"/>
              </a:prstClr>
            </a:outerShdw>
          </a:effectLst>
          <a:scene3d>
            <a:camera prst="obliqueTopRight">
              <a:rot lat="19499998" lon="0" rev="0"/>
            </a:camera>
            <a:lightRig rig="threePt" dir="t"/>
          </a:scene3d>
          <a:sp3d z="38100" prstMaterial="matte"/>
        </p:spPr>
        <p:txBody>
          <a:bodyPr>
            <a:noAutofit/>
          </a:bodyPr>
          <a:lstStyle/>
          <a:p>
            <a:pPr>
              <a:lnSpc>
                <a:spcPct val="100000"/>
              </a:lnSpc>
            </a:pPr>
            <a:r>
              <a:rPr lang="ru-RU" sz="48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  </a:t>
            </a:r>
            <a:r>
              <a:rPr lang="ru-RU" sz="4400" b="1" i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Объективность </a:t>
            </a:r>
            <a:r>
              <a:rPr lang="ru-RU" sz="4400" b="1" i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оценивания учебных достижений обучающихся</a:t>
            </a:r>
          </a:p>
        </p:txBody>
      </p:sp>
      <p:sp>
        <p:nvSpPr>
          <p:cNvPr id="6" name="Подзаголовок 4"/>
          <p:cNvSpPr txBox="1">
            <a:spLocks/>
          </p:cNvSpPr>
          <p:nvPr/>
        </p:nvSpPr>
        <p:spPr>
          <a:xfrm>
            <a:off x="6522427" y="2218404"/>
            <a:ext cx="5069498" cy="1962151"/>
          </a:xfrm>
          <a:prstGeom prst="horizontalScroll">
            <a:avLst/>
          </a:prstGeom>
          <a:solidFill>
            <a:srgbClr val="FFF6DD"/>
          </a:solidFill>
          <a:ln w="57150" cap="flat" cmpd="sng" algn="ctr">
            <a:solidFill>
              <a:srgbClr val="7E0000"/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Одинаковые оценки характеризуют одинаковое качество знаний обучающихся</a:t>
            </a:r>
          </a:p>
        </p:txBody>
      </p:sp>
      <p:sp>
        <p:nvSpPr>
          <p:cNvPr id="9" name="Подзаголовок 4"/>
          <p:cNvSpPr txBox="1">
            <a:spLocks/>
          </p:cNvSpPr>
          <p:nvPr/>
        </p:nvSpPr>
        <p:spPr>
          <a:xfrm>
            <a:off x="500429" y="2439586"/>
            <a:ext cx="5069498" cy="1962151"/>
          </a:xfrm>
          <a:prstGeom prst="horizontalScroll">
            <a:avLst/>
          </a:prstGeom>
          <a:solidFill>
            <a:srgbClr val="FFF6DD"/>
          </a:solidFill>
          <a:ln w="57150" cap="flat" cmpd="sng" algn="ctr">
            <a:solidFill>
              <a:srgbClr val="7E0000"/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Единая система оценивания в соответствии </a:t>
            </a:r>
            <a:r>
              <a:rPr lang="ru-RU" sz="2000" b="1" i="1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с </a:t>
            </a:r>
            <a:r>
              <a:rPr lang="ru-RU" sz="2000" b="1" i="1" smtClean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критериями </a:t>
            </a:r>
            <a:r>
              <a:rPr lang="ru-RU" sz="2000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оценки учебных достижений обучающихся</a:t>
            </a:r>
          </a:p>
        </p:txBody>
      </p:sp>
      <p:sp>
        <p:nvSpPr>
          <p:cNvPr id="10" name="Подзаголовок 4"/>
          <p:cNvSpPr txBox="1">
            <a:spLocks/>
          </p:cNvSpPr>
          <p:nvPr/>
        </p:nvSpPr>
        <p:spPr>
          <a:xfrm>
            <a:off x="6522427" y="4401737"/>
            <a:ext cx="5069498" cy="1962151"/>
          </a:xfrm>
          <a:prstGeom prst="horizontalScroll">
            <a:avLst/>
          </a:prstGeom>
          <a:solidFill>
            <a:srgbClr val="FFF6DD"/>
          </a:solidFill>
          <a:ln w="57150" cap="flat" cmpd="sng" algn="ctr">
            <a:solidFill>
              <a:srgbClr val="7E0000"/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Максимальное соответствие оценок, выставленных учителем, оценкам, полученным при проведении независимой оценки качества образования</a:t>
            </a:r>
          </a:p>
        </p:txBody>
      </p:sp>
      <p:sp>
        <p:nvSpPr>
          <p:cNvPr id="8" name="Подзаголовок 4"/>
          <p:cNvSpPr txBox="1">
            <a:spLocks/>
          </p:cNvSpPr>
          <p:nvPr/>
        </p:nvSpPr>
        <p:spPr>
          <a:xfrm>
            <a:off x="500429" y="4466214"/>
            <a:ext cx="5069498" cy="1962151"/>
          </a:xfrm>
          <a:prstGeom prst="horizontalScroll">
            <a:avLst/>
          </a:prstGeom>
          <a:solidFill>
            <a:srgbClr val="FFF6DD"/>
          </a:solidFill>
          <a:ln w="57150" cap="flat" cmpd="sng" algn="ctr">
            <a:solidFill>
              <a:srgbClr val="7E0000"/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sz="2000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Фактическая </a:t>
            </a:r>
            <a:r>
              <a:rPr lang="ru-RU" sz="2000" b="1" i="1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успеваемость </a:t>
            </a:r>
            <a:r>
              <a:rPr lang="ru-RU" sz="2000" b="1" i="1" smtClean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обучающегося </a:t>
            </a:r>
            <a:r>
              <a:rPr lang="ru-RU" sz="2000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лежит в основе оценки, а не субъективное мнение учителя по отношению к нему</a:t>
            </a:r>
          </a:p>
        </p:txBody>
      </p:sp>
    </p:spTree>
    <p:extLst>
      <p:ext uri="{BB962C8B-B14F-4D97-AF65-F5344CB8AC3E}">
        <p14:creationId xmlns:p14="http://schemas.microsoft.com/office/powerpoint/2010/main" xmlns="" val="358565992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C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s://sun9-east.userapi.com/sun9-22/s/v1/ig2/zwHerWSQU5nhRy6n0560xu5k2AvbkO46TmlWPMRTqPozdyWe6B82YVz5U5u8Ffdbx5qAf6nsg7ajx8aP9IJz6kd4.jpg?size=1999x1514&amp;quality=96&amp;type=album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 rot="10800000" flipV="1">
            <a:off x="593114" y="182164"/>
            <a:ext cx="1033097" cy="782446"/>
          </a:xfrm>
          <a:prstGeom prst="rect">
            <a:avLst/>
          </a:prstGeom>
          <a:solidFill>
            <a:srgbClr val="FFFAEB"/>
          </a:solidFill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69277" y="182164"/>
            <a:ext cx="11588261" cy="2087163"/>
          </a:xfrm>
          <a:noFill/>
          <a:ln>
            <a:noFill/>
          </a:ln>
          <a:effectLst>
            <a:glow>
              <a:schemeClr val="tx1">
                <a:alpha val="40000"/>
              </a:schemeClr>
            </a:glow>
            <a:outerShdw blurRad="50800" dist="38100" dir="5400000" algn="t" rotWithShape="0">
              <a:prstClr val="black">
                <a:alpha val="40000"/>
              </a:prstClr>
            </a:outerShdw>
          </a:effectLst>
          <a:scene3d>
            <a:camera prst="obliqueTopRight">
              <a:rot lat="19499998" lon="0" rev="0"/>
            </a:camera>
            <a:lightRig rig="threePt" dir="t"/>
          </a:scene3d>
          <a:sp3d z="38100" prstMaterial="matte"/>
        </p:spPr>
        <p:txBody>
          <a:bodyPr>
            <a:noAutofit/>
          </a:bodyPr>
          <a:lstStyle/>
          <a:p>
            <a:r>
              <a:rPr lang="ru-RU" sz="48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Контроль </a:t>
            </a:r>
            <a:br>
              <a:rPr lang="ru-RU" sz="48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</a:br>
            <a:r>
              <a:rPr lang="ru-RU" sz="48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за </a:t>
            </a:r>
            <a:r>
              <a:rPr lang="ru-RU" sz="4800" b="1" i="1" dirty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качеством проверки </a:t>
            </a:r>
            <a:r>
              <a:rPr lang="ru-RU" sz="48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письменных </a:t>
            </a:r>
            <a:r>
              <a:rPr lang="ru-RU" sz="4800" b="1" i="1" dirty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работ обучающихся</a:t>
            </a:r>
          </a:p>
        </p:txBody>
      </p:sp>
      <p:sp>
        <p:nvSpPr>
          <p:cNvPr id="9" name="Подзаголовок 4"/>
          <p:cNvSpPr txBox="1">
            <a:spLocks/>
          </p:cNvSpPr>
          <p:nvPr/>
        </p:nvSpPr>
        <p:spPr>
          <a:xfrm>
            <a:off x="830506" y="2504064"/>
            <a:ext cx="10665802" cy="1742622"/>
          </a:xfrm>
          <a:prstGeom prst="horizontalScroll">
            <a:avLst/>
          </a:prstGeom>
          <a:solidFill>
            <a:srgbClr val="FFF6DD"/>
          </a:solidFill>
          <a:ln w="57150" cap="flat" cmpd="sng" algn="ctr">
            <a:solidFill>
              <a:srgbClr val="7E0000"/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Анализ качества проверки письменных работ обучающихся в части пропуска (</a:t>
            </a:r>
            <a:r>
              <a:rPr lang="ru-RU" b="1" i="1" dirty="0" err="1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неисправления</a:t>
            </a:r>
            <a:r>
              <a:rPr lang="ru-RU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) учителем ошибок</a:t>
            </a:r>
          </a:p>
        </p:txBody>
      </p:sp>
      <p:sp>
        <p:nvSpPr>
          <p:cNvPr id="8" name="Подзаголовок 4"/>
          <p:cNvSpPr txBox="1">
            <a:spLocks/>
          </p:cNvSpPr>
          <p:nvPr/>
        </p:nvSpPr>
        <p:spPr>
          <a:xfrm>
            <a:off x="830506" y="4571723"/>
            <a:ext cx="10665802" cy="1776324"/>
          </a:xfrm>
          <a:prstGeom prst="horizontalScroll">
            <a:avLst/>
          </a:prstGeom>
          <a:solidFill>
            <a:srgbClr val="FFF6DD"/>
          </a:solidFill>
          <a:ln w="57150" cap="flat" cmpd="sng" algn="ctr">
            <a:solidFill>
              <a:srgbClr val="7E0000"/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Анализ соответствия оценок, выставленных за письменные работы обучающихся, утвержденным критериям оценивания</a:t>
            </a:r>
          </a:p>
        </p:txBody>
      </p:sp>
    </p:spTree>
    <p:extLst>
      <p:ext uri="{BB962C8B-B14F-4D97-AF65-F5344CB8AC3E}">
        <p14:creationId xmlns:p14="http://schemas.microsoft.com/office/powerpoint/2010/main" xmlns="" val="419353981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CF3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 descr="https://sun9-east.userapi.com/sun9-22/s/v1/ig2/zwHerWSQU5nhRy6n0560xu5k2AvbkO46TmlWPMRTqPozdyWe6B82YVz5U5u8Ffdbx5qAf6nsg7ajx8aP9IJz6kd4.jpg?size=1999x1514&amp;quality=96&amp;type=album"/>
          <p:cNvPicPr>
            <a:picLocks noChangeAspect="1" noChangeArrowheads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xmlns="" val="0"/>
              </a:ext>
            </a:extLst>
          </a:blip>
          <a:srcRect/>
          <a:stretch>
            <a:fillRect/>
          </a:stretch>
        </p:blipFill>
        <p:spPr bwMode="auto">
          <a:xfrm rot="10800000" flipV="1">
            <a:off x="500427" y="182164"/>
            <a:ext cx="1033097" cy="782446"/>
          </a:xfrm>
          <a:prstGeom prst="rect">
            <a:avLst/>
          </a:prstGeom>
          <a:solidFill>
            <a:srgbClr val="FFFAEB"/>
          </a:solidFill>
        </p:spPr>
      </p:pic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369277" y="171450"/>
            <a:ext cx="11588261" cy="1525465"/>
          </a:xfrm>
          <a:noFill/>
          <a:ln>
            <a:noFill/>
          </a:ln>
          <a:effectLst>
            <a:glow>
              <a:schemeClr val="tx1">
                <a:alpha val="40000"/>
              </a:schemeClr>
            </a:glow>
            <a:outerShdw blurRad="50800" dist="38100" dir="5400000" algn="t" rotWithShape="0">
              <a:prstClr val="black">
                <a:alpha val="40000"/>
              </a:prstClr>
            </a:outerShdw>
          </a:effectLst>
          <a:scene3d>
            <a:camera prst="obliqueTopRight">
              <a:rot lat="19499998" lon="0" rev="0"/>
            </a:camera>
            <a:lightRig rig="threePt" dir="t"/>
          </a:scene3d>
          <a:sp3d z="38100" prstMaterial="matte"/>
        </p:spPr>
        <p:txBody>
          <a:bodyPr>
            <a:noAutofit/>
          </a:bodyPr>
          <a:lstStyle/>
          <a:p>
            <a:r>
              <a:rPr lang="ru-RU" sz="48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      </a:t>
            </a:r>
            <a:r>
              <a:rPr lang="ru-RU" sz="4400" b="1" i="1" dirty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Доступность информации </a:t>
            </a:r>
            <a:r>
              <a:rPr lang="ru-RU" sz="44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/>
            </a:r>
            <a:br>
              <a:rPr lang="ru-RU" sz="44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</a:br>
            <a:r>
              <a:rPr lang="ru-RU" sz="44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об </a:t>
            </a:r>
            <a:r>
              <a:rPr lang="ru-RU" sz="4400" b="1" i="1" dirty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учебных </a:t>
            </a:r>
            <a:r>
              <a:rPr lang="ru-RU" sz="4400" b="1" i="1" dirty="0" smtClean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достижениях </a:t>
            </a:r>
            <a:r>
              <a:rPr lang="ru-RU" sz="4400" b="1" i="1" dirty="0">
                <a:latin typeface="Source Serif Pro Light" panose="020403030504050202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обучающихся</a:t>
            </a:r>
          </a:p>
        </p:txBody>
      </p:sp>
      <p:sp>
        <p:nvSpPr>
          <p:cNvPr id="9" name="Подзаголовок 4"/>
          <p:cNvSpPr txBox="1">
            <a:spLocks/>
          </p:cNvSpPr>
          <p:nvPr/>
        </p:nvSpPr>
        <p:spPr>
          <a:xfrm>
            <a:off x="729394" y="2096686"/>
            <a:ext cx="10868026" cy="1962151"/>
          </a:xfrm>
          <a:prstGeom prst="horizontalScroll">
            <a:avLst/>
          </a:prstGeom>
          <a:solidFill>
            <a:srgbClr val="FFF6DD"/>
          </a:solidFill>
          <a:ln w="57150" cap="flat" cmpd="sng" algn="ctr">
            <a:solidFill>
              <a:srgbClr val="7E0000"/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Своевременное оценивание учебных достижений обучающихся</a:t>
            </a:r>
          </a:p>
        </p:txBody>
      </p:sp>
      <p:sp>
        <p:nvSpPr>
          <p:cNvPr id="8" name="Подзаголовок 4"/>
          <p:cNvSpPr txBox="1">
            <a:spLocks/>
          </p:cNvSpPr>
          <p:nvPr/>
        </p:nvSpPr>
        <p:spPr>
          <a:xfrm>
            <a:off x="729394" y="4290368"/>
            <a:ext cx="10868028" cy="1962151"/>
          </a:xfrm>
          <a:prstGeom prst="horizontalScroll">
            <a:avLst/>
          </a:prstGeom>
          <a:solidFill>
            <a:srgbClr val="FFF6DD"/>
          </a:solidFill>
          <a:ln w="57150" cap="flat" cmpd="sng" algn="ctr">
            <a:solidFill>
              <a:srgbClr val="7E0000"/>
            </a:solidFill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<a:prstTxWarp prst="textNoShape">
              <a:avLst/>
            </a:prstTxWarp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ru-RU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Доступность информации для обучающихся и их родителей</a:t>
            </a:r>
          </a:p>
          <a:p>
            <a:r>
              <a:rPr lang="ru-RU" b="1" i="1" dirty="0" smtClean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 </a:t>
            </a:r>
            <a:r>
              <a:rPr lang="ru-RU" b="1" i="1" dirty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результатах </a:t>
            </a:r>
            <a:r>
              <a:rPr lang="ru-RU" b="1" i="1" dirty="0" smtClean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оценивания </a:t>
            </a:r>
            <a:r>
              <a:rPr lang="ru-RU" b="1" i="1" smtClean="0">
                <a:solidFill>
                  <a:schemeClr val="tx2">
                    <a:lumMod val="50000"/>
                  </a:schemeClr>
                </a:solidFill>
                <a:latin typeface="Times New Roman" panose="02020603050405020304" pitchFamily="18" charset="0"/>
                <a:ea typeface="Source Serif Pro Light" panose="02040303050405020204" pitchFamily="18" charset="0"/>
                <a:cs typeface="Times New Roman" panose="02020603050405020304" pitchFamily="18" charset="0"/>
              </a:rPr>
              <a:t>учебных достижений</a:t>
            </a:r>
            <a:endParaRPr lang="ru-RU" b="1" i="1" dirty="0">
              <a:solidFill>
                <a:schemeClr val="tx2">
                  <a:lumMod val="50000"/>
                </a:schemeClr>
              </a:solidFill>
              <a:latin typeface="Times New Roman" panose="02020603050405020304" pitchFamily="18" charset="0"/>
              <a:ea typeface="Source Serif Pro Light" panose="020403030504050202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xmlns="" val="30873775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2609</TotalTime>
  <Words>135</Words>
  <Application>Microsoft Office PowerPoint</Application>
  <PresentationFormat>Произвольный</PresentationFormat>
  <Paragraphs>21</Paragraphs>
  <Slides>4</Slides>
  <Notes>4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Тема Office</vt:lpstr>
      <vt:lpstr>      Департамент образования и науки Тюменской области</vt:lpstr>
      <vt:lpstr>  Объективность оценивания учебных достижений обучающихся</vt:lpstr>
      <vt:lpstr>Контроль  за качеством проверки письменных работ обучающихся</vt:lpstr>
      <vt:lpstr>      Доступность информации  об учебных достижениях обучающихся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Контроль за осуществлением текущей и промежуточной аттестации обучающегося</dc:title>
  <dc:creator>Васильева Вероника Николаевна</dc:creator>
  <cp:lastModifiedBy>z</cp:lastModifiedBy>
  <cp:revision>30</cp:revision>
  <cp:lastPrinted>2022-08-15T10:58:17Z</cp:lastPrinted>
  <dcterms:created xsi:type="dcterms:W3CDTF">2022-08-12T06:46:10Z</dcterms:created>
  <dcterms:modified xsi:type="dcterms:W3CDTF">2022-08-18T07:51:52Z</dcterms:modified>
</cp:coreProperties>
</file>

<file path=docProps/thumbnail.jpeg>
</file>