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Задания, формирующие естественнонаучную грамотность на уроках физики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440160"/>
          </a:xfrm>
        </p:spPr>
        <p:txBody>
          <a:bodyPr>
            <a:normAutofit/>
          </a:bodyPr>
          <a:lstStyle/>
          <a:p>
            <a:pPr algn="r"/>
            <a:r>
              <a:rPr lang="ru-RU" sz="2400" dirty="0" err="1" smtClean="0"/>
              <a:t>Очилбоева</a:t>
            </a:r>
            <a:r>
              <a:rPr lang="ru-RU" sz="2400" dirty="0" smtClean="0"/>
              <a:t> Е.П. учитель физики, математики МАОУ «Аромашевская СОШ им. В.Д. </a:t>
            </a:r>
            <a:r>
              <a:rPr lang="ru-RU" sz="2400" dirty="0" err="1" smtClean="0"/>
              <a:t>Кармацкого</a:t>
            </a:r>
            <a:r>
              <a:rPr lang="ru-RU" sz="2400" dirty="0" smtClean="0"/>
              <a:t>» филиал </a:t>
            </a:r>
            <a:r>
              <a:rPr lang="ru-RU" sz="2400" dirty="0" err="1" smtClean="0"/>
              <a:t>Юрминская</a:t>
            </a:r>
            <a:r>
              <a:rPr lang="ru-RU" sz="2400" dirty="0" smtClean="0"/>
              <a:t> СОШ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899592" y="386662"/>
            <a:ext cx="7704856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b="1" dirty="0" smtClean="0">
                <a:solidFill>
                  <a:srgbClr val="111115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11111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римеры домашних заданий: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111115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«Придумать рекламу закона, понятия, явления».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111115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«Составить задачу (кроссворд) по теме «…».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«Придумать домашний эксперимент по теме …, используя домашние подручные средства».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111115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11111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«Усовершенствовать прибор школьной физической лаборатории (мензурки, весы)».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475656" y="0"/>
            <a:ext cx="64807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Пример домашней практической работы по теме «Расчёт стоимости электроэнергии бытовых приборов»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11111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11111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8 класс)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323528" y="1340768"/>
            <a:ext cx="856895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11111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научиться пользоваться паспортом электрического прибора, определять с его помощью мощность бытовых электроприборов и вычислять затраченную им электроэнергию и ее стоимость.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11111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Оборудование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111115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: технические паспорта приборов, различные электробытовые приборы (компьютер, зарядное устройство, лампочка).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71600" y="2924944"/>
          <a:ext cx="7776864" cy="3744416"/>
        </p:xfrm>
        <a:graphic>
          <a:graphicData uri="http://schemas.openxmlformats.org/drawingml/2006/table">
            <a:tbl>
              <a:tblPr/>
              <a:tblGrid>
                <a:gridCol w="4182158"/>
                <a:gridCol w="3594706"/>
              </a:tblGrid>
              <a:tr h="3744416">
                <a:tc>
                  <a:txBody>
                    <a:bodyPr/>
                    <a:lstStyle/>
                    <a:p>
                      <a:pPr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endParaRPr lang="ru-RU" sz="1800" i="1" dirty="0" smtClean="0">
                        <a:solidFill>
                          <a:srgbClr val="111115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Порядок </a:t>
                      </a:r>
                      <a:r>
                        <a:rPr lang="ru-RU" sz="1800" i="1" dirty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выполнения работы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ts val="1375"/>
                        </a:lnSpc>
                        <a:spcAft>
                          <a:spcPts val="1000"/>
                        </a:spcAft>
                      </a:pPr>
                      <a:r>
                        <a:rPr lang="ru-RU" sz="1800" i="1" dirty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(в первый день):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375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1. </a:t>
                      </a:r>
                      <a:r>
                        <a:rPr lang="ru-RU" sz="1800" dirty="0" smtClean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Найдите </a:t>
                      </a:r>
                      <a:r>
                        <a:rPr lang="ru-RU" sz="1800" dirty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технических паспортах или на корпусе прибора мощность предложенных вам электрических приборов.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375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dirty="0" smtClean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800" dirty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Определите работу, совершенную током в этих приборах  за указанное время, за сутки и за месяц (30 дней).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375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3. </a:t>
                      </a:r>
                      <a:r>
                        <a:rPr lang="ru-RU" sz="1800" dirty="0" smtClean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Рассчитайте </a:t>
                      </a:r>
                      <a:r>
                        <a:rPr lang="ru-RU" sz="1800" dirty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стоимость затраченной электроэнергии за месяц по формуле: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375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Стоимость = Работа </a:t>
                      </a:r>
                      <a:r>
                        <a:rPr lang="ru-RU" sz="1800" dirty="0" err="1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эл.тока</a:t>
                      </a:r>
                      <a:r>
                        <a:rPr lang="ru-RU" sz="1800" dirty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* тариф.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endParaRPr lang="ru-RU" sz="1800" i="1" dirty="0" smtClean="0">
                        <a:solidFill>
                          <a:srgbClr val="111115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ts val="1375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smtClean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Порядок </a:t>
                      </a:r>
                      <a:r>
                        <a:rPr lang="ru-RU" sz="1800" i="1" dirty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выполнения работы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375"/>
                        </a:lnSpc>
                        <a:spcAft>
                          <a:spcPts val="1000"/>
                        </a:spcAft>
                      </a:pPr>
                      <a:r>
                        <a:rPr lang="ru-RU" sz="1800" i="1" dirty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(во второй день):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375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1.  </a:t>
                      </a:r>
                      <a:r>
                        <a:rPr lang="ru-RU" sz="1800" dirty="0" smtClean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 </a:t>
                      </a:r>
                      <a:r>
                        <a:rPr lang="ru-RU" sz="1800" dirty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включайте электроприборы без надобности (в частности электрические лампочки, телевизор…)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375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ru-RU" sz="1800" dirty="0" smtClean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800" dirty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Выполните расчет сэкономленной энергии за день, месяц, год.    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375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1800" dirty="0" smtClean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800" dirty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Подсчитайте экономию в рублях и сделайте анализ проделанной работы.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ts val="1375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4. </a:t>
                      </a:r>
                      <a:r>
                        <a:rPr lang="ru-RU" sz="1800" dirty="0" smtClean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Составьте </a:t>
                      </a:r>
                      <a:r>
                        <a:rPr lang="ru-RU" sz="1800" dirty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план, куда можно потратить сэкономленный бюджет.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ts val="1375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111115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576" marR="665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1121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4910326" cy="6858001"/>
          </a:xfrm>
          <a:prstGeom prst="rect">
            <a:avLst/>
          </a:prstGeom>
          <a:noFill/>
        </p:spPr>
      </p:pic>
      <p:pic>
        <p:nvPicPr>
          <p:cNvPr id="1027" name="Picture 3" descr="C:\Users\user\Desktop\перельман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5" y="0"/>
            <a:ext cx="4355976" cy="68703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79512" y="292006"/>
            <a:ext cx="871296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(7 класс, тема «Диффузия»). Малосольные огурчики.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111115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Когда готовят малосольные огурцы, их заливают рассолом (вода с солью). Через несколько дней огурцы готовы к употреблению. Если же залить огурцы таким же рассолом, но другой температуры, то огурцы могут стать малосольными уже через несколько часов. 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111115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Дайте ответ на вопросы: Что нужно сделать с рассолом: нагреть или остудить, чтобы огурцы засолились быстрее?  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111115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Когда огурцы заливают рассолом, они через некоторое время становятся солёными. В то же время рассол приобретает огуречный вкус. Почему?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3" name="Рисунок 2" descr="http://oge.fipi.ru/os/docs/0CD62708049A9FB940BFBB6E0A09ECC8/docs/BCA4EDB3A9258362428A6C66D2C9F332/xs3docsrcBCA4EDB3A9258362428A6C66D2C9F332_2_160612475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4221088"/>
            <a:ext cx="2841868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286780"/>
            <a:ext cx="8424936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(7 класс, тема «Диффузия»)  Как «спасти» </a:t>
            </a:r>
            <a:r>
              <a:rPr kumimoji="0" lang="ru-RU" sz="2000" b="1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пересоленую</a:t>
            </a:r>
            <a:r>
              <a:rPr kumimoji="0" lang="ru-RU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селедку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 Иногда случается так, что сельдь купили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пересоленую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 Что же делать в таком случае? Дайте свой ответ.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4508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 Совет от соседки тети Анны: если селёдка пересолена, но не слишком сильно, то разделываем её на филе, нарезаем кусочками, складываем в баночку или контейнер и добавляем к ней одну-две головки репчатого лука, нарезанного полукольцами. Заливаем растительным маслом и перемешиваем. На следующий день сельдь станет менее соленой.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 соседка Любовь Ивановна советует: если селёдка очень пересолена, то её нужно вымачивать. Рыбу потрошим, делаем небольшой надрез по спинке. Заливаем селёдку холодной кипяченой водой на 1 час. Затем меняем воду  вымачиваем еще 1-2 часа в зависимости от того насколько соленая рыба.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Ответьте на вопросы: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Почему при первом способе лук и подсолнечное масло становятся солёными? При втором способе предлагают заменить воду через 1 час. Для чего это делают?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+mj-lt"/>
              <a:cs typeface="Arial" pitchFamily="34" charset="0"/>
            </a:endParaRPr>
          </a:p>
        </p:txBody>
      </p:sp>
      <p:pic>
        <p:nvPicPr>
          <p:cNvPr id="3" name="Рисунок 2" descr="http://oge.fipi.ru/os/docs/0CD62708049A9FB940BFBB6E0A09ECC8/docs/792D6865C1EA82D94A606088610E7B88/xs3docsrc792D6865C1EA82D94A606088610E7B88_3_160622823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5373216"/>
            <a:ext cx="1946277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6790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/>
              <a:t>(8 класс, тема «Тепловые явления») Температура</a:t>
            </a:r>
            <a:endParaRPr lang="ru-RU" sz="2400" b="1" u="sng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3212976"/>
          <a:ext cx="7776864" cy="2002905"/>
        </p:xfrm>
        <a:graphic>
          <a:graphicData uri="http://schemas.openxmlformats.org/drawingml/2006/table">
            <a:tbl>
              <a:tblPr/>
              <a:tblGrid>
                <a:gridCol w="5904656"/>
                <a:gridCol w="1872208"/>
              </a:tblGrid>
              <a:tr h="4005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</a:rPr>
                        <a:t>Это могло произойти с предметами?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Times New Roman"/>
                          <a:ea typeface="Times New Roman"/>
                        </a:rPr>
                        <a:t>Да или Нет?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5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</a:rPr>
                        <a:t>У них у всех одинаковая температура.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</a:rPr>
                        <a:t>Да / Нет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5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Через какое-то время вода начинает закипать.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</a:rPr>
                        <a:t>Да / Нет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11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Times New Roman"/>
                        </a:rPr>
                        <a:t>Через какое-то время металлические гвозди начинают накаляться.</a:t>
                      </a:r>
                      <a:endParaRPr lang="ru-RU" sz="2000">
                        <a:latin typeface="Times New Roman"/>
                        <a:ea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Times New Roman"/>
                        </a:rPr>
                        <a:t>Да / Нет</a:t>
                      </a:r>
                      <a:endParaRPr lang="ru-RU" sz="2000" dirty="0">
                        <a:latin typeface="Times New Roman"/>
                        <a:ea typeface="Times New Roman"/>
                      </a:endParaRPr>
                    </a:p>
                  </a:txBody>
                  <a:tcPr marL="66308" marR="663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11560" y="859148"/>
            <a:ext cx="82089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Петр работает над ремонтом старого дома. Он оставил бутылку воды, несколько металлических гвоздей и кусок древесины в багажнике машины. После того, как машина пробыла на солнце 3 часа, температура внутри машины достигла 40ºC.</a:t>
            </a:r>
            <a:endParaRPr kumimoji="0" lang="ru-RU" sz="20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Вопрос: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 произошло с предметами в машине? Обведите «Да» или «Нет» для каждого случая.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03338" y="5810578"/>
            <a:ext cx="26925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b="1" i="1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Ответ:</a:t>
            </a:r>
            <a:r>
              <a:rPr lang="ru-RU" sz="14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Да, Нет, Нет.</a:t>
            </a:r>
            <a:endParaRPr lang="ru-RU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499485" y="2499995"/>
          <a:ext cx="2145030" cy="1858010"/>
        </p:xfrm>
        <a:graphic>
          <a:graphicData uri="http://schemas.openxmlformats.org/drawingml/2006/table">
            <a:tbl>
              <a:tblPr/>
              <a:tblGrid>
                <a:gridCol w="2145030"/>
              </a:tblGrid>
              <a:tr h="1858010">
                <a:tc>
                  <a:txBody>
                    <a:bodyPr/>
                    <a:lstStyle/>
                    <a:p>
                      <a:pPr indent="45021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146293"/>
            <a:ext cx="9144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Почему у тел разная теплопроводность?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3" name="Рисунок 53" descr="http://oge.fipi.ru/os/docs/0CD62708049A9FB940BFBB6E0A09ECC8/docs/5B150855D8BCAEBB4C97ACACA42703CD/xs3docsrc5B150855D8BCAEBB4C97ACACA42703CD_2_161191986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4791075"/>
            <a:ext cx="2609850" cy="2066925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95536" y="620688"/>
            <a:ext cx="8208912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Известно, что тела бывают в трёх агрегатных состояниях, отличающихся расстоянием между частицами в веществе. В твёрдых телах оно наименьшее, а в газах –наибольшее. Чтобы тело нагрелось, нужно, чтобы механическая энергия движения молекул перешла в тепловую: чем быстрее двигаются молекулы, тем выше температура вещества. Поскольку в газах частицы дальше, то и нагреваться газы будут медленнее, а твёрдые тела – быстрее. Скорость нагревания вещества равна скорости потери им тепла. Многие твёрдые тела быстро принимают и так же быстро отдают тепло – у них хорошая теплопроводность. Газы же нагреваются и остывают медленно, поэтому говорят, что они обладают плохой теплопроводностью. Это свойство газов активно используется в быту: например, при изготовлении прихваток между слоями оставляют воздух, чтобы при контакте с горячей поверхностью тепло медленнее передавалось.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467544" y="692696"/>
            <a:ext cx="82089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Вопрос 1: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Почему для изготовления чайников, кастрюль и т.п. используют не пластмассы, а сплавы металлов?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503040" y="2240868"/>
            <a:ext cx="838944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Вопрос 2: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Почему птицы не замерзают, хотя «одеты» в лёгкие перья? Приведите три примера использования человеком способности птиц и зверей поддерживать организм в тепле.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67544" y="4206570"/>
            <a:ext cx="835292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Вопрос 3: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Расположите материалы, из которых могут быть сделаны ложки, в порядке увеличения времени, которое потребуется для их нагревания до одинаковой температуры. Материалы: алюминий, древесина, серебро, пластмасса, железо.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539552" y="4365104"/>
            <a:ext cx="82809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Основываясь на приведенных данных, ответьте на вопросы.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Почему для изготовления тарелок используется не алюминий, а фарфор?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Почему кухонные лопатки изготавливают из дерева, а не из металлов?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объяснении укажите, как назначение предмета связано с материалом изготовления.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0" y="2060848"/>
          <a:ext cx="8136904" cy="2049760"/>
        </p:xfrm>
        <a:graphic>
          <a:graphicData uri="http://schemas.openxmlformats.org/drawingml/2006/table">
            <a:tbl>
              <a:tblPr/>
              <a:tblGrid>
                <a:gridCol w="1426847"/>
                <a:gridCol w="2640874"/>
                <a:gridCol w="1401981"/>
                <a:gridCol w="2667202"/>
              </a:tblGrid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Вещество</a:t>
                      </a:r>
                    </a:p>
                  </a:txBody>
                  <a:tcPr marL="59174" marR="5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Теплопроводность (Вт/м·с)</a:t>
                      </a:r>
                    </a:p>
                  </a:txBody>
                  <a:tcPr marL="59174" marR="5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Вещество</a:t>
                      </a:r>
                    </a:p>
                  </a:txBody>
                  <a:tcPr marL="59174" marR="5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Теплопроводность (Вт/м·с)</a:t>
                      </a:r>
                    </a:p>
                  </a:txBody>
                  <a:tcPr marL="59174" marR="5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Алюминий</a:t>
                      </a:r>
                    </a:p>
                  </a:txBody>
                  <a:tcPr marL="59174" marR="5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210,0</a:t>
                      </a:r>
                    </a:p>
                  </a:txBody>
                  <a:tcPr marL="59174" marR="5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Пластмасса</a:t>
                      </a:r>
                    </a:p>
                  </a:txBody>
                  <a:tcPr marL="59174" marR="5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0,2</a:t>
                      </a:r>
                    </a:p>
                  </a:txBody>
                  <a:tcPr marL="59174" marR="5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Серебро</a:t>
                      </a:r>
                    </a:p>
                  </a:txBody>
                  <a:tcPr marL="59174" marR="5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428,0</a:t>
                      </a:r>
                    </a:p>
                  </a:txBody>
                  <a:tcPr marL="59174" marR="5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Древесина</a:t>
                      </a:r>
                    </a:p>
                  </a:txBody>
                  <a:tcPr marL="59174" marR="5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0,15</a:t>
                      </a:r>
                    </a:p>
                  </a:txBody>
                  <a:tcPr marL="59174" marR="5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Фарфор</a:t>
                      </a:r>
                    </a:p>
                  </a:txBody>
                  <a:tcPr marL="59174" marR="5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1,5</a:t>
                      </a:r>
                    </a:p>
                  </a:txBody>
                  <a:tcPr marL="59174" marR="5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Железо</a:t>
                      </a:r>
                    </a:p>
                  </a:txBody>
                  <a:tcPr marL="59174" marR="5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74,0</a:t>
                      </a:r>
                    </a:p>
                  </a:txBody>
                  <a:tcPr marL="59174" marR="5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Золото</a:t>
                      </a:r>
                    </a:p>
                  </a:txBody>
                  <a:tcPr marL="59174" marR="5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</a:rPr>
                        <a:t>313,0</a:t>
                      </a:r>
                    </a:p>
                  </a:txBody>
                  <a:tcPr marL="59174" marR="5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Олово</a:t>
                      </a:r>
                    </a:p>
                  </a:txBody>
                  <a:tcPr marL="59174" marR="5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</a:rPr>
                        <a:t>67,0</a:t>
                      </a:r>
                    </a:p>
                  </a:txBody>
                  <a:tcPr marL="59174" marR="59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260648"/>
            <a:ext cx="8064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Вопрос 4: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Вы уже знаете, что твёрдые тела нагреваются быстрее, чем тела в других агрегатных состояниях. Но теплопроводность различных твёрдых веществ не одинакова. Перед вами значения теплопроводности некоторых из них.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260648"/>
            <a:ext cx="67687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Некоторые методы и приёмы работы для развития ЕН функциональной грамотности:</a:t>
            </a:r>
            <a:endParaRPr lang="ru-RU" sz="2800" b="1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683568" y="2041099"/>
            <a:ext cx="792088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 проблемного обучения, в ходе которого подача нового материала происходит через создание проблемной ситуации;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 «корзина идей» - организация индивидуальной и групповой работы обучающихся в начале урока, когда идет актуализация имеющегося у них опыта и знаний;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- приём «найди ошибку», активизирующий внимание обучающихся, совместный или индивидуальный поиск решения.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528</Words>
  <Application>Microsoft Office PowerPoint</Application>
  <PresentationFormat>Экран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Тема Office</vt:lpstr>
      <vt:lpstr>Задания, формирующие естественнонаучную грамотность на уроках физики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Задания, формирующие естественнонаучную грамотность на уроках физики</dc:title>
  <dc:creator>Екатерина Очилбоева</dc:creator>
  <cp:lastModifiedBy>metod</cp:lastModifiedBy>
  <cp:revision>13</cp:revision>
  <dcterms:created xsi:type="dcterms:W3CDTF">2022-01-20T16:09:01Z</dcterms:created>
  <dcterms:modified xsi:type="dcterms:W3CDTF">2022-03-18T06:55:08Z</dcterms:modified>
</cp:coreProperties>
</file>