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2" r:id="rId2"/>
    <p:sldId id="273" r:id="rId3"/>
    <p:sldId id="298" r:id="rId4"/>
    <p:sldId id="297" r:id="rId5"/>
    <p:sldId id="299" r:id="rId6"/>
    <p:sldId id="294" r:id="rId7"/>
    <p:sldId id="301" r:id="rId8"/>
    <p:sldId id="290" r:id="rId9"/>
    <p:sldId id="291" r:id="rId10"/>
    <p:sldId id="292" r:id="rId11"/>
    <p:sldId id="300" r:id="rId12"/>
    <p:sldId id="293" r:id="rId13"/>
    <p:sldId id="288" r:id="rId14"/>
    <p:sldId id="289" r:id="rId15"/>
    <p:sldId id="295" r:id="rId16"/>
    <p:sldId id="275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3799"/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946" autoAdjust="0"/>
  </p:normalViewPr>
  <p:slideViewPr>
    <p:cSldViewPr>
      <p:cViewPr>
        <p:scale>
          <a:sx n="73" d="100"/>
          <a:sy n="73" d="100"/>
        </p:scale>
        <p:origin x="-105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852936"/>
            <a:ext cx="5832360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4" y="63884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475656" y="1556792"/>
            <a:ext cx="626469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Рисунок 13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50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43890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«Оценивание образовательных достижений младших школьников на уроке.»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4A37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4A37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4A37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b="1" dirty="0">
              <a:solidFill>
                <a:srgbClr val="4A379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1097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Хасанова Венера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Сайфутдиновна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4A37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4A37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4A37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solidFill>
                  <a:srgbClr val="4A37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4A3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Из опыта работы </a:t>
            </a:r>
            <a:r>
              <a:rPr lang="ru-RU" sz="2800" b="1" dirty="0" smtClean="0">
                <a:solidFill>
                  <a:schemeClr val="accent1"/>
                </a:solidFill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Использование ЦОР на этапе урока «Закрепление материала»</a:t>
            </a:r>
          </a:p>
        </p:txBody>
      </p:sp>
      <p:pic>
        <p:nvPicPr>
          <p:cNvPr id="8195" name="Picture 2" descr="C:\Users\USER\Desktop\Скриншот\c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688" y="2000240"/>
            <a:ext cx="8048625" cy="4125923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3000" y="1857364"/>
          <a:ext cx="6786563" cy="2643205"/>
        </p:xfrm>
        <a:graphic>
          <a:graphicData uri="http://schemas.openxmlformats.org/drawingml/2006/table">
            <a:tbl>
              <a:tblPr/>
              <a:tblGrid>
                <a:gridCol w="623888"/>
                <a:gridCol w="4641850"/>
                <a:gridCol w="1520825"/>
              </a:tblGrid>
              <a:tr h="575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7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баллов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 Проверка домашнего задания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Самоопределение к деятельности. Введение понятия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по теме урока.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работа. Решение карточек.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паре. Проверка знаний по теме.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 урока. Рефлексия.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6" name="Rectangle 1"/>
          <p:cNvSpPr>
            <a:spLocks noChangeArrowheads="1"/>
          </p:cNvSpPr>
          <p:nvPr/>
        </p:nvSpPr>
        <p:spPr bwMode="auto">
          <a:xfrm>
            <a:off x="0" y="285750"/>
            <a:ext cx="842962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Оценочный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лист</a:t>
            </a:r>
            <a:endParaRPr lang="ru-RU" sz="3600" dirty="0"/>
          </a:p>
          <a:p>
            <a:pPr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Фамилия ________________</a:t>
            </a:r>
            <a:endParaRPr lang="ru-RU" sz="1400" dirty="0"/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Имя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____________________</a:t>
            </a:r>
          </a:p>
          <a:p>
            <a:pPr eaLnBrk="0" hangingPunct="0"/>
            <a:endParaRPr lang="ru-RU" sz="1400" dirty="0"/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/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    Итоговая оценка 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»</a:t>
            </a:r>
          </a:p>
          <a:p>
            <a:pPr eaLnBrk="0" hangingPunct="0"/>
            <a:endParaRPr lang="ru-RU" sz="800" b="1" dirty="0"/>
          </a:p>
          <a:p>
            <a:pPr eaLnBrk="0" hangingPunct="0"/>
            <a:r>
              <a:rPr lang="ru-RU" sz="1200" b="1" i="1" dirty="0">
                <a:latin typeface="Calibri" pitchFamily="34" charset="0"/>
                <a:cs typeface="Times New Roman" pitchFamily="18" charset="0"/>
              </a:rPr>
              <a:t>                          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Шкала перевода баллов в оценку</a:t>
            </a:r>
            <a:endParaRPr lang="ru-RU" sz="1200" dirty="0"/>
          </a:p>
          <a:p>
            <a:pPr eaLnBrk="0" hangingPunct="0"/>
            <a:r>
              <a:rPr lang="ru-RU" sz="1200" dirty="0">
                <a:latin typeface="Calibri" pitchFamily="34" charset="0"/>
                <a:cs typeface="Times New Roman" pitchFamily="18" charset="0"/>
              </a:rPr>
              <a:t>                          Более 15баллов -«5»</a:t>
            </a:r>
            <a:endParaRPr lang="ru-RU" sz="1200" dirty="0"/>
          </a:p>
          <a:p>
            <a:pPr eaLnBrk="0" hangingPunct="0"/>
            <a:r>
              <a:rPr lang="ru-RU" sz="1200" dirty="0">
                <a:latin typeface="Calibri" pitchFamily="34" charset="0"/>
                <a:cs typeface="Times New Roman" pitchFamily="18" charset="0"/>
              </a:rPr>
              <a:t>                           12-10 баллов –«4»</a:t>
            </a:r>
            <a:endParaRPr lang="ru-RU" sz="1200" dirty="0"/>
          </a:p>
          <a:p>
            <a:pPr eaLnBrk="0" hangingPunct="0"/>
            <a:r>
              <a:rPr lang="ru-RU" sz="1200" dirty="0">
                <a:latin typeface="Calibri" pitchFamily="34" charset="0"/>
                <a:cs typeface="Times New Roman" pitchFamily="18" charset="0"/>
              </a:rPr>
              <a:t>                          9-7баллов – «3»</a:t>
            </a:r>
            <a:endParaRPr lang="ru-RU" sz="1200" dirty="0"/>
          </a:p>
          <a:p>
            <a:pPr eaLnBrk="0" hangingPunct="0"/>
            <a:r>
              <a:rPr lang="ru-RU" sz="1200" dirty="0">
                <a:latin typeface="Calibri" pitchFamily="34" charset="0"/>
                <a:cs typeface="Times New Roman" pitchFamily="18" charset="0"/>
              </a:rPr>
              <a:t>                          Менее 6 баллов- «2»</a:t>
            </a:r>
            <a:endParaRPr lang="ru-RU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Из опыта работы </a:t>
            </a:r>
            <a:r>
              <a:rPr lang="ru-RU" sz="2400" b="1" dirty="0" smtClean="0">
                <a:solidFill>
                  <a:schemeClr val="accent1"/>
                </a:solidFill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ЦОР на этапе урока «Домашнее задание»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C:\Users\USER\Desktop\Скриншот\c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488" y="1928802"/>
            <a:ext cx="4425950" cy="4000510"/>
          </a:xfrm>
          <a:noFill/>
        </p:spPr>
      </p:pic>
      <p:pic>
        <p:nvPicPr>
          <p:cNvPr id="9220" name="Picture 3" descr="C:\Users\USER\Desktop\Скриншот\c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857363"/>
            <a:ext cx="4203700" cy="412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Скриншот\c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8358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</a:p>
        </p:txBody>
      </p:sp>
      <p:sp>
        <p:nvSpPr>
          <p:cNvPr id="11268" name="Содержимое 5"/>
          <p:cNvSpPr>
            <a:spLocks noGrp="1"/>
          </p:cNvSpPr>
          <p:nvPr>
            <p:ph idx="1"/>
          </p:nvPr>
        </p:nvSpPr>
        <p:spPr>
          <a:xfrm>
            <a:off x="457200" y="2143117"/>
            <a:ext cx="7972425" cy="3983046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1792288" y="3643313"/>
            <a:ext cx="5486400" cy="5715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Зеленый- с одной попытки</a:t>
            </a:r>
          </a:p>
        </p:txBody>
      </p:sp>
      <p:graphicFrame>
        <p:nvGraphicFramePr>
          <p:cNvPr id="8" name="Рисунок 7"/>
          <p:cNvGraphicFramePr>
            <a:graphicFrameLocks noGrp="1"/>
          </p:cNvGraphicFramePr>
          <p:nvPr>
            <p:ph type="pic" idx="1"/>
          </p:nvPr>
        </p:nvGraphicFramePr>
        <p:xfrm>
          <a:off x="1285875" y="1214438"/>
          <a:ext cx="6286500" cy="2413001"/>
        </p:xfrm>
        <a:graphic>
          <a:graphicData uri="http://schemas.openxmlformats.org/drawingml/2006/table">
            <a:tbl>
              <a:tblPr/>
              <a:tblGrid>
                <a:gridCol w="1747838"/>
                <a:gridCol w="2270125"/>
                <a:gridCol w="2268537"/>
              </a:tblGrid>
              <a:tr h="401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 уч-ся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 Умножение и деление»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«Решение задач на увеличение числа в несколько раз»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«Решение задач на уменьшение числа в несколько раз»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Курмазов Эдуард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Мухамодиева Альфинур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311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357688"/>
            <a:ext cx="5486400" cy="1071562"/>
          </a:xfrm>
        </p:spPr>
        <p:txBody>
          <a:bodyPr/>
          <a:lstStyle/>
          <a:p>
            <a:r>
              <a:rPr lang="ru-RU" sz="2400" b="1" dirty="0" smtClean="0"/>
              <a:t>Желтый – с двух попыток</a:t>
            </a:r>
          </a:p>
          <a:p>
            <a:r>
              <a:rPr lang="ru-RU" sz="2400" b="1" dirty="0" smtClean="0"/>
              <a:t>Красный – с двух и более попыток</a:t>
            </a:r>
          </a:p>
        </p:txBody>
      </p:sp>
      <p:sp>
        <p:nvSpPr>
          <p:cNvPr id="12312" name="Рисунок 4"/>
          <p:cNvSpPr txBox="1">
            <a:spLocks/>
          </p:cNvSpPr>
          <p:nvPr/>
        </p:nvSpPr>
        <p:spPr bwMode="auto">
          <a:xfrm>
            <a:off x="1285875" y="214313"/>
            <a:ext cx="71437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домашнего задания . Подбор заданий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-регулярно на уроках  обеспечивать обратную связь, комментируя деятельность учащихся.</a:t>
            </a:r>
          </a:p>
          <a:p>
            <a:r>
              <a:rPr lang="ru-RU" dirty="0" smtClean="0"/>
              <a:t> - применять методики и инструменты обучения в зависимости от изменения результатов обучения учащихся.</a:t>
            </a:r>
          </a:p>
          <a:p>
            <a:r>
              <a:rPr lang="ru-RU" dirty="0" smtClean="0"/>
              <a:t>- создать условия для мотивации ученика</a:t>
            </a:r>
          </a:p>
          <a:p>
            <a:r>
              <a:rPr lang="ru-RU" dirty="0" smtClean="0"/>
              <a:t>-развивать  у учеников способность к </a:t>
            </a:r>
            <a:r>
              <a:rPr lang="ru-RU" dirty="0" err="1" smtClean="0"/>
              <a:t>самооцениванию</a:t>
            </a:r>
            <a:r>
              <a:rPr lang="ru-RU" dirty="0" smtClean="0"/>
              <a:t>  и улучшению собственных результатов.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спикера: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-по ссылке изучить технологическую карту урока и составить оценочный лист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en-US" sz="1600" dirty="0" smtClean="0"/>
              <a:t>https://infourok.ru/tehnologicheskaya-karta-uroka-na-temu-hudozhnik-v-teatre-5753733.html</a:t>
            </a:r>
            <a:endParaRPr lang="ru-RU" sz="1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935163"/>
            <a:ext cx="7658128" cy="4389437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обобщить свой практический опыт по оцениванию младших школьников на уроке.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endParaRPr lang="ru-RU" b="1" dirty="0">
              <a:solidFill>
                <a:srgbClr val="4A37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1714488"/>
            <a:ext cx="75009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адаптировать технологию оценивания образовательных достижений младших школьников к 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словиям своей практической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 приемы оценивания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dirty="0" smtClean="0">
                <a:latin typeface="Calibri"/>
              </a:rPr>
              <a:t>•</a:t>
            </a:r>
            <a:r>
              <a:rPr lang="ru-RU" sz="4000" dirty="0" smtClean="0"/>
              <a:t>«</a:t>
            </a:r>
            <a:r>
              <a:rPr lang="ru-RU" sz="4000" dirty="0" err="1" smtClean="0"/>
              <a:t>Самооценивание</a:t>
            </a:r>
            <a:r>
              <a:rPr lang="ru-RU" sz="4000" dirty="0" smtClean="0"/>
              <a:t>» </a:t>
            </a:r>
          </a:p>
          <a:p>
            <a:pPr marL="0" indent="0">
              <a:buNone/>
            </a:pPr>
            <a:r>
              <a:rPr lang="ru-RU" sz="4000" dirty="0" smtClean="0"/>
              <a:t> </a:t>
            </a:r>
            <a:r>
              <a:rPr lang="ru-RU" sz="3200" dirty="0" smtClean="0">
                <a:latin typeface="Calibri"/>
              </a:rPr>
              <a:t>● «</a:t>
            </a:r>
            <a:r>
              <a:rPr lang="ru-RU" sz="4000" dirty="0" err="1" smtClean="0"/>
              <a:t>Взаимооценивание</a:t>
            </a:r>
            <a:r>
              <a:rPr lang="ru-RU" sz="4000" dirty="0" smtClean="0"/>
              <a:t>»» </a:t>
            </a:r>
          </a:p>
          <a:p>
            <a:pPr lvl="0">
              <a:buNone/>
            </a:pPr>
            <a:r>
              <a:rPr lang="ru-RU" sz="4000" dirty="0" smtClean="0">
                <a:latin typeface="Calibri"/>
              </a:rPr>
              <a:t> •</a:t>
            </a:r>
            <a:r>
              <a:rPr lang="ru-RU" sz="4000" dirty="0" smtClean="0"/>
              <a:t>«Карта понятий »</a:t>
            </a:r>
          </a:p>
          <a:p>
            <a:pPr lvl="0">
              <a:buNone/>
            </a:pPr>
            <a:r>
              <a:rPr lang="ru-RU" sz="4000" dirty="0" smtClean="0">
                <a:latin typeface="Calibri"/>
              </a:rPr>
              <a:t> •</a:t>
            </a:r>
            <a:r>
              <a:rPr lang="ru-RU" sz="4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«Рефлексия»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785794"/>
            <a:ext cx="678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86105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6264275" cy="4392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6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4414" y="857232"/>
            <a:ext cx="642942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b="1" dirty="0" smtClean="0">
              <a:solidFill>
                <a:srgbClr val="4A37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0" y="35716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1214422"/>
            <a:ext cx="74295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36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самооценки.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Какое было задание?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Учимся вспоминать цель работы.)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Удалось выполнить задание?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Учимся сравнивать результат с целью.)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Задание выполнено верно или не совсем верно?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Учимся находить и признавать ошибки.)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Выполнил самостоятельно или с чьей-то помощью?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Учимся оценивать процесс.)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70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6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2143116"/>
            <a:ext cx="821537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b="1" dirty="0" smtClean="0">
              <a:solidFill>
                <a:srgbClr val="4A37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0" y="21428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1214422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0034" y="285728"/>
            <a:ext cx="800105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«Лист самооценки 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взаимооценки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в паре »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Оцени, насколько хорошо ты (он) работал в паре: используй знаки: 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да,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«-»- нет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«+»-1б, «-» -0б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5787" y="2071679"/>
          <a:ext cx="7858180" cy="4500593"/>
        </p:xfrm>
        <a:graphic>
          <a:graphicData uri="http://schemas.openxmlformats.org/drawingml/2006/table">
            <a:tbl>
              <a:tblPr/>
              <a:tblGrid>
                <a:gridCol w="2560803"/>
                <a:gridCol w="1211059"/>
                <a:gridCol w="2857520"/>
                <a:gridCol w="1228798"/>
              </a:tblGrid>
              <a:tr h="3214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Самооценка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«+», «- «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Взаимопроверка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«+», «- «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Смог(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 самостоятельно назвать действия мальчика и девочки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Он(а) смог(ла) самостоятельно назвать действия мальчика и девочки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ответил(а) на вопросы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Он(а) правильно ответил(а) на вопросы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Написал(а) слова без ошибок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Он(а) написал(а) слова без ошибок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Выполнял(а) не только свое задание , но и помогал(а)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Он(а) выполнял(а) не только свое задание , но и помогал(а)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Внимательно слушал(а) своего товарища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Он(а) внимательно слушал(а) своего товарища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75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53" marR="6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870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понятий (кластер)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Окружающий мир           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Литературное  чтение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</a:p>
          <a:p>
            <a:pPr lvl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dirty="0" smtClean="0"/>
              <a:t>                               </a:t>
            </a:r>
          </a:p>
        </p:txBody>
      </p:sp>
      <p:pic>
        <p:nvPicPr>
          <p:cNvPr id="12291" name="Picture 3" descr="C:\Users\USER\Desktop\герой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714876" y="1928802"/>
            <a:ext cx="3929090" cy="3624273"/>
          </a:xfrm>
        </p:spPr>
      </p:pic>
      <p:sp>
        <p:nvSpPr>
          <p:cNvPr id="12290" name="AutoShape 2" descr="https://natworld.info/wp-content/uploads/2019/07/Shema-vzaimosvjazi-zhivoj-i-nezhivoj-prir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05787">
            <a:off x="546040" y="2051903"/>
            <a:ext cx="3886823" cy="36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21301143" lon="21573786" rev="30114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53765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natworld.info/wp-content/uploads/2019/07/Shema-vzaimosvjazi-zhivoj-i-nezhivoj-prir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р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3830804" cy="2714644"/>
          </a:xfrm>
          <a:prstGeom prst="rect">
            <a:avLst/>
          </a:prstGeom>
          <a:noFill/>
        </p:spPr>
      </p:pic>
      <p:pic>
        <p:nvPicPr>
          <p:cNvPr id="1027" name="Picture 3" descr="C:\Users\USER\Desktop\р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928670"/>
            <a:ext cx="3328982" cy="2286016"/>
          </a:xfrm>
          <a:prstGeom prst="rect">
            <a:avLst/>
          </a:prstGeom>
          <a:noFill/>
        </p:spPr>
      </p:pic>
      <p:pic>
        <p:nvPicPr>
          <p:cNvPr id="1028" name="Picture 4" descr="C:\Users\USER\Desktop\р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" cy="342900"/>
          </a:xfrm>
          <a:prstGeom prst="rect">
            <a:avLst/>
          </a:prstGeom>
          <a:noFill/>
        </p:spPr>
      </p:pic>
      <p:pic>
        <p:nvPicPr>
          <p:cNvPr id="1029" name="Picture 5" descr="C:\Users\USER\Desktop\р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285860"/>
            <a:ext cx="4357718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765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51837" cy="1081087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r>
              <a:rPr lang="ru-RU" sz="2800" b="1" dirty="0" smtClean="0">
                <a:solidFill>
                  <a:schemeClr val="accent1"/>
                </a:solidFill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Использование ЦОР на этапе урока «Открытия новых знаний»</a:t>
            </a:r>
          </a:p>
        </p:txBody>
      </p:sp>
      <p:pic>
        <p:nvPicPr>
          <p:cNvPr id="6147" name="Picture 4" descr="C:\Users\USER\Desktop\Скриншот\c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36"/>
            <a:ext cx="8429625" cy="521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Краткая запись задачи</a:t>
            </a:r>
          </a:p>
        </p:txBody>
      </p:sp>
      <p:pic>
        <p:nvPicPr>
          <p:cNvPr id="7171" name="Picture 2" descr="C:\Users\USER\Desktop\з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28750"/>
            <a:ext cx="47561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Users\USER\Desktop\з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1357313"/>
            <a:ext cx="39465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Users\USER\Desktop\з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071938"/>
            <a:ext cx="3714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C:\Users\USER\Desktop\з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929063"/>
            <a:ext cx="400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c24273a5d7875e27dacc3a31ec4e38fe8a84a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3531</TotalTime>
  <Words>478</Words>
  <Application>Microsoft Office PowerPoint</Application>
  <PresentationFormat>Экран (4:3)</PresentationFormat>
  <Paragraphs>141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                                                                                       «Оценивание образовательных достижений младших школьников на уроке.»    </vt:lpstr>
      <vt:lpstr>                 </vt:lpstr>
      <vt:lpstr>      Методы и приемы оценивания</vt:lpstr>
      <vt:lpstr>Слайд 4</vt:lpstr>
      <vt:lpstr>Слайд 5</vt:lpstr>
      <vt:lpstr>                     Карта понятий (кластер)     Окружающий мир              Литературное  чтение</vt:lpstr>
      <vt:lpstr>                         Рефлексия                     </vt:lpstr>
      <vt:lpstr>Из опыта работы  Использование ЦОР на этапе урока «Открытия новых знаний»</vt:lpstr>
      <vt:lpstr>Краткая запись задачи</vt:lpstr>
      <vt:lpstr>Из опыта работы  Использование ЦОР на этапе урока «Закрепление материала»</vt:lpstr>
      <vt:lpstr>Слайд 11</vt:lpstr>
      <vt:lpstr>Из опыта работы  Использование ЦОР на этапе урока «Домашнее задание»</vt:lpstr>
      <vt:lpstr>Проверка домашнего задания</vt:lpstr>
      <vt:lpstr>Зеленый- с одной попытки</vt:lpstr>
      <vt:lpstr>                    Принципы </vt:lpstr>
      <vt:lpstr>              Задание спикера: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ромбы</dc:title>
  <dc:creator>obstinate</dc:creator>
  <dc:description>Шаблон презентации с сайта https://presentation-creation.ru/</dc:description>
  <cp:lastModifiedBy>USER</cp:lastModifiedBy>
  <cp:revision>1347</cp:revision>
  <dcterms:created xsi:type="dcterms:W3CDTF">2018-02-25T09:09:03Z</dcterms:created>
  <dcterms:modified xsi:type="dcterms:W3CDTF">2022-02-09T15:41:04Z</dcterms:modified>
</cp:coreProperties>
</file>