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60" r:id="rId4"/>
    <p:sldId id="262" r:id="rId5"/>
    <p:sldId id="263" r:id="rId6"/>
    <p:sldId id="25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2" r:id="rId18"/>
    <p:sldId id="273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3C38A-3A6E-4312-8AAF-A1D09129B67B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612C8-56AD-409E-94E6-D869680AC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9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9c4d3c7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9c4d3c7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33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9c4d3c7ae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9c4d3c7ae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858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c4d3c7a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c4d3c7a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462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9c4d3c7ae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9c4d3c7ae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36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6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0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5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5600" y="522867"/>
            <a:ext cx="11360800" cy="35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15600" y="5187200"/>
            <a:ext cx="11360800" cy="9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8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4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737000" y="1070000"/>
            <a:ext cx="4718000" cy="4718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8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2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53332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443200" y="1638233"/>
            <a:ext cx="53332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4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06400" y="412467"/>
            <a:ext cx="11383600" cy="99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02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7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71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6096000" y="-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38" name="Google Shape;38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354000" y="1441867"/>
            <a:ext cx="5393600" cy="22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354000" y="3793631"/>
            <a:ext cx="53936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2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56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26000" y="5640767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3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0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653700"/>
            <a:ext cx="11360800" cy="264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6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415600" y="44061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43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7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6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4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0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00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1E20-DC31-4921-9FCA-346CFB88638C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63A9-672D-44D7-8ECF-7687549DF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4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333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212121"/>
                </a:solidFill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09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508" y="1131311"/>
            <a:ext cx="1155469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Эффективные </a:t>
            </a:r>
            <a:br>
              <a:rPr lang="ru-RU" dirty="0" smtClean="0"/>
            </a:br>
            <a:r>
              <a:rPr lang="ru-RU" dirty="0" smtClean="0"/>
              <a:t>интерактивные формы </a:t>
            </a:r>
            <a:br>
              <a:rPr lang="ru-RU" dirty="0" smtClean="0"/>
            </a:br>
            <a:r>
              <a:rPr lang="ru-RU" dirty="0" smtClean="0"/>
              <a:t>вовлеченности педагогов </a:t>
            </a:r>
            <a:br>
              <a:rPr lang="ru-RU" dirty="0" smtClean="0"/>
            </a:br>
            <a:r>
              <a:rPr lang="ru-RU" dirty="0"/>
              <a:t>в</a:t>
            </a:r>
            <a:r>
              <a:rPr lang="ru-RU" dirty="0" smtClean="0"/>
              <a:t> методическую работу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982" y="4461020"/>
            <a:ext cx="10529454" cy="1655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Руководитель ШМО учителей иностранного языка</a:t>
            </a:r>
          </a:p>
          <a:p>
            <a:r>
              <a:rPr lang="ru-RU" sz="3600" dirty="0" smtClean="0"/>
              <a:t>Ковалева Анастасия Георгиевна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>
            <p:extLst>
              <p:ext uri="{D42A27DB-BD31-4B8C-83A1-F6EECF244321}">
                <p14:modId xmlns:p14="http://schemas.microsoft.com/office/powerpoint/2010/main" val="470858044"/>
              </p:ext>
            </p:extLst>
          </p:nvPr>
        </p:nvGraphicFramePr>
        <p:xfrm>
          <a:off x="1312455" y="395316"/>
          <a:ext cx="9147726" cy="623785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14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1.</a:t>
                      </a:r>
                      <a:r>
                        <a:rPr lang="ru-RU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800" b="1" i="0" u="none" strike="noStrike" cap="none" dirty="0" smtClean="0">
                          <a:solidFill>
                            <a:schemeClr val="bg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Метод мозаики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69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2. Дискуссионная пирамида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8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3. Метод проектов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4.</a:t>
                      </a:r>
                      <a:r>
                        <a:rPr lang="ru-RU" sz="2800" b="1" baseline="0" dirty="0" smtClean="0">
                          <a:solidFill>
                            <a:schemeClr val="bg2"/>
                          </a:solidFill>
                        </a:rPr>
                        <a:t> Метод станций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5. 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Case</a:t>
                      </a:r>
                      <a:r>
                        <a:rPr lang="en-US" sz="2800" b="1" baseline="0" dirty="0" smtClean="0">
                          <a:solidFill>
                            <a:schemeClr val="bg2"/>
                          </a:solidFill>
                        </a:rPr>
                        <a:t> - study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6.</a:t>
                      </a:r>
                      <a:r>
                        <a:rPr lang="ru-RU" sz="2800" b="1" baseline="0" dirty="0" smtClean="0">
                          <a:solidFill>
                            <a:schemeClr val="bg2"/>
                          </a:solidFill>
                        </a:rPr>
                        <a:t> Ролевая игра</a:t>
                      </a:r>
                      <a:endParaRPr sz="2800" b="1" dirty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7.</a:t>
                      </a:r>
                      <a:r>
                        <a:rPr lang="ru-RU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Мозговой штурм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en-US" sz="2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bg2"/>
                          </a:solidFill>
                        </a:rPr>
                        <a:t>Техника аквариума</a:t>
                      </a:r>
                      <a:endParaRPr lang="ru-RU" sz="28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bg2"/>
                          </a:solidFill>
                        </a:rPr>
                        <a:t>Свой вариант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1028700" y="628667"/>
            <a:ext cx="10058400" cy="1784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ru-RU" sz="2400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1. Метод мозаики</a:t>
            </a:r>
            <a:r>
              <a:rPr lang="ru-RU" sz="2400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: дидактический метод групповой работы, способствующий возникновению позитивной взаимозависимости учеников друг от друга </a:t>
            </a:r>
            <a:endParaRPr sz="2400" b="1" kern="0" dirty="0">
              <a:solidFill>
                <a:srgbClr val="000000"/>
              </a:solidFill>
              <a:latin typeface="Century Schoolbook" pitchFamily="18" charset="0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38167" y="1809767"/>
            <a:ext cx="11144400" cy="28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4000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438167" y="5562600"/>
            <a:ext cx="7029600" cy="971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ru-RU" sz="3200" kern="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4, 9</a:t>
            </a:r>
            <a:endParaRPr sz="3200" kern="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0" name="Google Shape;80;p15">
            <a:hlinkClick r:id="rId3" action="ppaction://hlinksldjump"/>
          </p:cNvPr>
          <p:cNvSpPr txBox="1"/>
          <p:nvPr/>
        </p:nvSpPr>
        <p:spPr>
          <a:xfrm>
            <a:off x="9677400" y="5562600"/>
            <a:ext cx="2171600" cy="9716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" sz="3200" b="1" kern="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200" b="1" kern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86;p16"/>
          <p:cNvSpPr txBox="1"/>
          <p:nvPr/>
        </p:nvSpPr>
        <p:spPr>
          <a:xfrm>
            <a:off x="641367" y="2012967"/>
            <a:ext cx="11144400" cy="28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" sz="2133" kern="0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Этапы работы и их содержание:</a:t>
            </a:r>
          </a:p>
          <a:p>
            <a:pPr algn="just" defTabSz="1219170">
              <a:buClr>
                <a:srgbClr val="000000"/>
              </a:buClr>
            </a:pPr>
            <a:r>
              <a:rPr lang="ru" sz="2133" kern="0" dirty="0">
                <a:solidFill>
                  <a:srgbClr val="000000"/>
                </a:solidFill>
                <a:latin typeface="Arial"/>
                <a:cs typeface="Arial"/>
                <a:sym typeface="Source Code Pro"/>
              </a:rPr>
              <a:t>1) </a:t>
            </a: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подготовительный: класс делится на несколько групп с равным количеством человек в каждой для работы над учебным материалом;</a:t>
            </a:r>
          </a:p>
          <a:p>
            <a:pPr algn="just"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2) основной: каждый член группы получает тему и разрабатывает ее (становится «экспертом»), затем «эксперты» встречаются и суммируют информацию, после этого они передают полученные знания своей группе;</a:t>
            </a:r>
          </a:p>
          <a:p>
            <a:pPr algn="just"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3) заключительный: учителем проверяется уровень усвоения всех аспектов задания каждым членом группы </a:t>
            </a:r>
            <a:endParaRPr lang="ru" sz="2133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defTabSz="1219170">
              <a:buClr>
                <a:srgbClr val="000000"/>
              </a:buClr>
            </a:pPr>
            <a:endParaRPr sz="2133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70309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/>
        </p:nvSpPr>
        <p:spPr>
          <a:xfrm>
            <a:off x="571500" y="508000"/>
            <a:ext cx="10922000" cy="882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ru-RU" sz="2400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2. Дискуссионная пирамида: </a:t>
            </a:r>
            <a:r>
              <a:rPr lang="ru-RU" sz="2400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прием обучения, при котором по мере выполнения задания учащиеся объединяются в более крупные группы, однако перед образованием новой группы учащимся необходимо достигнуть согласия по заданной</a:t>
            </a:r>
          </a:p>
          <a:p>
            <a:pPr defTabSz="1219170">
              <a:buClr>
                <a:srgbClr val="000000"/>
              </a:buClr>
            </a:pPr>
            <a:r>
              <a:rPr lang="ru-RU" sz="2667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проблеме </a:t>
            </a:r>
            <a:r>
              <a:rPr lang="ru-RU" sz="2667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 </a:t>
            </a:r>
            <a:endParaRPr lang="ru-RU" sz="2667" b="1" kern="0" dirty="0">
              <a:solidFill>
                <a:srgbClr val="000000"/>
              </a:solidFill>
              <a:latin typeface="Century Schoolbook" pitchFamily="18" charset="0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469899" y="2552699"/>
            <a:ext cx="11023767" cy="2355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" sz="2133" kern="0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Этапы работы и их содержание: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1) индивидуальное решение проблемы;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2) обсуждение проблемы в паре;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3) обсуждение	проблемы	в	мини-группе;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4) обсуждение проблемы классом </a:t>
            </a:r>
            <a:endParaRPr lang="ru" sz="2133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algn="just" defTabSz="1219170">
              <a:buClr>
                <a:srgbClr val="000000"/>
              </a:buClr>
            </a:pPr>
            <a:endParaRPr lang="ru" sz="2133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algn="ctr" defTabSz="1219170">
              <a:buClr>
                <a:srgbClr val="000000"/>
              </a:buClr>
            </a:pPr>
            <a:endParaRPr lang="ru" sz="2133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438167" y="5562600"/>
            <a:ext cx="7029600" cy="971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ru" sz="3200" kern="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1, 7</a:t>
            </a:r>
            <a:endParaRPr sz="3200" kern="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8" name="Google Shape;88;p16">
            <a:hlinkClick r:id="rId3" action="ppaction://hlinksldjump"/>
          </p:cNvPr>
          <p:cNvSpPr txBox="1"/>
          <p:nvPr/>
        </p:nvSpPr>
        <p:spPr>
          <a:xfrm>
            <a:off x="9677400" y="5562600"/>
            <a:ext cx="2171600" cy="9716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" sz="3200" b="1" kern="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200" b="1" kern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48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584200" y="628667"/>
            <a:ext cx="11150600" cy="1860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ru-RU" sz="2667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3</a:t>
            </a:r>
            <a:r>
              <a:rPr lang="ru-RU" sz="2400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. Метод проектов: </a:t>
            </a:r>
            <a:r>
              <a:rPr lang="ru-RU" sz="2400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совокупность	приемов и действий учащихся, направленных на решение поставленной задачи (проблемы), лично значимой для учащихся	и оформленной в виде конечного продукта (схема, альбом, устная презентация и.т.д.) </a:t>
            </a:r>
            <a:r>
              <a:rPr lang="ru-RU" sz="2400" b="1" kern="0" dirty="0">
                <a:solidFill>
                  <a:srgbClr val="000000"/>
                </a:solidFill>
                <a:latin typeface="Century Schoolbook" pitchFamily="18" charset="0"/>
                <a:cs typeface="Arial"/>
                <a:sym typeface="Arial"/>
              </a:rPr>
              <a:t>   </a:t>
            </a:r>
          </a:p>
        </p:txBody>
      </p:sp>
      <p:sp>
        <p:nvSpPr>
          <p:cNvPr id="94" name="Google Shape;94;p17"/>
          <p:cNvSpPr txBox="1"/>
          <p:nvPr/>
        </p:nvSpPr>
        <p:spPr>
          <a:xfrm>
            <a:off x="412766" y="2368567"/>
            <a:ext cx="11347433" cy="28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" sz="2133" kern="0" dirty="0">
                <a:solidFill>
                  <a:srgbClr val="00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Этапы работы и их содержание:</a:t>
            </a:r>
          </a:p>
          <a:p>
            <a:pPr marL="457189" indent="-457189" defTabSz="1219170">
              <a:buClr>
                <a:srgbClr val="000000"/>
              </a:buClr>
              <a:buFont typeface="Arial"/>
              <a:buAutoNum type="arabicPeriod"/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мотивационный (проблема проекта, сюжетная линия, цели и задачи); </a:t>
            </a:r>
          </a:p>
          <a:p>
            <a:pPr marL="457189" indent="-457189" defTabSz="1219170">
              <a:buClr>
                <a:srgbClr val="000000"/>
              </a:buClr>
              <a:buFont typeface="Arial"/>
              <a:buAutoNum type="arabicPeriod"/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подготовительный (выдвижение решений проблемы, обсуждение методов исследования	и способов оформления конечного результата);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3. осуществление деятельности (сбор, систематизация и анализ полученных данных, оформление проекта);</a:t>
            </a:r>
          </a:p>
          <a:p>
            <a:pPr defTabSz="1219170">
              <a:buClr>
                <a:srgbClr val="000000"/>
              </a:buClr>
            </a:pPr>
            <a:r>
              <a:rPr lang="ru-RU" sz="21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4. рефлексивно-оценочный (подведение итогов, презентация конечного продукта проектной деятельности, оценивание) </a:t>
            </a:r>
          </a:p>
          <a:p>
            <a:pPr defTabSz="1219170">
              <a:buClr>
                <a:srgbClr val="000000"/>
              </a:buClr>
            </a:pPr>
            <a:endParaRPr sz="4000" kern="0" dirty="0">
              <a:solidFill>
                <a:srgbClr val="00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38167" y="5562600"/>
            <a:ext cx="7029600" cy="971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ru-RU" sz="3200" kern="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12</a:t>
            </a:r>
            <a:endParaRPr sz="3200" kern="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6" name="Google Shape;96;p17">
            <a:hlinkClick r:id="rId3" action="ppaction://hlinksldjump"/>
          </p:cNvPr>
          <p:cNvSpPr txBox="1"/>
          <p:nvPr/>
        </p:nvSpPr>
        <p:spPr>
          <a:xfrm>
            <a:off x="9677400" y="5562600"/>
            <a:ext cx="2171600" cy="9716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ru-RU" sz="3200" b="1" kern="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200" b="1" kern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328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Из опыта работы»: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Руководство по написанию </a:t>
            </a:r>
            <a:r>
              <a:rPr lang="ru-RU" dirty="0" smtClean="0"/>
              <a:t>и оцениванию эссе </a:t>
            </a:r>
            <a:r>
              <a:rPr lang="ru-RU" dirty="0"/>
              <a:t>по английскому языку»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п</a:t>
            </a:r>
            <a:r>
              <a:rPr lang="ru-RU" sz="4000" dirty="0" smtClean="0"/>
              <a:t>едагогическая мастерская</a:t>
            </a:r>
            <a:endParaRPr lang="en-US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1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Анализ ошибок в написании рабочих программ по иностранному языку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м</a:t>
            </a:r>
            <a:r>
              <a:rPr lang="ru-RU" sz="4000" dirty="0" smtClean="0"/>
              <a:t>етодический диалог</a:t>
            </a:r>
            <a:endParaRPr lang="en-US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8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Подготовка к конкурсу профессионального мастерства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продленная конференция</a:t>
            </a:r>
            <a:endParaRPr lang="en-US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9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ЦОС: Современные образовательные платформы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питч-сессии</a:t>
            </a:r>
            <a:endParaRPr lang="en-US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1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спикера: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и провести заседание ШМО с использованием эффективных форм вовлеченности педагогов в методическую работу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2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dirty="0" smtClean="0"/>
              <a:t> </a:t>
            </a:r>
            <a:r>
              <a:rPr lang="ru-RU" sz="4000" dirty="0" smtClean="0"/>
              <a:t>создать условия для </a:t>
            </a:r>
            <a:r>
              <a:rPr lang="ru-RU" sz="4000" b="1" dirty="0" smtClean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повышения </a:t>
            </a:r>
            <a:r>
              <a:rPr lang="ru-RU" sz="40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мотивации </a:t>
            </a:r>
            <a:br>
              <a:rPr lang="ru-RU" sz="40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0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профессионального развития </a:t>
            </a:r>
            <a:r>
              <a:rPr lang="ru-RU" sz="4000" b="1" dirty="0" smtClean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педагогов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9635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365125"/>
            <a:ext cx="107857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Интерактивные формы вовлеченности педагогов </a:t>
            </a:r>
            <a:br>
              <a:rPr lang="ru-RU" dirty="0" smtClean="0"/>
            </a:br>
            <a:r>
              <a:rPr lang="ru-RU" dirty="0" smtClean="0"/>
              <a:t>в методическую работу: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5" y="1881043"/>
            <a:ext cx="11139055" cy="4351338"/>
          </a:xfrm>
        </p:spPr>
        <p:txBody>
          <a:bodyPr/>
          <a:lstStyle/>
          <a:p>
            <a:r>
              <a:rPr lang="ru-RU" dirty="0" smtClean="0"/>
              <a:t>семинар-практикум</a:t>
            </a:r>
          </a:p>
          <a:p>
            <a:r>
              <a:rPr lang="ru-RU" dirty="0"/>
              <a:t>д</a:t>
            </a:r>
            <a:r>
              <a:rPr lang="ru-RU" dirty="0" smtClean="0"/>
              <a:t>еловая ролевая игра</a:t>
            </a:r>
          </a:p>
          <a:p>
            <a:r>
              <a:rPr lang="en-US" dirty="0"/>
              <a:t>W</a:t>
            </a:r>
            <a:r>
              <a:rPr lang="en-US" dirty="0" smtClean="0"/>
              <a:t>orld café</a:t>
            </a:r>
          </a:p>
          <a:p>
            <a:r>
              <a:rPr lang="ru-RU" dirty="0" smtClean="0"/>
              <a:t>педагогический </a:t>
            </a:r>
            <a:r>
              <a:rPr lang="ru-RU" dirty="0" err="1" smtClean="0"/>
              <a:t>хакатон</a:t>
            </a:r>
            <a:endParaRPr lang="ru-RU" dirty="0" smtClean="0"/>
          </a:p>
          <a:p>
            <a:r>
              <a:rPr lang="ru-RU" dirty="0" smtClean="0"/>
              <a:t>работа в творческих проблемных группах</a:t>
            </a:r>
          </a:p>
          <a:p>
            <a:r>
              <a:rPr lang="ru-RU" dirty="0" smtClean="0"/>
              <a:t>мастер-класс</a:t>
            </a:r>
          </a:p>
          <a:p>
            <a:r>
              <a:rPr lang="en-US" dirty="0" smtClean="0"/>
              <a:t>meet-up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руглый стол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5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365125"/>
            <a:ext cx="107857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Интерактивные формы вовлеченности педагогов </a:t>
            </a:r>
            <a:br>
              <a:rPr lang="ru-RU" dirty="0" smtClean="0"/>
            </a:br>
            <a:r>
              <a:rPr lang="ru-RU" dirty="0" smtClean="0"/>
              <a:t>в методическую работу: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5" y="1881043"/>
            <a:ext cx="11139055" cy="4351338"/>
          </a:xfrm>
        </p:spPr>
        <p:txBody>
          <a:bodyPr/>
          <a:lstStyle/>
          <a:p>
            <a:r>
              <a:rPr lang="ru-RU" dirty="0" smtClean="0"/>
              <a:t>открытый микрофон</a:t>
            </a:r>
          </a:p>
          <a:p>
            <a:r>
              <a:rPr lang="ru-RU" dirty="0"/>
              <a:t>п</a:t>
            </a:r>
            <a:r>
              <a:rPr lang="ru-RU" dirty="0" smtClean="0"/>
              <a:t>едагогическая мастерская</a:t>
            </a:r>
          </a:p>
          <a:p>
            <a:r>
              <a:rPr lang="ru-RU" dirty="0" err="1" smtClean="0"/>
              <a:t>информ-пазл</a:t>
            </a:r>
            <a:endParaRPr lang="ru-RU" dirty="0" smtClean="0"/>
          </a:p>
          <a:p>
            <a:r>
              <a:rPr lang="ru-RU" dirty="0" smtClean="0"/>
              <a:t>методическая </a:t>
            </a:r>
            <a:r>
              <a:rPr lang="ru-RU" dirty="0" err="1" smtClean="0"/>
              <a:t>мозайка</a:t>
            </a:r>
            <a:endParaRPr lang="ru-RU" dirty="0" smtClean="0"/>
          </a:p>
          <a:p>
            <a:r>
              <a:rPr lang="ru-RU" dirty="0" smtClean="0"/>
              <a:t>методический диалог (анализ педагогических ситуаций)</a:t>
            </a:r>
          </a:p>
          <a:p>
            <a:r>
              <a:rPr lang="ru-RU" dirty="0" smtClean="0"/>
              <a:t>методический ринг</a:t>
            </a:r>
          </a:p>
          <a:p>
            <a:r>
              <a:rPr lang="ru-RU" dirty="0"/>
              <a:t>п</a:t>
            </a:r>
            <a:r>
              <a:rPr lang="ru-RU" dirty="0" smtClean="0"/>
              <a:t>итч-сессия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15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Современные технологии обучения в условиях дистанционного образования:  цифровой урок с использованием технологии смешанного обучения – обмен опытом, стендовая защита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деловая ролевая игра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6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Ролевая методическая 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527" y="190875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учителя-коллеги</a:t>
            </a:r>
          </a:p>
          <a:p>
            <a:pPr marL="0" indent="0" algn="ctr">
              <a:buNone/>
            </a:pPr>
            <a:r>
              <a:rPr lang="ru-RU" sz="5400" dirty="0" smtClean="0"/>
              <a:t>обучающиеся</a:t>
            </a:r>
          </a:p>
          <a:p>
            <a:pPr marL="0" indent="0" algn="ctr">
              <a:buNone/>
            </a:pPr>
            <a:r>
              <a:rPr lang="ru-RU" sz="5400" dirty="0" smtClean="0"/>
              <a:t>эксперт-методист</a:t>
            </a:r>
          </a:p>
          <a:p>
            <a:pPr marL="0" indent="0" algn="ctr">
              <a:buNone/>
            </a:pPr>
            <a:r>
              <a:rPr lang="ru-RU" sz="5400" dirty="0" smtClean="0"/>
              <a:t>родитель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4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365126"/>
            <a:ext cx="11471561" cy="4661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оценки учебного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4" y="1039091"/>
            <a:ext cx="11748653" cy="5624943"/>
          </a:xfrm>
        </p:spPr>
        <p:txBody>
          <a:bodyPr>
            <a:normAutofit/>
          </a:bodyPr>
          <a:lstStyle/>
          <a:p>
            <a:r>
              <a:rPr lang="ru-RU" dirty="0" smtClean="0"/>
              <a:t>Соответствие целей и задач теме, содержанию урока</a:t>
            </a:r>
          </a:p>
          <a:p>
            <a:r>
              <a:rPr lang="ru-RU" dirty="0" smtClean="0"/>
              <a:t>Эффективность подобранных методов и приемов, форм изложения учебного материала согласно требованиям ФГОС</a:t>
            </a:r>
          </a:p>
          <a:p>
            <a:r>
              <a:rPr lang="ru-RU" dirty="0" smtClean="0"/>
              <a:t>Качество оформления работы (грамотность, логичность и связность изложения, наглядность представления материала, эстетичность)</a:t>
            </a:r>
          </a:p>
          <a:p>
            <a:r>
              <a:rPr lang="ru-RU" dirty="0" smtClean="0"/>
              <a:t>Эффективность использования современных технических и информационных средств обучения (компьютерной анимации, видео и аудио эффектов и иных)</a:t>
            </a:r>
          </a:p>
          <a:p>
            <a:r>
              <a:rPr lang="ru-RU" dirty="0" smtClean="0"/>
              <a:t>Организация обратной связи на уроке </a:t>
            </a:r>
          </a:p>
          <a:p>
            <a:r>
              <a:rPr lang="ru-RU" dirty="0" smtClean="0"/>
              <a:t>Результативность работы (достижимость запланированных результатов)</a:t>
            </a:r>
          </a:p>
          <a:p>
            <a:r>
              <a:rPr lang="ru-RU" dirty="0" smtClean="0"/>
              <a:t>Практическая значимость работы (востребованность и полезность)</a:t>
            </a:r>
          </a:p>
          <a:p>
            <a:r>
              <a:rPr lang="ru-RU" dirty="0" smtClean="0"/>
              <a:t>Возможность транслирования педагогического опыта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9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Стратегии подготовки к ОГЭ/ЕГЭ по АЯ: письменная часть - аудирование, чтение, лексика и грамматика, письмо (особенности работы над заданиями, ресурсы для подготовки)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World café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4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5036" cy="372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Вопрос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«Групповая работа как форма организации учебно-познавательной деятельности на уроках иностранного языка</a:t>
            </a:r>
            <a:r>
              <a:rPr lang="ru-RU" dirty="0"/>
              <a:t>»: способы </a:t>
            </a:r>
            <a:r>
              <a:rPr lang="ru-RU" dirty="0" smtClean="0"/>
              <a:t>реализации приемов </a:t>
            </a:r>
            <a:r>
              <a:rPr lang="ru-RU" dirty="0"/>
              <a:t>на уроке иностранного языка в НОО, ООО,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1"/>
            <a:ext cx="10515600" cy="1327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методический </a:t>
            </a:r>
            <a:r>
              <a:rPr lang="ru-RU" sz="4000" dirty="0" err="1" smtClean="0"/>
              <a:t>информ-пазл</a:t>
            </a:r>
            <a:endParaRPr lang="en-US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418</Words>
  <Application>Microsoft Office PowerPoint</Application>
  <PresentationFormat>Широкоэкранный</PresentationFormat>
  <Paragraphs>85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Amatic SC</vt:lpstr>
      <vt:lpstr>Arial</vt:lpstr>
      <vt:lpstr>Calibri</vt:lpstr>
      <vt:lpstr>Calibri Light</vt:lpstr>
      <vt:lpstr>Century Schoolbook</vt:lpstr>
      <vt:lpstr>Source Code Pro</vt:lpstr>
      <vt:lpstr>Times New Roman</vt:lpstr>
      <vt:lpstr>Тема Office</vt:lpstr>
      <vt:lpstr>Beach Day</vt:lpstr>
      <vt:lpstr>Эффективные  интерактивные формы  вовлеченности педагогов  в методическую работу</vt:lpstr>
      <vt:lpstr>Цель:</vt:lpstr>
      <vt:lpstr>Интерактивные формы вовлеченности педагогов  в методическую работу:</vt:lpstr>
      <vt:lpstr>Интерактивные формы вовлеченности педагогов  в методическую работу:</vt:lpstr>
      <vt:lpstr>Вопрос  Современные технологии обучения в условиях дистанционного образования:  цифровой урок с использованием технологии смешанного обучения – обмен опытом, стендовая защита урока</vt:lpstr>
      <vt:lpstr>Ролевая методическая игра</vt:lpstr>
      <vt:lpstr>Критерии оценки учебного занятия</vt:lpstr>
      <vt:lpstr>Вопрос  Стратегии подготовки к ОГЭ/ЕГЭ по АЯ: письменная часть - аудирование, чтение, лексика и грамматика, письмо (особенности работы над заданиями, ресурсы для подготовки)</vt:lpstr>
      <vt:lpstr>Вопрос  «Групповая работа как форма организации учебно-познавательной деятельности на уроках иностранного языка»: способы реализации приемов на уроке иностранного языка в НОО, ООО, СОО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  «Из опыта работы»:  «Руководство по написанию и оцениванию эссе по английскому языку» </vt:lpstr>
      <vt:lpstr>Вопрос   Анализ ошибок в написании рабочих программ по иностранному языку </vt:lpstr>
      <vt:lpstr>Вопрос   Подготовка к конкурсу профессионального мастерства</vt:lpstr>
      <vt:lpstr>Вопрос  ЦОС: Современные образовательные платформы</vt:lpstr>
      <vt:lpstr>Задание спикера: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 интерактивные формы  вовлеченности педагогов  в методическую работу</dc:title>
  <dc:creator>1</dc:creator>
  <cp:lastModifiedBy>1</cp:lastModifiedBy>
  <cp:revision>2</cp:revision>
  <dcterms:created xsi:type="dcterms:W3CDTF">2022-01-19T19:27:58Z</dcterms:created>
  <dcterms:modified xsi:type="dcterms:W3CDTF">2022-01-20T06:52:18Z</dcterms:modified>
</cp:coreProperties>
</file>