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9" r:id="rId2"/>
    <p:sldId id="257" r:id="rId3"/>
    <p:sldId id="258" r:id="rId4"/>
    <p:sldId id="256" r:id="rId5"/>
    <p:sldId id="260" r:id="rId6"/>
    <p:sldId id="261" r:id="rId7"/>
    <p:sldId id="262" r:id="rId8"/>
    <p:sldId id="263" r:id="rId9"/>
    <p:sldId id="265" r:id="rId10"/>
    <p:sldId id="283" r:id="rId11"/>
    <p:sldId id="267" r:id="rId12"/>
    <p:sldId id="268" r:id="rId13"/>
    <p:sldId id="269" r:id="rId14"/>
    <p:sldId id="270" r:id="rId15"/>
    <p:sldId id="271" r:id="rId16"/>
    <p:sldId id="272" r:id="rId17"/>
    <p:sldId id="284" r:id="rId18"/>
    <p:sldId id="285" r:id="rId19"/>
    <p:sldId id="278" r:id="rId20"/>
    <p:sldId id="266" r:id="rId21"/>
    <p:sldId id="273" r:id="rId22"/>
    <p:sldId id="274" r:id="rId23"/>
    <p:sldId id="275" r:id="rId24"/>
    <p:sldId id="276" r:id="rId25"/>
    <p:sldId id="277" r:id="rId26"/>
    <p:sldId id="279" r:id="rId27"/>
    <p:sldId id="286" r:id="rId28"/>
    <p:sldId id="280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ED067-8EBF-4644-B6CB-394FC208534C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E6D1C-0301-4635-9DD8-FC7C76903D03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538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ED067-8EBF-4644-B6CB-394FC208534C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E6D1C-0301-4635-9DD8-FC7C7690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102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ED067-8EBF-4644-B6CB-394FC208534C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E6D1C-0301-4635-9DD8-FC7C7690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896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ED067-8EBF-4644-B6CB-394FC208534C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E6D1C-0301-4635-9DD8-FC7C7690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111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ED067-8EBF-4644-B6CB-394FC208534C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E6D1C-0301-4635-9DD8-FC7C76903D03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614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ED067-8EBF-4644-B6CB-394FC208534C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E6D1C-0301-4635-9DD8-FC7C7690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807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ED067-8EBF-4644-B6CB-394FC208534C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E6D1C-0301-4635-9DD8-FC7C7690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2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ED067-8EBF-4644-B6CB-394FC208534C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E6D1C-0301-4635-9DD8-FC7C7690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99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ED067-8EBF-4644-B6CB-394FC208534C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E6D1C-0301-4635-9DD8-FC7C7690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995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88ED067-8EBF-4644-B6CB-394FC208534C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BE6D1C-0301-4635-9DD8-FC7C7690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09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ED067-8EBF-4644-B6CB-394FC208534C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E6D1C-0301-4635-9DD8-FC7C7690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410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88ED067-8EBF-4644-B6CB-394FC208534C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BBE6D1C-0301-4635-9DD8-FC7C76903D03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199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Ответьте на вопросы: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такое бинарные соединения?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Дайте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оксидам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Расскажите про классификацию оксидов.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какие две группы по химическим свойствам делятся оксиды?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083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76" y="0"/>
            <a:ext cx="11932513" cy="632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45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25" y="-1"/>
            <a:ext cx="12348385" cy="694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9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754" y="0"/>
            <a:ext cx="12326471" cy="693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3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615" y="0"/>
            <a:ext cx="12398189" cy="697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7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419" y="0"/>
            <a:ext cx="12470048" cy="70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338" y="0"/>
            <a:ext cx="12498593" cy="70304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2549" y="2987040"/>
            <a:ext cx="8011885" cy="169817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17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203" y="0"/>
            <a:ext cx="12353365" cy="694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0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Составьте формулы оснований по следующим названиям: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737360"/>
            <a:ext cx="4545874" cy="402336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гидроксид кальция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гидроксид алюминия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гидроксид хрома(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III)   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гидроксид бария   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гидроксид лития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гидроксид железа(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III)  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гидроксид магния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гидроксид калия  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65074" y="1710751"/>
            <a:ext cx="6096000" cy="44579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гидроксид железа(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гидроксид  хрома(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гидроксид магния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гидроксид  кальция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гидроксид меди(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гидроксид алюминия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гидроксид цинка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гидроксид натрия</a:t>
            </a:r>
          </a:p>
        </p:txBody>
      </p:sp>
    </p:spTree>
    <p:extLst>
      <p:ext uri="{BB962C8B-B14F-4D97-AF65-F5344CB8AC3E}">
        <p14:creationId xmlns:p14="http://schemas.microsoft.com/office/powerpoint/2010/main" val="11954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5886" y="1183883"/>
            <a:ext cx="2264229" cy="4023360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группа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Ca(OH)2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Al(OH)3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Cr(OH)2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Ba(OH)2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LiOH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Fe(OH)3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Mg(OH)2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KOH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66857" y="1183883"/>
            <a:ext cx="23774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Fe(OH)2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Cr(OH)2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Mg(OH)2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Ca(OH)2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Cu(OH)2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Al(OH)3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Zn(OH)2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Na(OH)2</a:t>
            </a:r>
          </a:p>
        </p:txBody>
      </p:sp>
    </p:spTree>
    <p:extLst>
      <p:ext uri="{BB962C8B-B14F-4D97-AF65-F5344CB8AC3E}">
        <p14:creationId xmlns:p14="http://schemas.microsoft.com/office/powerpoint/2010/main" val="299633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94" y="0"/>
            <a:ext cx="12374880" cy="696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2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97280" y="364363"/>
            <a:ext cx="10058400" cy="122495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Подразделите формулы веществ на оксиды (кислотные, амфотерные, основные):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122495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Fe(OH)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en-US" sz="32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en-US" sz="32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ZnO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Ca(OH)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KOH,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ru-RU" sz="32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Cu(OH)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32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56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747" y="-1"/>
            <a:ext cx="12335124" cy="693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2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297" y="0"/>
            <a:ext cx="12559554" cy="706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3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0"/>
            <a:ext cx="12855388" cy="723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612" y="0"/>
            <a:ext cx="12362330" cy="695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1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876" y="0"/>
            <a:ext cx="12259876" cy="689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0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647" y="0"/>
            <a:ext cx="12711952" cy="715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9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3744686" cy="1450757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Ключ к тесту: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45734"/>
            <a:ext cx="4354286" cy="402336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1. 2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2. 3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3. 3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KOH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Ca(OH)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Al(OH)</a:t>
            </a:r>
            <a:r>
              <a:rPr lang="en-US" sz="28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Fe(OH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– 1,3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Б – 2,4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44343" y="1737360"/>
            <a:ext cx="45632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баллов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оценка 5</a:t>
            </a:r>
          </a:p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балла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оценка 4</a:t>
            </a:r>
          </a:p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балла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оценка 3</a:t>
            </a:r>
          </a:p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и менее баллов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оценка 2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7954" y="906363"/>
            <a:ext cx="623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оценивания: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13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3146481"/>
              </p:ext>
            </p:extLst>
          </p:nvPr>
        </p:nvGraphicFramePr>
        <p:xfrm>
          <a:off x="1097280" y="2000902"/>
          <a:ext cx="10058400" cy="24491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51868">
                  <a:extLst>
                    <a:ext uri="{9D8B030D-6E8A-4147-A177-3AD203B41FA5}">
                      <a16:colId xmlns:a16="http://schemas.microsoft.com/office/drawing/2014/main" val="3300227001"/>
                    </a:ext>
                  </a:extLst>
                </a:gridCol>
                <a:gridCol w="3353266">
                  <a:extLst>
                    <a:ext uri="{9D8B030D-6E8A-4147-A177-3AD203B41FA5}">
                      <a16:colId xmlns:a16="http://schemas.microsoft.com/office/drawing/2014/main" val="2849364359"/>
                    </a:ext>
                  </a:extLst>
                </a:gridCol>
                <a:gridCol w="3353266">
                  <a:extLst>
                    <a:ext uri="{9D8B030D-6E8A-4147-A177-3AD203B41FA5}">
                      <a16:colId xmlns:a16="http://schemas.microsoft.com/office/drawing/2014/main" val="3905517626"/>
                    </a:ext>
                  </a:extLst>
                </a:gridCol>
              </a:tblGrid>
              <a:tr h="1455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Понравился ли урок</a:t>
                      </a:r>
                      <a:r>
                        <a:rPr lang="ru-RU" sz="3200" dirty="0" smtClean="0">
                          <a:effectLst/>
                        </a:rPr>
                        <a:t>?</a:t>
                      </a:r>
                      <a:endParaRPr lang="ru-RU" sz="32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Что узнали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нового?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Что хотели бы узнать?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5389263"/>
                  </a:ext>
                </a:extLst>
              </a:tr>
              <a:tr h="993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08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5312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задание: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8903" y="1854443"/>
            <a:ext cx="10476411" cy="4372186"/>
          </a:xfrm>
        </p:spPr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Параграф 41, зад. 2.</a:t>
            </a:r>
            <a:endParaRPr lang="ru-RU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дополнительную оценку:</a:t>
            </a:r>
            <a:endParaRPr lang="ru-RU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Вычислите массу гидроксида натрия, который потребуется для реакции с 50 г</a:t>
            </a:r>
            <a:r>
              <a:rPr lang="ru-RU" sz="2800" dirty="0">
                <a:solidFill>
                  <a:schemeClr val="tx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40%-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ного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раствора сульфата меди (II) с целью получения нерастворимого основания.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Если на лицо или в глаза попали брызги щелочи, их необходимо смыть большим количеством вод, а глаза промыть раствором борной кислоты НВО</a:t>
            </a:r>
            <a:r>
              <a:rPr lang="ru-RU" sz="28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Какую роль выполняет борная кислота в данном случае?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58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0419960"/>
              </p:ext>
            </p:extLst>
          </p:nvPr>
        </p:nvGraphicFramePr>
        <p:xfrm>
          <a:off x="1096963" y="1846263"/>
          <a:ext cx="10058400" cy="3322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920734422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4019250714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53967466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358575232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Оксиды</a:t>
                      </a:r>
                      <a:endParaRPr lang="ru-RU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???</a:t>
                      </a:r>
                      <a:endParaRPr lang="ru-RU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3720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</a:t>
                      </a:r>
                      <a:endParaRPr lang="ru-RU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Амфотерные</a:t>
                      </a:r>
                      <a:endParaRPr lang="ru-RU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Кислотные</a:t>
                      </a:r>
                      <a:endParaRPr lang="ru-RU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793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2400" baseline="-25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en-US" sz="2400" baseline="-25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400" baseline="-25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sz="2400" baseline="-25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Fe(OH)3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4115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CaO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ZnO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400" baseline="-25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400" baseline="-25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NaOH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4165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400" baseline="-25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Ca(OH)</a:t>
                      </a:r>
                      <a:r>
                        <a:rPr lang="en-US" sz="2400" baseline="-25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8275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KOH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961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Cu(OH)</a:t>
                      </a:r>
                      <a:r>
                        <a:rPr lang="en-US" sz="2400" baseline="-25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5972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493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6354" y="758952"/>
            <a:ext cx="10842172" cy="356616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«Гидроксиды. Основания: классификация, номенклатура, получение.»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40731" y="4455620"/>
            <a:ext cx="4217720" cy="114300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Презентацию подготовила:</a:t>
            </a:r>
          </a:p>
          <a:p>
            <a:r>
              <a:rPr lang="ru-RU" dirty="0" smtClean="0"/>
              <a:t>Учитель химии </a:t>
            </a:r>
          </a:p>
          <a:p>
            <a:r>
              <a:rPr lang="ru-RU" dirty="0" smtClean="0"/>
              <a:t>Гогадзе </a:t>
            </a:r>
            <a:r>
              <a:rPr lang="ru-RU" dirty="0" err="1" smtClean="0"/>
              <a:t>анита</a:t>
            </a:r>
            <a:r>
              <a:rPr lang="ru-RU" dirty="0" smtClean="0"/>
              <a:t> </a:t>
            </a:r>
            <a:r>
              <a:rPr lang="ru-RU" dirty="0" err="1" smtClean="0"/>
              <a:t>гочовна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68941" y="-950259"/>
            <a:ext cx="454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32960" y="5849657"/>
            <a:ext cx="298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Слободчики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2022 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26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обобщить и систематизировать знания об основаниях, их составе и способах получения.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380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4492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ru-RU" alt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выяснить, какие </a:t>
            </a:r>
            <a:r>
              <a:rPr lang="ru-RU" alt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соединения </a:t>
            </a:r>
            <a:r>
              <a:rPr lang="ru-RU" alt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называют гидроксидами,</a:t>
            </a:r>
          </a:p>
          <a:p>
            <a:pPr indent="4492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ru-RU" alt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рассмотреть </a:t>
            </a:r>
            <a:r>
              <a:rPr lang="ru-RU" alt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классификацию, способы </a:t>
            </a:r>
            <a:r>
              <a:rPr lang="ru-RU" alt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получения </a:t>
            </a:r>
            <a:r>
              <a:rPr lang="ru-RU" alt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физические свойства оснований,</a:t>
            </a:r>
            <a:endParaRPr lang="ru-RU" alt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2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ru-RU" alt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научиться составлять формулы </a:t>
            </a:r>
            <a:r>
              <a:rPr lang="ru-RU" alt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оснований</a:t>
            </a:r>
            <a:r>
              <a:rPr lang="ru-RU" alt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2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Гидроксиды -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сложные вещества, в состав которых входят атомы металлов и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гидроксогруппы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OH, например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(OH)2 и др.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275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0079"/>
          <a:stretch/>
        </p:blipFill>
        <p:spPr>
          <a:xfrm>
            <a:off x="1389017" y="0"/>
            <a:ext cx="9474926" cy="567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5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896" y="0"/>
            <a:ext cx="12359896" cy="695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4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303</TotalTime>
  <Words>413</Words>
  <Application>Microsoft Office PowerPoint</Application>
  <PresentationFormat>Широкоэкранный</PresentationFormat>
  <Paragraphs>97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Calibri</vt:lpstr>
      <vt:lpstr>Calibri Light</vt:lpstr>
      <vt:lpstr>Symbol</vt:lpstr>
      <vt:lpstr>Tahoma</vt:lpstr>
      <vt:lpstr>Times New Roman</vt:lpstr>
      <vt:lpstr>Ретро</vt:lpstr>
      <vt:lpstr>Ответьте на вопросы:</vt:lpstr>
      <vt:lpstr>Подразделите формулы веществ на оксиды (кислотные, амфотерные, основные):</vt:lpstr>
      <vt:lpstr>Презентация PowerPoint</vt:lpstr>
      <vt:lpstr>«Гидроксиды. Основания: классификация, номенклатура, получение.»</vt:lpstr>
      <vt:lpstr>Цель:</vt:lpstr>
      <vt:lpstr>Задачи:</vt:lpstr>
      <vt:lpstr>Гидроксиды -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Составьте формулы оснований по следующим названиям: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Ключ к тесту:</vt:lpstr>
      <vt:lpstr>Рефлексия</vt:lpstr>
      <vt:lpstr>Домашнее задание: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Анита Гогадзе</dc:creator>
  <cp:lastModifiedBy>Анита Гогадзе</cp:lastModifiedBy>
  <cp:revision>16</cp:revision>
  <dcterms:created xsi:type="dcterms:W3CDTF">2022-02-16T18:01:17Z</dcterms:created>
  <dcterms:modified xsi:type="dcterms:W3CDTF">2022-02-21T16:24:01Z</dcterms:modified>
</cp:coreProperties>
</file>