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7" r:id="rId2"/>
    <p:sldId id="286" r:id="rId3"/>
    <p:sldId id="258" r:id="rId4"/>
    <p:sldId id="256" r:id="rId5"/>
    <p:sldId id="259" r:id="rId6"/>
    <p:sldId id="287" r:id="rId7"/>
    <p:sldId id="260" r:id="rId8"/>
    <p:sldId id="288" r:id="rId9"/>
    <p:sldId id="289" r:id="rId10"/>
    <p:sldId id="290" r:id="rId11"/>
    <p:sldId id="275" r:id="rId12"/>
    <p:sldId id="291" r:id="rId13"/>
    <p:sldId id="292" r:id="rId14"/>
    <p:sldId id="294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272" r:id="rId23"/>
    <p:sldId id="273" r:id="rId24"/>
    <p:sldId id="279" r:id="rId25"/>
    <p:sldId id="281" r:id="rId26"/>
    <p:sldId id="277" r:id="rId27"/>
    <p:sldId id="278" r:id="rId28"/>
    <p:sldId id="282" r:id="rId29"/>
    <p:sldId id="283" r:id="rId30"/>
    <p:sldId id="285" r:id="rId31"/>
    <p:sldId id="302" r:id="rId32"/>
    <p:sldId id="304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2AA"/>
    <a:srgbClr val="20E495"/>
    <a:srgbClr val="FC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81" autoAdjust="0"/>
  </p:normalViewPr>
  <p:slideViewPr>
    <p:cSldViewPr>
      <p:cViewPr varScale="1">
        <p:scale>
          <a:sx n="74" d="100"/>
          <a:sy n="74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EB29B3-A192-4884-A363-33D9C32D5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32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F719-4277-434C-B100-A19AEC1F6E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61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024B-B84B-49C7-AC98-B280119D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666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E76E08-FFEA-4688-9C96-637A1DF24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567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F135-E41A-46F3-91B6-014291173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351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93757-F6CC-4CD1-B6EE-0899771A6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247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57C9-FE61-470B-BDE7-555A385D30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12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74E67-CF44-4A1E-9C01-29B4CDEE2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550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16BA-1E9D-495C-85D1-3B19C0510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68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AD5-C919-41AA-A981-254CCBE93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97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CBAC-1D48-49A1-AE63-AF9C98F2E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27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FC52-DD36-4D94-85E0-505FD38DCE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7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AF0B-AF05-434B-8504-F7C27557E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14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8A07-C4A4-493D-A8FB-B02CF5E2E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61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40FD-5180-4E73-A0C9-28128EE19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13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03FC-C30B-4DD7-B195-6ABC18CFB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87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7833-A2A3-4C33-9794-D898227E8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2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53D"/>
            </a:gs>
            <a:gs pos="10001">
              <a:srgbClr val="FFC53D"/>
            </a:gs>
            <a:gs pos="100000">
              <a:srgbClr val="D14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 smtClean="0">
                <a:solidFill>
                  <a:srgbClr val="68370F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4664524-2FCD-4768-BB57-793873A68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5" r:id="rId12"/>
    <p:sldLayoutId id="2147483940" r:id="rId13"/>
    <p:sldLayoutId id="2147483946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68370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68370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68370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68370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6;&#1086;&#1076;&#1080;&#1090;&#1077;&#1083;&#1100;&#1089;&#1082;&#1086;&#1077;%20&#1089;&#1086;&#1073;&#1088;&#1072;&#1085;&#1080;&#1077;\&#1086;&#1085;&#1083;&#1072;&#1081;&#1085;%20&#1089;&#1086;&#1073;&#1088;&#1072;&#1085;&#1080;&#1077;\wolfgang_amadeus_mozart_-_osenniy_vals_(zaycev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chelon.by/d/132336/d/ckidki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ynet.su/_pu/2/3470403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asdhelp.files.wordpress.com/2010/08/teacher_0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dl.hostingfailov.com/sn_user_photo/1260-14759-739966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krasena.ru/wp-content/uploads/2009/06/d0bfd0b5d180d0b2d0bed0bad0bbd0b0d188d0bad0b8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ttrends.ru/pics/_580_1000_90_14392373021392092885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6;&#1086;&#1076;&#1080;&#1090;&#1077;&#1083;&#1100;&#1089;&#1082;&#1086;&#1077;%20&#1089;&#1086;&#1073;&#1088;&#1072;&#1085;&#1080;&#1077;\&#1086;&#1085;&#1083;&#1072;&#1081;&#1085;%20&#1089;&#1086;&#1073;&#1088;&#1072;&#1085;&#1080;&#1077;\wolfgang_amadeus_mozart_-_sovremennaya_klassika_(zaycev.net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hyperlink" Target="http://img-fotki.yandex.ru/get/5604/osipovfoto.0/0_5376d_11bba377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mochka.info/wp-content/uploads/2011/02/image0041.jp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g-fotki.yandex.ru/get/4509/uku63222.16/0_3d742_afc82223_X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ti-puti.com.ua/img/kategorii_detei_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s52.radikal.ru/i138/1108/82/fbf6a64bf37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upnorth.files.wordpress.com/2011/01/boy-leaving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okster.com.ua/wp-content/uploads/2009/08/samostoyatelnost_rezvitie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animal.discovery.com/news/afp/20060327/gallery/circus_zoom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1.liveinternet.ru/images/attach/c/2/74/605/74605579_avatar_17206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allwomens.ru/uploads/posts/2011-06/prichiny-zamknutosti-malenkih-detey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savepic.org/1202948.jpg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cio.pnzgu.ru/personal/176/1/10/images/ush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tv-express.ru/img/authors_programs_prog/8_1875_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89915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Жил мудрец на свете, который знал всё. Но один его ученик захотел доказать обратное. Что он сделал? 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Зажав в ладонях бабочку, он спросил: “Скажи, мудрец, </a:t>
            </a:r>
          </a:p>
          <a:p>
            <a:pPr algn="ctr"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какая бабочка у меня в руках: мёртвая или живая?”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2" name="Picture 6" descr="http://www.proza.ru/pics/2015/04/13/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5" y="1892706"/>
            <a:ext cx="5219988" cy="391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3743" y="1874460"/>
            <a:ext cx="3404009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А сам думает: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“Скажет живая –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я ее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умертвлю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скажет мёртвая –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выпущу”.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Мудрец, подумав,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ответил: ……</a:t>
            </a:r>
          </a:p>
          <a:p>
            <a:pPr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 вы считаете, </a:t>
            </a:r>
          </a:p>
          <a:p>
            <a:pPr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что ответил мудрец?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5811949"/>
            <a:ext cx="65997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Всё в твоих руках”.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wolfgang_amadeus_mozart_-_osenniy_val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891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4800" y="4073525"/>
            <a:ext cx="8610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32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Мотивировать учащихся </a:t>
            </a:r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– значит затронуть их важнейшие интересы, дать им шанс реализоваться в процессе деятельности.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989" y="304800"/>
            <a:ext cx="6942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Мотивация с точки зрения науки.</a:t>
            </a:r>
            <a:endParaRPr lang="ru-RU" sz="32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1000" y="1143000"/>
            <a:ext cx="8458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800" b="1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Мотивация</a:t>
            </a:r>
            <a:r>
              <a:rPr lang="ru-RU" altLang="ru-RU" sz="280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– это то, что двигает человеком, заставляет его с завидным упорством и настойчивостью выполнять то или иное задание и идти к поставленной цели. Мотивированный человек легко достигает интеллектуальных, спортивных и творческих успехов.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Картинка 35 из 1242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77" y="1447800"/>
            <a:ext cx="6196013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168" y="147935"/>
            <a:ext cx="89848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Что снижает мотивацию?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1962150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Мотивация ещё у дошкольников </a:t>
            </a:r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– это психологическая готовность ребенка к школе.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953869"/>
            <a:ext cx="5585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№1.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92897"/>
            <a:ext cx="3731445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404574"/>
            <a:ext cx="6188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№2.</a:t>
            </a:r>
          </a:p>
        </p:txBody>
      </p:sp>
      <p:pic>
        <p:nvPicPr>
          <p:cNvPr id="34818" name="Picture 2" descr="https://im1-tub-ru.yandex.net/i?id=0b5fe6eb20050f42f8da67363cb94ba4&amp;n=33&amp;h=190&amp;w=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255391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93738" y="1524000"/>
            <a:ext cx="861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Ребенка рано отдают в школу. Нельзя </a:t>
            </a:r>
          </a:p>
          <a:p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сбрасывать со счетов биологическое </a:t>
            </a:r>
          </a:p>
          <a:p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созревание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8997" y="870466"/>
            <a:ext cx="6188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№3.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68363" y="1981200"/>
            <a:ext cx="8259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Дети не посещают детский сад. 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https://im0-tub-ru.yandex.net/i?id=3efca0e294db5feef5305a0918c55dee&amp;n=33&amp;h=190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35863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s://im3-tub-ru.yandex.net/i?id=f3b6b4bf66b25f9edd5cff2455ca0b80&amp;n=33&amp;h=190&amp;w=3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2" y="3276600"/>
            <a:ext cx="516635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43188"/>
            <a:ext cx="5585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№4.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4475" y="711200"/>
            <a:ext cx="868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Неблагополучие в семье</a:t>
            </a:r>
            <a:endParaRPr lang="ru-RU" altLang="ru-R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6" name="Picture 6" descr="https://im0-tub-ru.yandex.net/i?id=4c1f45f7dac8e7ac373aa3691209ee62&amp;n=33&amp;h=190&amp;w=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55" y="2149634"/>
            <a:ext cx="4763642" cy="3099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https://im2-tub-ru.yandex.net/i?id=50a46becf351bbbb41944027762564f2&amp;n=33&amp;h=190&amp;w=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828800"/>
            <a:ext cx="3749040" cy="329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10" descr="https://im1-tub-ru.yandex.net/i?id=15c8cafc98803bab741a6623aa6eaaef&amp;n=33&amp;h=190&amp;w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0" y="4343401"/>
            <a:ext cx="3546601" cy="2364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43188"/>
            <a:ext cx="438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№5.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9144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Ребёнок может потерять интерес к занятиям, попросту устать учиться </a:t>
            </a:r>
            <a:r>
              <a:rPr lang="ru-RU" altLang="ru-RU" sz="28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ещё до начала регулярного посещения школы из-за перегрузки доп. секциями.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2" descr="https://im1-tub-ru.yandex.net/i?id=5c951bafcdaad6b718337ec72a207a4c&amp;n=33&amp;h=190&amp;w=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0050"/>
            <a:ext cx="2724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s://im0-tub-ru.yandex.net/i?id=a7aaca9e411a947b3f04019ab740d227&amp;n=33&amp;h=190&amp;w=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8003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s://im1-tub-ru.yandex.net/i?id=409cc3163f9469990b7550b871fe54bf&amp;n=33&amp;h=190&amp;w=2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86000"/>
            <a:ext cx="22098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8" descr="https://im2-tub-ru.yandex.net/i?id=e16684cb32b7274daf3cf5d0e007afcc&amp;n=33&amp;h=190&amp;w=2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060825"/>
            <a:ext cx="22193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https://im3-tub-ru.yandex.net/i?id=74302786e4ec2fd9f5f25a777da2dc19&amp;n=33&amp;h=190&amp;w=2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4749800"/>
            <a:ext cx="2705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https://im1-tub-ru.yandex.net/i?id=17f6a7b70484d3887d6081db322e1136&amp;n=33&amp;h=190&amp;w=1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248150"/>
            <a:ext cx="17891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https://im3-tub-ru.yandex.net/i?id=c29d826efe19e42523df08739d4619e4&amp;n=33&amp;h=190&amp;w=2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278313"/>
            <a:ext cx="3068638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608030"/>
            <a:ext cx="6188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№6.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81000" y="1316038"/>
            <a:ext cx="883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Нарушение единства требований к ребенку со стороны родителей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http://social.d-group.ru/dbazar/wp-content/uploads/sites/2/2015/07/b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35357"/>
            <a:ext cx="3962400" cy="2652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s://im3-tub-ru.yandex.net/i?id=5b8a6246109a917aa1809468ae62efa7&amp;n=33&amp;h=190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9355"/>
            <a:ext cx="51434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358914"/>
            <a:ext cx="6188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№7.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1300163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Неправильные методы воспитания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 descr="http://life-up.pro/wp-content/uploads/2015/07/conflict-672x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5" y="2110812"/>
            <a:ext cx="4643012" cy="257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http://pbs.twimg.com/media/CIdda9tWIAAtjc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94" y="2024338"/>
            <a:ext cx="4343400" cy="2656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lichnorastu.ru/wp-content/uploads/2013/03/s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3962400"/>
            <a:ext cx="2976747" cy="2865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43188"/>
            <a:ext cx="438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№8.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4800" y="9144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Завышенные требования без учета объективных возможностей ребенка.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Picture 4" descr="https://im2-tub-ru.yandex.net/i?id=1f434703b02cb5eb2224aa2e3120bdd5&amp;n=33&amp;h=190&amp;w=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6499"/>
            <a:ext cx="6858000" cy="418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381000"/>
            <a:ext cx="74676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cap="none" smtClean="0">
                <a:ln>
                  <a:noFill/>
                </a:ln>
              </a:rPr>
              <a:t>Каждый родитель хочет, чтобы его ребёнок хорошо учился, с интересом и желанием занимался в школе. </a:t>
            </a:r>
          </a:p>
        </p:txBody>
      </p:sp>
      <p:pic>
        <p:nvPicPr>
          <p:cNvPr id="4099" name="Picture 5" descr="Картинка 150 из 136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000965" cy="412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Картинка 156 из 1360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14599"/>
            <a:ext cx="4126781" cy="4126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43188"/>
            <a:ext cx="438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№9.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28600" y="838200"/>
            <a:ext cx="868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«Убивание» мотивации к обучению путем высмеивания, некорректных высказываний, сравнения с другими детьми, «загон» ребенка в ситуацию неуспеха, неудачи.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https://im0-tub-ru.yandex.net/i?id=d37a90fcee2753cfe9b8374ad1f59805&amp;n=33&amp;h=190&amp;w=33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" y="2872312"/>
            <a:ext cx="3205752" cy="2537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s://im2-tub-ru.yandex.net/i?id=86e2f080ca3e16f9253845cead47f666&amp;n=33&amp;h=190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66" y="2383438"/>
            <a:ext cx="4244421" cy="2829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s://im0-tub-ru.yandex.net/i?id=ba1b92116524aec5213921876610d805&amp;n=33&amp;h=190&amp;w=2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35" y="4534951"/>
            <a:ext cx="3067056" cy="229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143188"/>
            <a:ext cx="458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3366FF"/>
                </a:solidFill>
                <a:effectLst>
                  <a:glow rad="165100">
                    <a:schemeClr val="tx1">
                      <a:alpha val="6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Ошибка родителей №10.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2400" y="838200"/>
            <a:ext cx="8610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Родители верят в то, что дети должны разделять интересы, которые были у них в детстве, и порой не допускают даже мысли о том, что их ребенку это может быть совсем не интересно.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http://actionagainstabuse.files.wordpress.com/2012/07/discipline_child.jpg?w=300&amp;h=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" y="2856354"/>
            <a:ext cx="3866341" cy="270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s://im2-tub-ru.yandex.net/i?id=c3666e6339406ad5891ee74d1cf584e3&amp;n=33&amp;h=190&amp;w=2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248" y="2584718"/>
            <a:ext cx="3883529" cy="297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s://im0-tub-ru.yandex.net/i?id=9739a565e71d333fc43fbd40cac471a5&amp;n=33&amp;h=190&amp;w=2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76993"/>
            <a:ext cx="3607930" cy="2413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Картинка 75 из 1165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29640"/>
            <a:ext cx="5029200" cy="50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3607" y="5958840"/>
            <a:ext cx="50182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самом деле ОДНА</a:t>
            </a: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01613"/>
            <a:ext cx="79375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4788" cy="968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 smtClean="0"/>
              <a:t>ЭТО ИСКРЕННИЙ ИНТЕРЕС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46225"/>
            <a:ext cx="9144000" cy="1524000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Он же </a:t>
            </a:r>
            <a:r>
              <a:rPr lang="ru-RU" altLang="ru-RU" b="1" smtClean="0">
                <a:solidFill>
                  <a:srgbClr val="FFFF00"/>
                </a:solidFill>
              </a:rPr>
              <a:t>ЛЮБОПЫТСТВО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Он же </a:t>
            </a:r>
            <a:r>
              <a:rPr lang="ru-RU" altLang="ru-RU" b="1" smtClean="0">
                <a:solidFill>
                  <a:srgbClr val="FFFF00"/>
                </a:solidFill>
              </a:rPr>
              <a:t>УДОВОЛЬСТВИЕ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ru-RU" altLang="ru-RU" b="1" smtClean="0"/>
              <a:t>Он же</a:t>
            </a:r>
            <a:r>
              <a:rPr lang="ru-RU" altLang="ru-RU" b="1" smtClean="0">
                <a:solidFill>
                  <a:schemeClr val="tx2"/>
                </a:solidFill>
              </a:rPr>
              <a:t> </a:t>
            </a:r>
            <a:r>
              <a:rPr lang="ru-RU" altLang="ru-RU" b="1" smtClean="0">
                <a:solidFill>
                  <a:srgbClr val="FFFF00"/>
                </a:solidFill>
              </a:rPr>
              <a:t>ВНУТРЕННЯЯ МОТИВАЦИЯ</a:t>
            </a:r>
          </a:p>
        </p:txBody>
      </p:sp>
      <p:pic>
        <p:nvPicPr>
          <p:cNvPr id="19460" name="Picture 5" descr="Картинка 44 из 11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848225" cy="3192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" y="304800"/>
            <a:ext cx="8763000" cy="167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4000" b="1" smtClean="0">
                <a:solidFill>
                  <a:srgbClr val="FFFF00"/>
                </a:solidFill>
              </a:rPr>
              <a:t>Как повысить внутреннюю мотивацию школьника?</a:t>
            </a:r>
          </a:p>
        </p:txBody>
      </p:sp>
      <p:pic>
        <p:nvPicPr>
          <p:cNvPr id="23555" name="Picture 8" descr="Картинка 2 из 47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38850" cy="403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olfgang_amadeus_mozart_-_sovremennaya_klassi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40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931863"/>
            <a:ext cx="7966075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Ни один вопрос ребенка не должен оставаться без ответа.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Поддерживайте все познавательные увлечения ребенка.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Нужно помнить, что </a:t>
            </a:r>
            <a:r>
              <a:rPr lang="ru-RU" altLang="ru-RU" sz="2400" b="1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для дошкольного возраста ведущей является игровая деятельность.</a:t>
            </a:r>
            <a:r>
              <a:rPr lang="ru-RU" altLang="ru-RU" sz="2400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Оценивание сделанной работы родителем и учителем. </a:t>
            </a:r>
          </a:p>
        </p:txBody>
      </p:sp>
      <p:pic>
        <p:nvPicPr>
          <p:cNvPr id="27652" name="Picture 9" descr="Картинка 90 из 942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826">
            <a:off x="6798735" y="221981"/>
            <a:ext cx="2133600" cy="1420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Картинка 65 из 9429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343">
            <a:off x="6850865" y="5212830"/>
            <a:ext cx="2157413" cy="143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Картинка 117 из 9429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152650" cy="143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idx="1"/>
          </p:nvPr>
        </p:nvSpPr>
        <p:spPr>
          <a:xfrm>
            <a:off x="619125" y="512763"/>
            <a:ext cx="8509000" cy="48768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Важен эмоциональный климат в семье. </a:t>
            </a:r>
          </a:p>
          <a:p>
            <a:pPr eaLnBrk="1" hangingPunct="1"/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Авторитетное воспитание </a:t>
            </a:r>
          </a:p>
          <a:p>
            <a:pPr eaLnBrk="1" hangingPunct="1"/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Нельзя лишать любви или наказывать за плохие оценки. </a:t>
            </a:r>
          </a:p>
          <a:p>
            <a:pPr eaLnBrk="1" hangingPunct="1"/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Личный пример и реакция соучастия. 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     </a:t>
            </a:r>
          </a:p>
        </p:txBody>
      </p:sp>
      <p:pic>
        <p:nvPicPr>
          <p:cNvPr id="24580" name="Picture 5" descr="Картинка 22 из 180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15" y="4248622"/>
            <a:ext cx="2473058" cy="2343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714" y="281970"/>
            <a:ext cx="87426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Окружающий мир, полный любви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4"/>
          <p:cNvSpPr>
            <a:spLocks noGrp="1" noChangeArrowheads="1"/>
          </p:cNvSpPr>
          <p:nvPr>
            <p:ph idx="1"/>
          </p:nvPr>
        </p:nvSpPr>
        <p:spPr>
          <a:xfrm>
            <a:off x="347663" y="2498725"/>
            <a:ext cx="7386637" cy="4343400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Четкий распорядок дня </a:t>
            </a:r>
          </a:p>
          <a:p>
            <a:pPr eaLnBrk="1" fontAlgn="auto" hangingPunct="1"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Не подсказывать ответ учебной задачи. </a:t>
            </a:r>
          </a:p>
          <a:p>
            <a:pPr eaLnBrk="1" fontAlgn="auto" hangingPunct="1"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Установка: «Я знаю, ты можешь всё делать самостоятельно»</a:t>
            </a:r>
          </a:p>
          <a:p>
            <a:pPr eaLnBrk="1" fontAlgn="auto" hangingPunct="1"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Высокие требования, но </a:t>
            </a:r>
          </a:p>
          <a:p>
            <a:pPr marL="0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   соответствующие возможностям </a:t>
            </a:r>
          </a:p>
          <a:p>
            <a:pPr eaLnBrk="1" fontAlgn="auto" hangingPunct="1">
              <a:buFontTx/>
              <a:buNone/>
              <a:defRPr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buFontTx/>
              <a:buNone/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defRPr/>
            </a:pPr>
            <a:endParaRPr lang="ru-RU" alt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604" name="Picture 5" descr="Картинка 40 из 503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7" y="1783819"/>
            <a:ext cx="1427163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Картинка 70 из 503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95377"/>
            <a:ext cx="1981200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 descr="Картинка 90 из 503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87950"/>
            <a:ext cx="2514600" cy="167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459" y="152400"/>
            <a:ext cx="86194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Свободное пространство в разумных пределах.</a:t>
            </a:r>
          </a:p>
          <a:p>
            <a:pPr algn="ctr">
              <a:defRPr/>
            </a:pPr>
            <a:r>
              <a:rPr lang="ru-RU" alt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Мотивированные дети – это самостоятельные дети.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93675"/>
            <a:ext cx="8610600" cy="46482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Понимание, что успех приходит не сразу. Нужен труд и терпение.</a:t>
            </a:r>
          </a:p>
          <a:p>
            <a:pPr eaLnBrk="1" hangingPunct="1"/>
            <a:r>
              <a:rPr lang="ru-RU" altLang="ru-RU" sz="2400" b="1" smtClean="0"/>
              <a:t>Перестаньте безотказно исполнять желания своего ребёнка. </a:t>
            </a:r>
          </a:p>
          <a:p>
            <a:pPr eaLnBrk="1" hangingPunct="1"/>
            <a:r>
              <a:rPr lang="ru-RU" altLang="ru-RU" sz="2400" b="1" smtClean="0"/>
              <a:t>Введите в традицию ежедневные обязанности. </a:t>
            </a:r>
            <a:endParaRPr lang="ru-RU" altLang="ru-RU" sz="2400" b="1" i="1" smtClean="0"/>
          </a:p>
        </p:txBody>
      </p:sp>
      <p:pic>
        <p:nvPicPr>
          <p:cNvPr id="28676" name="Picture 4" descr="mopping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8956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5252" y="273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160">
                  <a:solidFill>
                    <a:srgbClr val="46788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60603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Выносливость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sz="half" idx="13"/>
          </p:nvPr>
        </p:nvSpPr>
        <p:spPr>
          <a:xfrm>
            <a:off x="3657600" y="2354263"/>
            <a:ext cx="5334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/>
              <a:t>Важно показать, что вознаграждение – это ваше признание за старания ребёнка.</a:t>
            </a:r>
          </a:p>
          <a:p>
            <a:pPr eaLnBrk="1" hangingPunct="1">
              <a:lnSpc>
                <a:spcPct val="80000"/>
              </a:lnSpc>
            </a:pPr>
            <a:endParaRPr lang="ru-RU" altLang="ru-RU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/>
              <a:t>Эффективно действуют на мотивацию – не материальные подарки, а приятные события.</a:t>
            </a:r>
          </a:p>
          <a:p>
            <a:pPr eaLnBrk="1" hangingPunct="1">
              <a:lnSpc>
                <a:spcPct val="80000"/>
              </a:lnSpc>
            </a:pPr>
            <a:endParaRPr lang="ru-RU" altLang="ru-RU" b="1" smtClean="0"/>
          </a:p>
          <a:p>
            <a:pPr eaLnBrk="1" hangingPunct="1">
              <a:lnSpc>
                <a:spcPct val="80000"/>
              </a:lnSpc>
            </a:pPr>
            <a:r>
              <a:rPr lang="ru-RU" altLang="ru-RU" b="1" smtClean="0"/>
              <a:t>Награда должна соответствовать достижению.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304800" y="1600200"/>
            <a:ext cx="7543800" cy="144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</a:rPr>
              <a:t>Хвалить за конкретные дела и успехи.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</a:rPr>
              <a:t>Хвалить за старание.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</a:rPr>
              <a:t>Отмечать лучше не результат, а потраченные усилия.</a:t>
            </a:r>
          </a:p>
          <a:p>
            <a:pPr eaLnBrk="1" fontAlgn="auto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900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33796" name="Picture 5" descr="Картинка 9 из 84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4363"/>
            <a:ext cx="3352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4400" y="253514"/>
            <a:ext cx="7429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0160">
                  <a:solidFill>
                    <a:srgbClr val="46788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60603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Справедливое вознаграждение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21336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altLang="ru-RU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6553200" y="5334000"/>
            <a:ext cx="76200" cy="152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80000"/>
              </a:lnSpc>
              <a:defRPr/>
            </a:pPr>
            <a:endParaRPr lang="ru-RU" altLang="ru-RU" sz="80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4" name="Picture 5" descr="Картинка 10 из 920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052731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Картинка 20 из 1229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91540"/>
            <a:ext cx="3810000" cy="544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3996035"/>
            <a:ext cx="5783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Не хочу учиться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Картинка 1 из 5377">
            <a:hlinkClick r:id="rId2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17475"/>
            <a:ext cx="1593850" cy="239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8"/>
          <p:cNvSpPr>
            <a:spLocks noGrp="1" noChangeArrowheads="1"/>
          </p:cNvSpPr>
          <p:nvPr>
            <p:ph sz="half" idx="13"/>
          </p:nvPr>
        </p:nvSpPr>
        <p:spPr>
          <a:xfrm>
            <a:off x="120650" y="1158875"/>
            <a:ext cx="8740775" cy="5729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Выражайте претензии обоснованно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Не реагируйте слишком бурно на плохие оценки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Выражайте претензии в нейтральном тоне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Говорите о своих чувствах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Делая замечание, указывайте и на  «плюсы»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Выясняйте причины, задавайте вопросы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   </a:t>
            </a:r>
            <a:endParaRPr lang="ru-RU" alt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551613" y="228600"/>
            <a:ext cx="64008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160">
                  <a:solidFill>
                    <a:srgbClr val="46788D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760603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Справедливая критика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304800"/>
            <a:ext cx="75438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Запомните, маленькие дети учатся для вас, ради вашей похвалы и признательности. Не надоедайте ему нотациями, а сделайте ставку на любознательность. Тогда и учеба станет для него радостным открытием, и круг интересов постепенно расширится.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78" name="Picture 2" descr="https://im3-tub-ru.yandex.net/i?id=605c9ad7f14a8bb484102de41ba7295f&amp;n=33&amp;h=190&amp;w=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06193"/>
            <a:ext cx="4217903" cy="239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" y="1833563"/>
            <a:ext cx="7883525" cy="1077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ли полезным для вас сегодняшнее </a:t>
            </a:r>
          </a:p>
          <a:p>
            <a:pPr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409575" y="3505200"/>
            <a:ext cx="8455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 вы мотивируете своих детей к школьной</a:t>
            </a:r>
          </a:p>
          <a:p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деятельности? </a:t>
            </a:r>
            <a:endParaRPr lang="ru-RU" alt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32375"/>
            <a:ext cx="6751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ln>
                  <a:solidFill>
                    <a:srgbClr val="0070C0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Отправьте, пожалуйста, ответы в чат:</a:t>
            </a:r>
            <a:endParaRPr lang="ru-RU" sz="3200" dirty="0">
              <a:ln>
                <a:solidFill>
                  <a:srgbClr val="0070C0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2-tub-ru.yandex.net/i?id=629a433a010aaf675d722d4ad61dae2e&amp;n=33&amp;h=190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07" y="2133600"/>
            <a:ext cx="3769593" cy="249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934551"/>
            <a:ext cx="66294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Учить детей сегодня трудно,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И раньше было нелегко.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Читать, считать, писать учили: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«Даёт корова молоко».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Век XXI – век открытий,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Век инноваций, новизны,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От нас сейчас зависит,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Какими дети быть должны.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Желаем вам, чтоб дети ваши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Светились от улыбок и любви,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Здоровья вам и творческих успехов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858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В век инноваций, новизны!</a:t>
            </a:r>
            <a:endParaRPr lang="ru-RU" sz="2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858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Картинка 41 из 52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769119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3154" y="234077"/>
            <a:ext cx="735579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Мотивация ученика- </a:t>
            </a:r>
          </a:p>
          <a:p>
            <a:pPr algn="ctr"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основное условие </a:t>
            </a:r>
          </a:p>
          <a:p>
            <a:pPr algn="ctr">
              <a:defRPr/>
            </a:pP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успешного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3225" y="2667000"/>
            <a:ext cx="8229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Какие отметки вы чаще всего получали в школе? </a:t>
            </a:r>
          </a:p>
          <a:p>
            <a:endParaRPr lang="ru-RU" altLang="ru-RU" sz="3200">
              <a:solidFill>
                <a:srgbClr val="000000"/>
              </a:solidFill>
              <a:latin typeface="Helvetica" panose="020B0604020202020204" pitchFamily="34" charset="0"/>
              <a:cs typeface="Calibri" panose="020F0502020204030204" pitchFamily="34" charset="0"/>
            </a:endParaRPr>
          </a:p>
          <a:p>
            <a:r>
              <a:rPr lang="ru-RU" altLang="ru-RU" sz="3200">
                <a:solidFill>
                  <a:srgbClr val="000000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2. Какие отметки вы бы хотели видеть у      ваших детей? </a:t>
            </a:r>
            <a:endParaRPr lang="ru-RU" altLang="ru-RU" sz="3200"/>
          </a:p>
        </p:txBody>
      </p:sp>
      <p:sp>
        <p:nvSpPr>
          <p:cNvPr id="4" name="Прямоугольник 3"/>
          <p:cNvSpPr/>
          <p:nvPr/>
        </p:nvSpPr>
        <p:spPr>
          <a:xfrm>
            <a:off x="403225" y="762000"/>
            <a:ext cx="84359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Ответьте, пожалуйста на 2 вопроса.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9800" y="533400"/>
            <a:ext cx="4683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Что такое </a:t>
            </a:r>
            <a:r>
              <a:rPr lang="ru-RU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проект?</a:t>
            </a:r>
            <a:endParaRPr lang="ru-RU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286000"/>
            <a:ext cx="868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Проект – дело, в результате которого получается </a:t>
            </a:r>
            <a:r>
              <a:rPr lang="ru-RU" altLang="ru-RU" sz="2400" b="1" u="sng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продукт</a:t>
            </a:r>
            <a:r>
              <a:rPr lang="ru-RU" altLang="ru-RU" sz="24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Проект всегда ориентирован на самостоятельную деятельность учащихся - индивидуальную, парную, групповую, которую учащиеся выполняют в течение определенного отрезка времени.</a:t>
            </a:r>
            <a:endParaRPr lang="ru-RU" altLang="ru-RU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Картинка 27 из 1206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52183"/>
            <a:ext cx="3429000" cy="2574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5320" y="609600"/>
            <a:ext cx="81838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ЦЕЛЬ исследования – разобраться в том, что такое мотивация и как её повысить у детей.</a:t>
            </a:r>
            <a:endParaRPr lang="ru-RU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060" y="2350413"/>
            <a:ext cx="8534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1. Нужно выяснить, что такое мотивация.</a:t>
            </a:r>
            <a:endParaRPr lang="ru-RU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ru-RU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2. Почему происходит снижение мотивации, и как её можно повысить.</a:t>
            </a:r>
            <a:endParaRPr lang="ru-RU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47615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Задачи:</a:t>
            </a:r>
            <a:endParaRPr lang="ru-RU" sz="40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85800" y="2438400"/>
            <a:ext cx="82597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Сильной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убедительной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истинной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скрытой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мелочной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материальной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отрицательной подсознательной   правильной</a:t>
            </a:r>
            <a:r>
              <a:rPr lang="ru-RU" altLang="ru-RU" sz="400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685800"/>
            <a:ext cx="685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Какой бывает мотивация? Выбрать нужное.</a:t>
            </a:r>
            <a:endParaRPr lang="ru-RU" sz="3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" y="2590800"/>
            <a:ext cx="8991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 b="1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Поиск   действие   сотрудничество исследование   поступок   предатель   человек определение   драка </a:t>
            </a:r>
            <a:endParaRPr lang="ru-RU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533400"/>
            <a:ext cx="7391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Helvetica" panose="020B0604020202020204" pitchFamily="34" charset="0"/>
                <a:ea typeface="Times New Roman" panose="02020603050405020304" pitchFamily="18" charset="0"/>
              </a:rPr>
              <a:t>Ассоциации к слову мотивация.  Выбрать нужное.</a:t>
            </a:r>
            <a:endParaRPr lang="ru-RU" sz="36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1091</TotalTime>
  <Words>829</Words>
  <Application>Microsoft Office PowerPoint</Application>
  <PresentationFormat>Экран (4:3)</PresentationFormat>
  <Paragraphs>130</Paragraphs>
  <Slides>33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Century Gothic</vt:lpstr>
      <vt:lpstr>Wingdings 3</vt:lpstr>
      <vt:lpstr>Calibri</vt:lpstr>
      <vt:lpstr>Helvetica</vt:lpstr>
      <vt:lpstr>Times New Roman</vt:lpstr>
      <vt:lpstr>Сектор</vt:lpstr>
      <vt:lpstr>Презентация PowerPoint</vt:lpstr>
      <vt:lpstr>Каждый родитель хочет, чтобы его ребёнок хорошо учился, с интересом и желанием занимался в школе.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ИСКРЕННИЙ ИНТЕРЕС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 Валерьевна</dc:creator>
  <cp:lastModifiedBy>Александр</cp:lastModifiedBy>
  <cp:revision>88</cp:revision>
  <cp:lastPrinted>1601-01-01T00:00:00Z</cp:lastPrinted>
  <dcterms:created xsi:type="dcterms:W3CDTF">1601-01-01T00:00:00Z</dcterms:created>
  <dcterms:modified xsi:type="dcterms:W3CDTF">2019-11-01T16:58:39Z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