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0" r:id="rId4"/>
    <p:sldId id="261" r:id="rId5"/>
    <p:sldId id="263" r:id="rId6"/>
    <p:sldId id="257" r:id="rId7"/>
    <p:sldId id="265" r:id="rId8"/>
    <p:sldId id="267" r:id="rId9"/>
    <p:sldId id="264" r:id="rId10"/>
    <p:sldId id="266" r:id="rId11"/>
    <p:sldId id="268" r:id="rId12"/>
    <p:sldId id="269" r:id="rId13"/>
    <p:sldId id="270" r:id="rId14"/>
    <p:sldId id="271" r:id="rId15"/>
  </p:sldIdLst>
  <p:sldSz cx="12192000" cy="6858000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8" d="100"/>
          <a:sy n="68" d="100"/>
        </p:scale>
        <p:origin x="816" y="6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7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>
            <a:extLst/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/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5" name="Дата 3">
            <a:extLst/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680D80-FBBF-4675-B9E0-B54252AA629F}" type="datetimeFigureOut">
              <a:rPr lang="ru-RU"/>
              <a:pPr>
                <a:defRPr/>
              </a:pPr>
              <a:t>14.02.2022</a:t>
            </a:fld>
            <a:endParaRPr lang="ru-RU"/>
          </a:p>
        </p:txBody>
      </p:sp>
      <p:sp>
        <p:nvSpPr>
          <p:cNvPr id="6" name="Нижний колонтитул 4">
            <a:extLst/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>
            <a:extLst/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487C9D-B5F9-4C11-8712-E6EBC09F966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/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/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/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395CC6-7978-4AEE-86A8-36323D09DDDA}" type="datetimeFigureOut">
              <a:rPr lang="ru-RU"/>
              <a:pPr>
                <a:defRPr/>
              </a:pPr>
              <a:t>14.02.2022</a:t>
            </a:fld>
            <a:endParaRPr lang="ru-RU"/>
          </a:p>
        </p:txBody>
      </p:sp>
      <p:sp>
        <p:nvSpPr>
          <p:cNvPr id="5" name="Нижний колонтитул 4">
            <a:extLst/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>
            <a:extLst/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B081C3-0C0C-48F9-8E1F-FF079503BE3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/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/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/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900837-3201-4700-B2CA-9CA587197AEC}" type="datetimeFigureOut">
              <a:rPr lang="ru-RU"/>
              <a:pPr>
                <a:defRPr/>
              </a:pPr>
              <a:t>14.02.2022</a:t>
            </a:fld>
            <a:endParaRPr lang="ru-RU"/>
          </a:p>
        </p:txBody>
      </p:sp>
      <p:sp>
        <p:nvSpPr>
          <p:cNvPr id="5" name="Нижний колонтитул 4">
            <a:extLst/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>
            <a:extLst/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C58DE1-2649-4FA4-A237-96437C477ED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/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/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/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8D77A0-237E-4F6C-A895-373681A98740}" type="datetimeFigureOut">
              <a:rPr lang="ru-RU"/>
              <a:pPr>
                <a:defRPr/>
              </a:pPr>
              <a:t>14.02.2022</a:t>
            </a:fld>
            <a:endParaRPr lang="ru-RU"/>
          </a:p>
        </p:txBody>
      </p:sp>
      <p:sp>
        <p:nvSpPr>
          <p:cNvPr id="5" name="Нижний колонтитул 4">
            <a:extLst/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>
            <a:extLst/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325006-9627-40B2-A910-19D3D4BF4C4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/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/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/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278529-03DC-4AAC-8CEC-31D3B82E41FD}" type="datetimeFigureOut">
              <a:rPr lang="ru-RU"/>
              <a:pPr>
                <a:defRPr/>
              </a:pPr>
              <a:t>14.02.2022</a:t>
            </a:fld>
            <a:endParaRPr lang="ru-RU"/>
          </a:p>
        </p:txBody>
      </p:sp>
      <p:sp>
        <p:nvSpPr>
          <p:cNvPr id="5" name="Нижний колонтитул 4">
            <a:extLst/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>
            <a:extLst/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B72198-9F71-4482-8AA1-8766191EFC6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/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/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/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3">
            <a:extLst/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81DF4F-F942-4BF5-8BA5-EAE6C9A9F05A}" type="datetimeFigureOut">
              <a:rPr lang="ru-RU"/>
              <a:pPr>
                <a:defRPr/>
              </a:pPr>
              <a:t>14.02.2022</a:t>
            </a:fld>
            <a:endParaRPr lang="ru-RU"/>
          </a:p>
        </p:txBody>
      </p:sp>
      <p:sp>
        <p:nvSpPr>
          <p:cNvPr id="6" name="Нижний колонтитул 4">
            <a:extLst/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>
            <a:extLst/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B413BF-9209-41EC-B5B0-4D2EBE3E5A2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/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/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/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/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/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3">
            <a:extLst/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446A17-F79E-47EF-A84E-719F6ED237EE}" type="datetimeFigureOut">
              <a:rPr lang="ru-RU"/>
              <a:pPr>
                <a:defRPr/>
              </a:pPr>
              <a:t>14.02.2022</a:t>
            </a:fld>
            <a:endParaRPr lang="ru-RU"/>
          </a:p>
        </p:txBody>
      </p:sp>
      <p:sp>
        <p:nvSpPr>
          <p:cNvPr id="8" name="Нижний колонтитул 4">
            <a:extLst/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>
            <a:extLst/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1DA410-7C90-488E-B51D-4A4D95F26D0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/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3">
            <a:extLst/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6892B4-18DC-41D1-AF61-497E9DD424DC}" type="datetimeFigureOut">
              <a:rPr lang="ru-RU"/>
              <a:pPr>
                <a:defRPr/>
              </a:pPr>
              <a:t>14.02.2022</a:t>
            </a:fld>
            <a:endParaRPr lang="ru-RU"/>
          </a:p>
        </p:txBody>
      </p:sp>
      <p:sp>
        <p:nvSpPr>
          <p:cNvPr id="4" name="Нижний колонтитул 4">
            <a:extLst/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>
            <a:extLst/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CC4D86-3F3C-4754-8780-73AE21AEFD5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>
            <a:extLst/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765BF0-3858-4CF7-B1FC-D58DC6CDFBA9}" type="datetimeFigureOut">
              <a:rPr lang="ru-RU"/>
              <a:pPr>
                <a:defRPr/>
              </a:pPr>
              <a:t>14.02.2022</a:t>
            </a:fld>
            <a:endParaRPr lang="ru-RU"/>
          </a:p>
        </p:txBody>
      </p:sp>
      <p:sp>
        <p:nvSpPr>
          <p:cNvPr id="3" name="Нижний колонтитул 4">
            <a:extLst/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>
            <a:extLst/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CCE1D8-938E-47A4-AF32-F24E0A64398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/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/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/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>
            <a:extLst/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22A3B8-5C18-4528-A849-95DDB76DF721}" type="datetimeFigureOut">
              <a:rPr lang="ru-RU"/>
              <a:pPr>
                <a:defRPr/>
              </a:pPr>
              <a:t>14.02.2022</a:t>
            </a:fld>
            <a:endParaRPr lang="ru-RU"/>
          </a:p>
        </p:txBody>
      </p:sp>
      <p:sp>
        <p:nvSpPr>
          <p:cNvPr id="6" name="Нижний колонтитул 4">
            <a:extLst/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>
            <a:extLst/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BED30C-A848-40DC-9E72-F92829BF002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/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/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>
            <a:extLst/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>
            <a:extLst/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C5432E-D8AE-4BEA-BD97-C6F56FFDAD43}" type="datetimeFigureOut">
              <a:rPr lang="ru-RU"/>
              <a:pPr>
                <a:defRPr/>
              </a:pPr>
              <a:t>14.02.2022</a:t>
            </a:fld>
            <a:endParaRPr lang="ru-RU"/>
          </a:p>
        </p:txBody>
      </p:sp>
      <p:sp>
        <p:nvSpPr>
          <p:cNvPr id="6" name="Нижний колонтитул 4">
            <a:extLst/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>
            <a:extLst/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B3A1E8-7FB6-425E-AD67-E38CACFEE39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>
            <a:extLst/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DBED53A-1197-4C1A-9843-66137116F96F}" type="datetimeFigureOut">
              <a:rPr lang="ru-RU"/>
              <a:pPr>
                <a:defRPr/>
              </a:pPr>
              <a:t>14.02.2022</a:t>
            </a:fld>
            <a:endParaRPr lang="ru-RU"/>
          </a:p>
        </p:txBody>
      </p:sp>
      <p:sp>
        <p:nvSpPr>
          <p:cNvPr id="5" name="Нижний колонтитул 4">
            <a:extLst/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>
            <a:extLst/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3932D7E-5765-4B2C-90FC-C4D5355530E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pic>
        <p:nvPicPr>
          <p:cNvPr id="1031" name="Рисунок 7"/>
          <p:cNvPicPr>
            <a:picLocks noChangeAspect="1"/>
          </p:cNvPicPr>
          <p:nvPr userDrawn="1"/>
        </p:nvPicPr>
        <p:blipFill>
          <a:blip r:embed="rId13"/>
          <a:srcRect l="33788"/>
          <a:stretch>
            <a:fillRect/>
          </a:stretch>
        </p:blipFill>
        <p:spPr bwMode="auto">
          <a:xfrm>
            <a:off x="1588" y="0"/>
            <a:ext cx="80740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2" name="Рисунок 8"/>
          <p:cNvPicPr>
            <a:picLocks noChangeAspect="1"/>
          </p:cNvPicPr>
          <p:nvPr userDrawn="1"/>
        </p:nvPicPr>
        <p:blipFill>
          <a:blip r:embed="rId14"/>
          <a:srcRect r="87633"/>
          <a:stretch>
            <a:fillRect/>
          </a:stretch>
        </p:blipFill>
        <p:spPr bwMode="auto">
          <a:xfrm>
            <a:off x="8075613" y="0"/>
            <a:ext cx="1506537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3" name="Рисунок 9"/>
          <p:cNvPicPr>
            <a:picLocks noChangeAspect="1"/>
          </p:cNvPicPr>
          <p:nvPr userDrawn="1"/>
        </p:nvPicPr>
        <p:blipFill>
          <a:blip r:embed="rId13"/>
          <a:srcRect l="87633"/>
          <a:stretch>
            <a:fillRect/>
          </a:stretch>
        </p:blipFill>
        <p:spPr bwMode="auto">
          <a:xfrm>
            <a:off x="9582150" y="0"/>
            <a:ext cx="15081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4" name="Рисунок 10"/>
          <p:cNvPicPr>
            <a:picLocks noChangeAspect="1"/>
          </p:cNvPicPr>
          <p:nvPr userDrawn="1"/>
        </p:nvPicPr>
        <p:blipFill>
          <a:blip r:embed="rId14"/>
          <a:srcRect r="87633"/>
          <a:stretch>
            <a:fillRect/>
          </a:stretch>
        </p:blipFill>
        <p:spPr bwMode="auto">
          <a:xfrm>
            <a:off x="11090275" y="0"/>
            <a:ext cx="110013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59" r:id="rId2"/>
    <p:sldLayoutId id="2147483658" r:id="rId3"/>
    <p:sldLayoutId id="2147483657" r:id="rId4"/>
    <p:sldLayoutId id="2147483656" r:id="rId5"/>
    <p:sldLayoutId id="2147483655" r:id="rId6"/>
    <p:sldLayoutId id="2147483654" r:id="rId7"/>
    <p:sldLayoutId id="2147483653" r:id="rId8"/>
    <p:sldLayoutId id="2147483652" r:id="rId9"/>
    <p:sldLayoutId id="2147483651" r:id="rId10"/>
    <p:sldLayoutId id="2147483650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Заголовок 1"/>
          <p:cNvSpPr>
            <a:spLocks noGrp="1"/>
          </p:cNvSpPr>
          <p:nvPr>
            <p:ph type="ctrTitle"/>
          </p:nvPr>
        </p:nvSpPr>
        <p:spPr>
          <a:xfrm>
            <a:off x="5711825" y="153988"/>
            <a:ext cx="6203950" cy="3419475"/>
          </a:xfrm>
        </p:spPr>
        <p:txBody>
          <a:bodyPr/>
          <a:lstStyle/>
          <a:p>
            <a:pPr eaLnBrk="1" hangingPunct="1"/>
            <a:r>
              <a:rPr lang="ru-RU" sz="3600" dirty="0" smtClean="0">
                <a:latin typeface="Constantia" panose="02030602050306030303" pitchFamily="18" charset="0"/>
                <a:ea typeface="SimSun-ExtB" pitchFamily="49" charset="-122"/>
              </a:rPr>
              <a:t>Презентация из опыта работы</a:t>
            </a:r>
            <a:br>
              <a:rPr lang="ru-RU" sz="3600" dirty="0" smtClean="0">
                <a:latin typeface="Constantia" panose="02030602050306030303" pitchFamily="18" charset="0"/>
                <a:ea typeface="SimSun-ExtB" pitchFamily="49" charset="-122"/>
              </a:rPr>
            </a:br>
            <a:r>
              <a:rPr lang="ru-RU" sz="3600" dirty="0" smtClean="0">
                <a:latin typeface="Constantia" panose="02030602050306030303" pitchFamily="18" charset="0"/>
                <a:ea typeface="SimSun-ExtB" pitchFamily="49" charset="-122"/>
              </a:rPr>
              <a:t>«У меня это хорошо получается!»</a:t>
            </a:r>
            <a:r>
              <a:rPr lang="ru-RU" sz="4400" dirty="0" smtClean="0">
                <a:latin typeface="Constantia" panose="02030602050306030303" pitchFamily="18" charset="0"/>
                <a:ea typeface="SimSun-ExtB" pitchFamily="49" charset="-122"/>
              </a:rPr>
              <a:t/>
            </a:r>
            <a:br>
              <a:rPr lang="ru-RU" sz="4400" dirty="0" smtClean="0">
                <a:latin typeface="Constantia" panose="02030602050306030303" pitchFamily="18" charset="0"/>
                <a:ea typeface="SimSun-ExtB" pitchFamily="49" charset="-122"/>
              </a:rPr>
            </a:br>
            <a:endParaRPr lang="ru-RU" sz="4000" dirty="0" smtClean="0">
              <a:latin typeface="Constantia" panose="02030602050306030303" pitchFamily="18" charset="0"/>
              <a:ea typeface="SimSun-ExtB" pitchFamily="49" charset="-122"/>
            </a:endParaRPr>
          </a:p>
        </p:txBody>
      </p:sp>
      <p:sp>
        <p:nvSpPr>
          <p:cNvPr id="13314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827713" y="3457575"/>
            <a:ext cx="6364287" cy="1655763"/>
          </a:xfrm>
        </p:spPr>
        <p:txBody>
          <a:bodyPr/>
          <a:lstStyle/>
          <a:p>
            <a:pPr eaLnBrk="1" hangingPunct="1"/>
            <a:r>
              <a:rPr lang="ru-RU" sz="3200" smtClean="0">
                <a:latin typeface="Vladimir Script" pitchFamily="66" charset="0"/>
                <a:ea typeface="SimSun-ExtB" pitchFamily="49" charset="-122"/>
              </a:rPr>
              <a:t>учителя математики Аромашевской СОШ </a:t>
            </a:r>
          </a:p>
          <a:p>
            <a:pPr eaLnBrk="1" hangingPunct="1"/>
            <a:r>
              <a:rPr lang="ru-RU" sz="3200" smtClean="0">
                <a:latin typeface="Vladimir Script" pitchFamily="66" charset="0"/>
                <a:ea typeface="SimSun-ExtB" pitchFamily="49" charset="-122"/>
              </a:rPr>
              <a:t>Шаровой Марии Юрьевны</a:t>
            </a:r>
            <a:endParaRPr lang="ru-RU" sz="32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>
                <a:latin typeface="Constantia" pitchFamily="18" charset="0"/>
              </a:rPr>
              <a:t>Информационно-коммуникационный метод</a:t>
            </a:r>
          </a:p>
        </p:txBody>
      </p:sp>
      <p:pic>
        <p:nvPicPr>
          <p:cNvPr id="22530" name="Рисунок 2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74800" y="1800225"/>
            <a:ext cx="6402388" cy="474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1" name="Picture 2" descr="https://sun9-45.userapi.com/impg/8kSZelzzresav8c-kXNFohm7MUawznPiVk3GUQ/7PpydkDupQI.jpg?size=1280x960&amp;quality=96&amp;sign=a6671869c419c176c9cab82445979a44&amp;type=album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95963" y="1833563"/>
            <a:ext cx="6284912" cy="4713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3" name="Рисунок 1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55688" y="131763"/>
            <a:ext cx="5864225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4" name="Рисунок 2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19450" y="1754188"/>
            <a:ext cx="8972550" cy="312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5" name="Рисунок 3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856288" y="3605213"/>
            <a:ext cx="6335712" cy="3252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7" name="Рисунок 1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35100" y="0"/>
            <a:ext cx="8161338" cy="3913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78" name="Рисунок 2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61038" y="3065463"/>
            <a:ext cx="6318250" cy="3792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Заголовок 1"/>
          <p:cNvSpPr>
            <a:spLocks noGrp="1"/>
          </p:cNvSpPr>
          <p:nvPr>
            <p:ph type="title"/>
          </p:nvPr>
        </p:nvSpPr>
        <p:spPr>
          <a:xfrm>
            <a:off x="1104900" y="1308100"/>
            <a:ext cx="10515600" cy="3643313"/>
          </a:xfrm>
        </p:spPr>
        <p:txBody>
          <a:bodyPr/>
          <a:lstStyle/>
          <a:p>
            <a:pPr algn="ctr" eaLnBrk="1" hangingPunct="1"/>
            <a:r>
              <a:rPr lang="ru-RU" smtClean="0">
                <a:latin typeface="Constantia" pitchFamily="18" charset="0"/>
              </a:rPr>
              <a:t>Моя профессиональная позиция – ученик должен быть партнером, а не пассивным слушателем, а учитель -должен направлять и подсказывать верный путь в преодолении сложных ситуаций.</a:t>
            </a:r>
            <a:br>
              <a:rPr lang="ru-RU" smtClean="0">
                <a:latin typeface="Constantia" pitchFamily="18" charset="0"/>
              </a:rPr>
            </a:br>
            <a:endParaRPr lang="ru-RU" sz="5400" smtClean="0">
              <a:latin typeface="Constantia" pitchFamily="18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Заголовок 1"/>
          <p:cNvSpPr>
            <a:spLocks noGrp="1"/>
          </p:cNvSpPr>
          <p:nvPr>
            <p:ph type="title"/>
          </p:nvPr>
        </p:nvSpPr>
        <p:spPr>
          <a:xfrm>
            <a:off x="831850" y="1062038"/>
            <a:ext cx="10515600" cy="2852737"/>
          </a:xfrm>
        </p:spPr>
        <p:txBody>
          <a:bodyPr/>
          <a:lstStyle/>
          <a:p>
            <a:pPr algn="r" eaLnBrk="1" hangingPunct="1"/>
            <a:r>
              <a:rPr lang="ru-RU" smtClean="0">
                <a:latin typeface="Constantia" pitchFamily="18" charset="0"/>
              </a:rPr>
              <a:t>«Все новое – хорошо забытое старое»!</a:t>
            </a:r>
            <a:br>
              <a:rPr lang="ru-RU" smtClean="0">
                <a:latin typeface="Constantia" pitchFamily="18" charset="0"/>
              </a:rPr>
            </a:br>
            <a:endParaRPr lang="ru-RU" smtClean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 rtlCol="0">
            <a:normAutofit/>
          </a:bodyPr>
          <a:lstStyle/>
          <a:p>
            <a:pPr algn="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sz="4000" b="1" dirty="0" smtClean="0">
                <a:latin typeface="Constantia" panose="02030602050306030303" pitchFamily="18" charset="0"/>
              </a:rPr>
              <a:t>Спасибо за внимание!</a:t>
            </a:r>
            <a:endParaRPr lang="ru-RU" sz="4000" b="1" dirty="0">
              <a:latin typeface="Constantia" panose="02030602050306030303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Заголовок 1"/>
          <p:cNvSpPr>
            <a:spLocks noGrp="1"/>
          </p:cNvSpPr>
          <p:nvPr>
            <p:ph type="title"/>
          </p:nvPr>
        </p:nvSpPr>
        <p:spPr>
          <a:xfrm>
            <a:off x="1562100" y="604838"/>
            <a:ext cx="9785350" cy="3957637"/>
          </a:xfrm>
        </p:spPr>
        <p:txBody>
          <a:bodyPr/>
          <a:lstStyle/>
          <a:p>
            <a:pPr algn="r" eaLnBrk="1" hangingPunct="1"/>
            <a:r>
              <a:rPr lang="ru-RU" sz="5400" smtClean="0">
                <a:latin typeface="Constantia" pitchFamily="18" charset="0"/>
              </a:rPr>
              <a:t>«Я слышу – я забываю, </a:t>
            </a:r>
            <a:br>
              <a:rPr lang="ru-RU" sz="5400" smtClean="0">
                <a:latin typeface="Constantia" pitchFamily="18" charset="0"/>
              </a:rPr>
            </a:br>
            <a:r>
              <a:rPr lang="ru-RU" sz="5400" smtClean="0">
                <a:latin typeface="Constantia" pitchFamily="18" charset="0"/>
              </a:rPr>
              <a:t>я вижу – я запоминаю, </a:t>
            </a:r>
            <a:br>
              <a:rPr lang="ru-RU" sz="5400" smtClean="0">
                <a:latin typeface="Constantia" pitchFamily="18" charset="0"/>
              </a:rPr>
            </a:br>
            <a:r>
              <a:rPr lang="ru-RU" sz="5400" smtClean="0">
                <a:latin typeface="Constantia" pitchFamily="18" charset="0"/>
              </a:rPr>
              <a:t>я делаю – я усваиваю!»</a:t>
            </a:r>
            <a:br>
              <a:rPr lang="ru-RU" sz="5400" smtClean="0">
                <a:latin typeface="Constantia" pitchFamily="18" charset="0"/>
              </a:rPr>
            </a:br>
            <a:endParaRPr lang="ru-RU" sz="5400" smtClean="0">
              <a:latin typeface="Constantia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 rtlCol="0">
            <a:normAutofit/>
          </a:bodyPr>
          <a:lstStyle/>
          <a:p>
            <a:pPr algn="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b="1" dirty="0" smtClean="0"/>
              <a:t>Китайская мудрость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1" name="Рисунок 1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668713" y="0"/>
            <a:ext cx="1836737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2" name="Рисунок 3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05450" y="0"/>
            <a:ext cx="4905375" cy="6538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Рисунок 1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98575" y="0"/>
            <a:ext cx="6875463" cy="515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6" name="Рисунок 2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174038" y="3175"/>
            <a:ext cx="38576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eaLnBrk="1" hangingPunct="1"/>
            <a:r>
              <a:rPr lang="ru-RU" sz="3200" smtClean="0">
                <a:latin typeface="Constantia" pitchFamily="18" charset="0"/>
              </a:rPr>
              <a:t>“Одной из целей математического образования является овладение школьниками системой математических знаний и умений, необходимых для применения в практической деятельности”</a:t>
            </a:r>
          </a:p>
        </p:txBody>
      </p:sp>
      <p:pic>
        <p:nvPicPr>
          <p:cNvPr id="17410" name="Picture 2" descr="https://kuxonka2021.ru/wp-content/uploads/2021/11/img-55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92675" y="1870075"/>
            <a:ext cx="6461125" cy="430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1" name="Picture 4" descr="https://media.istockphoto.com/vectors/high-school-boy-in-a-blazer-uniformhe-have-doubts-vector-id1209804386?k=20&amp;m=1209804386&amp;s=612x612&amp;w=0&amp;h=hQkOuHg9aoCHyb0L5gZ49EjARp3V81CYC_Cdf_vLUNo=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12938" y="2957513"/>
            <a:ext cx="2797175" cy="2686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/>
          </p:cNvPr>
          <p:cNvSpPr>
            <a:spLocks noGrp="1"/>
          </p:cNvSpPr>
          <p:nvPr>
            <p:ph type="title"/>
          </p:nvPr>
        </p:nvSpPr>
        <p:spPr>
          <a:xfrm>
            <a:off x="989013" y="342900"/>
            <a:ext cx="10515600" cy="1062038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latin typeface="Constantia" panose="02030602050306030303" pitchFamily="18" charset="0"/>
              </a:rPr>
              <a:t>Методы работы, которые у меня хорошо получаются:</a:t>
            </a:r>
            <a:endParaRPr lang="ru-RU" dirty="0">
              <a:latin typeface="Constantia" panose="02030602050306030303" pitchFamily="18" charset="0"/>
            </a:endParaRPr>
          </a:p>
        </p:txBody>
      </p:sp>
      <p:grpSp>
        <p:nvGrpSpPr>
          <p:cNvPr id="18434" name="Group 7"/>
          <p:cNvGrpSpPr>
            <a:grpSpLocks/>
          </p:cNvGrpSpPr>
          <p:nvPr/>
        </p:nvGrpSpPr>
        <p:grpSpPr bwMode="auto">
          <a:xfrm>
            <a:off x="2209800" y="3059113"/>
            <a:ext cx="5105400" cy="555625"/>
            <a:chOff x="1248" y="2030"/>
            <a:chExt cx="3216" cy="350"/>
          </a:xfrm>
        </p:grpSpPr>
        <p:sp>
          <p:nvSpPr>
            <p:cNvPr id="18446" name="Line 8"/>
            <p:cNvSpPr>
              <a:spLocks noChangeShapeType="1"/>
            </p:cNvSpPr>
            <p:nvPr/>
          </p:nvSpPr>
          <p:spPr bwMode="gray">
            <a:xfrm>
              <a:off x="1440" y="2380"/>
              <a:ext cx="3024" cy="0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447" name="Rectangle 9"/>
            <p:cNvSpPr>
              <a:spLocks noChangeArrowheads="1"/>
            </p:cNvSpPr>
            <p:nvPr/>
          </p:nvSpPr>
          <p:spPr bwMode="gray">
            <a:xfrm rot="3419336">
              <a:off x="1261" y="2017"/>
              <a:ext cx="302" cy="328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475E00"/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99CC00"/>
              </a:extrusionClr>
            </a:sp3d>
          </p:spPr>
          <p:txBody>
            <a:bodyPr wrap="none" anchor="ctr">
              <a:flatTx/>
            </a:bodyPr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18448" name="Text Box 10"/>
            <p:cNvSpPr txBox="1">
              <a:spLocks noChangeArrowheads="1"/>
            </p:cNvSpPr>
            <p:nvPr/>
          </p:nvSpPr>
          <p:spPr bwMode="gray">
            <a:xfrm>
              <a:off x="1957" y="2072"/>
              <a:ext cx="1665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 sz="2400">
                  <a:solidFill>
                    <a:srgbClr val="000000"/>
                  </a:solidFill>
                  <a:latin typeface="Constantia" pitchFamily="18" charset="0"/>
                </a:rPr>
                <a:t>Деятельностный</a:t>
              </a:r>
              <a:r>
                <a:rPr lang="ru-RU" sz="2400">
                  <a:solidFill>
                    <a:srgbClr val="000000"/>
                  </a:solidFill>
                </a:rPr>
                <a:t>;</a:t>
              </a:r>
              <a:endParaRPr lang="en-US" sz="2400">
                <a:solidFill>
                  <a:srgbClr val="000000"/>
                </a:solidFill>
              </a:endParaRPr>
            </a:p>
          </p:txBody>
        </p:sp>
        <p:sp>
          <p:nvSpPr>
            <p:cNvPr id="18449" name="Text Box 11"/>
            <p:cNvSpPr txBox="1">
              <a:spLocks noChangeArrowheads="1"/>
            </p:cNvSpPr>
            <p:nvPr/>
          </p:nvSpPr>
          <p:spPr bwMode="gray">
            <a:xfrm>
              <a:off x="1296" y="2044"/>
              <a:ext cx="223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400" b="1">
                  <a:solidFill>
                    <a:srgbClr val="FFFFFF"/>
                  </a:solidFill>
                  <a:latin typeface="Calibri" pitchFamily="34" charset="0"/>
                </a:rPr>
                <a:t>1</a:t>
              </a:r>
            </a:p>
          </p:txBody>
        </p:sp>
      </p:grpSp>
      <p:grpSp>
        <p:nvGrpSpPr>
          <p:cNvPr id="18435" name="Group 12"/>
          <p:cNvGrpSpPr>
            <a:grpSpLocks/>
          </p:cNvGrpSpPr>
          <p:nvPr/>
        </p:nvGrpSpPr>
        <p:grpSpPr bwMode="auto">
          <a:xfrm>
            <a:off x="2209800" y="4127500"/>
            <a:ext cx="5105400" cy="571500"/>
            <a:chOff x="1248" y="2640"/>
            <a:chExt cx="3216" cy="360"/>
          </a:xfrm>
        </p:grpSpPr>
        <p:sp>
          <p:nvSpPr>
            <p:cNvPr id="18442" name="Line 13"/>
            <p:cNvSpPr>
              <a:spLocks noChangeShapeType="1"/>
            </p:cNvSpPr>
            <p:nvPr/>
          </p:nvSpPr>
          <p:spPr bwMode="gray">
            <a:xfrm>
              <a:off x="1440" y="2990"/>
              <a:ext cx="3024" cy="0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443" name="Rectangle 14"/>
            <p:cNvSpPr>
              <a:spLocks noChangeArrowheads="1"/>
            </p:cNvSpPr>
            <p:nvPr/>
          </p:nvSpPr>
          <p:spPr bwMode="gray">
            <a:xfrm rot="3419336">
              <a:off x="1261" y="2627"/>
              <a:ext cx="302" cy="328"/>
            </a:xfrm>
            <a:prstGeom prst="rect">
              <a:avLst/>
            </a:prstGeom>
            <a:gradFill rotWithShape="1">
              <a:gsLst>
                <a:gs pos="0">
                  <a:srgbClr val="006699"/>
                </a:gs>
                <a:gs pos="100000">
                  <a:srgbClr val="002F47"/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006699"/>
              </a:extrusionClr>
            </a:sp3d>
          </p:spPr>
          <p:txBody>
            <a:bodyPr wrap="none" anchor="ctr">
              <a:flatTx/>
            </a:bodyPr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18444" name="Text Box 15"/>
            <p:cNvSpPr txBox="1">
              <a:spLocks noChangeArrowheads="1"/>
            </p:cNvSpPr>
            <p:nvPr/>
          </p:nvSpPr>
          <p:spPr bwMode="gray">
            <a:xfrm>
              <a:off x="1947" y="2712"/>
              <a:ext cx="2216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 sz="2400" dirty="0">
                  <a:solidFill>
                    <a:srgbClr val="000000"/>
                  </a:solidFill>
                  <a:latin typeface="Constantia" pitchFamily="18" charset="0"/>
                </a:rPr>
                <a:t>Проблемно-поисковый</a:t>
              </a:r>
              <a:r>
                <a:rPr lang="ru-RU" sz="2400" dirty="0">
                  <a:solidFill>
                    <a:srgbClr val="000000"/>
                  </a:solidFill>
                </a:rPr>
                <a:t>;</a:t>
              </a:r>
              <a:endParaRPr lang="en-US" sz="2400" dirty="0">
                <a:solidFill>
                  <a:srgbClr val="000000"/>
                </a:solidFill>
              </a:endParaRPr>
            </a:p>
          </p:txBody>
        </p:sp>
        <p:sp>
          <p:nvSpPr>
            <p:cNvPr id="18445" name="Text Box 16"/>
            <p:cNvSpPr txBox="1">
              <a:spLocks noChangeArrowheads="1"/>
            </p:cNvSpPr>
            <p:nvPr/>
          </p:nvSpPr>
          <p:spPr bwMode="gray">
            <a:xfrm>
              <a:off x="1296" y="2654"/>
              <a:ext cx="223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400" b="1">
                  <a:solidFill>
                    <a:srgbClr val="FFFFFF"/>
                  </a:solidFill>
                  <a:latin typeface="Calibri" pitchFamily="34" charset="0"/>
                </a:rPr>
                <a:t>2</a:t>
              </a:r>
            </a:p>
          </p:txBody>
        </p:sp>
      </p:grpSp>
      <p:grpSp>
        <p:nvGrpSpPr>
          <p:cNvPr id="18436" name="Group 17"/>
          <p:cNvGrpSpPr>
            <a:grpSpLocks/>
          </p:cNvGrpSpPr>
          <p:nvPr/>
        </p:nvGrpSpPr>
        <p:grpSpPr bwMode="auto">
          <a:xfrm>
            <a:off x="2063750" y="5143500"/>
            <a:ext cx="7561263" cy="563563"/>
            <a:chOff x="1248" y="3225"/>
            <a:chExt cx="3961" cy="355"/>
          </a:xfrm>
        </p:grpSpPr>
        <p:sp>
          <p:nvSpPr>
            <p:cNvPr id="18438" name="Line 18"/>
            <p:cNvSpPr>
              <a:spLocks noChangeShapeType="1"/>
            </p:cNvSpPr>
            <p:nvPr/>
          </p:nvSpPr>
          <p:spPr bwMode="gray">
            <a:xfrm>
              <a:off x="1441" y="3579"/>
              <a:ext cx="3023" cy="1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439" name="Rectangle 19"/>
            <p:cNvSpPr>
              <a:spLocks noChangeArrowheads="1"/>
            </p:cNvSpPr>
            <p:nvPr/>
          </p:nvSpPr>
          <p:spPr bwMode="gray">
            <a:xfrm rot="3419336">
              <a:off x="1261" y="3217"/>
              <a:ext cx="302" cy="328"/>
            </a:xfrm>
            <a:prstGeom prst="rect">
              <a:avLst/>
            </a:prstGeom>
            <a:gradFill rotWithShape="1">
              <a:gsLst>
                <a:gs pos="0">
                  <a:srgbClr val="FF9933"/>
                </a:gs>
                <a:gs pos="100000">
                  <a:srgbClr val="764718"/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FF9933"/>
              </a:extrusionClr>
            </a:sp3d>
          </p:spPr>
          <p:txBody>
            <a:bodyPr rot="10800000" vert="eaVert" wrap="none" anchor="ctr">
              <a:flatTx/>
            </a:bodyPr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18440" name="Text Box 20"/>
            <p:cNvSpPr txBox="1">
              <a:spLocks noChangeArrowheads="1"/>
            </p:cNvSpPr>
            <p:nvPr/>
          </p:nvSpPr>
          <p:spPr bwMode="gray">
            <a:xfrm>
              <a:off x="1973" y="3225"/>
              <a:ext cx="3236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ru-RU" sz="2400" dirty="0">
                  <a:solidFill>
                    <a:srgbClr val="000000"/>
                  </a:solidFill>
                  <a:latin typeface="Constantia" pitchFamily="18" charset="0"/>
                </a:rPr>
                <a:t>Информационно-коммуникационный.</a:t>
              </a:r>
              <a:endParaRPr lang="en-US" sz="2400" dirty="0">
                <a:solidFill>
                  <a:srgbClr val="000000"/>
                </a:solidFill>
                <a:latin typeface="Constantia" panose="02030602050306030303" pitchFamily="18" charset="0"/>
              </a:endParaRPr>
            </a:p>
          </p:txBody>
        </p:sp>
        <p:sp>
          <p:nvSpPr>
            <p:cNvPr id="18441" name="Text Box 21"/>
            <p:cNvSpPr txBox="1">
              <a:spLocks noChangeArrowheads="1"/>
            </p:cNvSpPr>
            <p:nvPr/>
          </p:nvSpPr>
          <p:spPr bwMode="gray">
            <a:xfrm>
              <a:off x="1296" y="3244"/>
              <a:ext cx="177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400" b="1">
                  <a:solidFill>
                    <a:srgbClr val="FFFFFF"/>
                  </a:solidFill>
                  <a:latin typeface="Calibri" pitchFamily="34" charset="0"/>
                </a:rPr>
                <a:t>3</a:t>
              </a:r>
            </a:p>
          </p:txBody>
        </p:sp>
      </p:grpSp>
      <p:pic>
        <p:nvPicPr>
          <p:cNvPr id="18437" name="Picture 2" descr="https://fsd.multiurok.ru/html/2019/06/13/s_5d023920d51d9/1172653_3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15263" y="1400175"/>
            <a:ext cx="4286250" cy="3214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>
                <a:latin typeface="Constantia" pitchFamily="18" charset="0"/>
              </a:rPr>
              <a:t>Деятельностный и проблемно-поисковый методы</a:t>
            </a:r>
          </a:p>
        </p:txBody>
      </p:sp>
      <p:pic>
        <p:nvPicPr>
          <p:cNvPr id="19458" name="Рисунок 2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08138" y="1997075"/>
            <a:ext cx="5853112" cy="438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59" name="Рисунок 3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208713" y="1898650"/>
            <a:ext cx="5983287" cy="4487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>
                <a:latin typeface="Constantia" pitchFamily="18" charset="0"/>
              </a:rPr>
              <a:t>Деятельностный и проблемно-поисковый методы</a:t>
            </a:r>
          </a:p>
        </p:txBody>
      </p:sp>
      <p:pic>
        <p:nvPicPr>
          <p:cNvPr id="20482" name="Рисунок 4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21388" y="1892300"/>
            <a:ext cx="6170612" cy="462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3" name="Рисунок 5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73188" y="1892300"/>
            <a:ext cx="6172200" cy="462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Заголовок 1"/>
          <p:cNvSpPr>
            <a:spLocks noGrp="1"/>
          </p:cNvSpPr>
          <p:nvPr>
            <p:ph type="title"/>
          </p:nvPr>
        </p:nvSpPr>
        <p:spPr>
          <a:xfrm>
            <a:off x="1195388" y="0"/>
            <a:ext cx="10158412" cy="2154238"/>
          </a:xfrm>
        </p:spPr>
        <p:txBody>
          <a:bodyPr/>
          <a:lstStyle/>
          <a:p>
            <a:pPr eaLnBrk="1" hangingPunct="1"/>
            <a:r>
              <a:rPr lang="ru-RU" sz="3600" smtClean="0">
                <a:latin typeface="Constantia" pitchFamily="18" charset="0"/>
              </a:rPr>
              <a:t>Использование ИКТ на уроках математики мне позволяет:</a:t>
            </a:r>
            <a:br>
              <a:rPr lang="ru-RU" sz="3600" smtClean="0">
                <a:latin typeface="Constantia" pitchFamily="18" charset="0"/>
              </a:rPr>
            </a:br>
            <a:endParaRPr lang="ru-RU" sz="3600" smtClean="0">
              <a:latin typeface="Constantia" pitchFamily="18" charset="0"/>
            </a:endParaRPr>
          </a:p>
        </p:txBody>
      </p:sp>
      <p:grpSp>
        <p:nvGrpSpPr>
          <p:cNvPr id="21506" name="Group 2"/>
          <p:cNvGrpSpPr>
            <a:grpSpLocks/>
          </p:cNvGrpSpPr>
          <p:nvPr/>
        </p:nvGrpSpPr>
        <p:grpSpPr bwMode="auto">
          <a:xfrm>
            <a:off x="1330325" y="3851275"/>
            <a:ext cx="6578600" cy="555625"/>
            <a:chOff x="1248" y="1440"/>
            <a:chExt cx="4144" cy="350"/>
          </a:xfrm>
        </p:grpSpPr>
        <p:sp>
          <p:nvSpPr>
            <p:cNvPr id="21532" name="Line 3"/>
            <p:cNvSpPr>
              <a:spLocks noChangeShapeType="1"/>
            </p:cNvSpPr>
            <p:nvPr/>
          </p:nvSpPr>
          <p:spPr bwMode="gray">
            <a:xfrm>
              <a:off x="1440" y="1790"/>
              <a:ext cx="3024" cy="0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1533" name="Rectangle 4"/>
            <p:cNvSpPr>
              <a:spLocks noChangeArrowheads="1"/>
            </p:cNvSpPr>
            <p:nvPr/>
          </p:nvSpPr>
          <p:spPr bwMode="gray">
            <a:xfrm rot="3419336">
              <a:off x="1261" y="1427"/>
              <a:ext cx="302" cy="328"/>
            </a:xfrm>
            <a:prstGeom prst="rect">
              <a:avLst/>
            </a:prstGeom>
            <a:gradFill rotWithShape="1">
              <a:gsLst>
                <a:gs pos="0">
                  <a:srgbClr val="FF7C80"/>
                </a:gs>
                <a:gs pos="100000">
                  <a:srgbClr val="76393B"/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FF7C80"/>
              </a:extrusionClr>
            </a:sp3d>
          </p:spPr>
          <p:txBody>
            <a:bodyPr wrap="none" anchor="ctr">
              <a:flatTx/>
            </a:bodyPr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21534" name="Text Box 5"/>
            <p:cNvSpPr txBox="1">
              <a:spLocks noChangeArrowheads="1"/>
            </p:cNvSpPr>
            <p:nvPr/>
          </p:nvSpPr>
          <p:spPr bwMode="gray">
            <a:xfrm>
              <a:off x="1771" y="1493"/>
              <a:ext cx="3621" cy="2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 sz="2000">
                  <a:latin typeface="Constantia" pitchFamily="18" charset="0"/>
                </a:rPr>
                <a:t>раскрепостить учеников при ответе на вопросы</a:t>
              </a:r>
              <a:endParaRPr lang="en-US" sz="2000">
                <a:solidFill>
                  <a:srgbClr val="000000"/>
                </a:solidFill>
                <a:latin typeface="Constantia" pitchFamily="18" charset="0"/>
              </a:endParaRPr>
            </a:p>
          </p:txBody>
        </p:sp>
        <p:sp>
          <p:nvSpPr>
            <p:cNvPr id="21535" name="Text Box 6"/>
            <p:cNvSpPr txBox="1">
              <a:spLocks noChangeArrowheads="1"/>
            </p:cNvSpPr>
            <p:nvPr/>
          </p:nvSpPr>
          <p:spPr bwMode="gray">
            <a:xfrm>
              <a:off x="1296" y="1454"/>
              <a:ext cx="223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400" b="1">
                  <a:solidFill>
                    <a:srgbClr val="FFFFFF"/>
                  </a:solidFill>
                  <a:latin typeface="Calibri" pitchFamily="34" charset="0"/>
                </a:rPr>
                <a:t>4</a:t>
              </a:r>
            </a:p>
          </p:txBody>
        </p:sp>
      </p:grpSp>
      <p:grpSp>
        <p:nvGrpSpPr>
          <p:cNvPr id="21507" name="Group 7"/>
          <p:cNvGrpSpPr>
            <a:grpSpLocks/>
          </p:cNvGrpSpPr>
          <p:nvPr/>
        </p:nvGrpSpPr>
        <p:grpSpPr bwMode="auto">
          <a:xfrm>
            <a:off x="1419225" y="1517650"/>
            <a:ext cx="9182100" cy="555625"/>
            <a:chOff x="1248" y="2030"/>
            <a:chExt cx="5784" cy="350"/>
          </a:xfrm>
        </p:grpSpPr>
        <p:sp>
          <p:nvSpPr>
            <p:cNvPr id="21528" name="Line 8"/>
            <p:cNvSpPr>
              <a:spLocks noChangeShapeType="1"/>
            </p:cNvSpPr>
            <p:nvPr/>
          </p:nvSpPr>
          <p:spPr bwMode="gray">
            <a:xfrm>
              <a:off x="1440" y="2380"/>
              <a:ext cx="3024" cy="0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1529" name="Rectangle 9"/>
            <p:cNvSpPr>
              <a:spLocks noChangeArrowheads="1"/>
            </p:cNvSpPr>
            <p:nvPr/>
          </p:nvSpPr>
          <p:spPr bwMode="gray">
            <a:xfrm rot="3419336">
              <a:off x="1261" y="2017"/>
              <a:ext cx="302" cy="328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475E00"/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99CC00"/>
              </a:extrusionClr>
            </a:sp3d>
          </p:spPr>
          <p:txBody>
            <a:bodyPr wrap="none" anchor="ctr">
              <a:flatTx/>
            </a:bodyPr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21530" name="Text Box 10"/>
            <p:cNvSpPr txBox="1">
              <a:spLocks noChangeArrowheads="1"/>
            </p:cNvSpPr>
            <p:nvPr/>
          </p:nvSpPr>
          <p:spPr bwMode="gray">
            <a:xfrm>
              <a:off x="1716" y="2128"/>
              <a:ext cx="5316" cy="2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 sz="2000">
                  <a:solidFill>
                    <a:srgbClr val="000000"/>
                  </a:solidFill>
                  <a:latin typeface="Constantia" pitchFamily="18" charset="0"/>
                </a:rPr>
                <a:t> </a:t>
              </a:r>
              <a:r>
                <a:rPr lang="ru-RU" sz="2000">
                  <a:latin typeface="Constantia" pitchFamily="18" charset="0"/>
                </a:rPr>
                <a:t>сделать процесс обучения более интересным, ярким, увлекательным </a:t>
              </a:r>
              <a:r>
                <a:rPr lang="ru-RU" sz="2000">
                  <a:solidFill>
                    <a:srgbClr val="000000"/>
                  </a:solidFill>
                  <a:latin typeface="Constantia" pitchFamily="18" charset="0"/>
                </a:rPr>
                <a:t>  </a:t>
              </a:r>
              <a:endParaRPr lang="en-US" sz="2000">
                <a:solidFill>
                  <a:srgbClr val="000000"/>
                </a:solidFill>
                <a:latin typeface="Constantia" pitchFamily="18" charset="0"/>
              </a:endParaRPr>
            </a:p>
          </p:txBody>
        </p:sp>
        <p:sp>
          <p:nvSpPr>
            <p:cNvPr id="21531" name="Text Box 11"/>
            <p:cNvSpPr txBox="1">
              <a:spLocks noChangeArrowheads="1"/>
            </p:cNvSpPr>
            <p:nvPr/>
          </p:nvSpPr>
          <p:spPr bwMode="gray">
            <a:xfrm>
              <a:off x="1296" y="2044"/>
              <a:ext cx="223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400" b="1">
                  <a:solidFill>
                    <a:srgbClr val="FFFFFF"/>
                  </a:solidFill>
                  <a:latin typeface="Calibri" pitchFamily="34" charset="0"/>
                </a:rPr>
                <a:t>1</a:t>
              </a:r>
            </a:p>
          </p:txBody>
        </p:sp>
      </p:grpSp>
      <p:grpSp>
        <p:nvGrpSpPr>
          <p:cNvPr id="21508" name="Group 12"/>
          <p:cNvGrpSpPr>
            <a:grpSpLocks/>
          </p:cNvGrpSpPr>
          <p:nvPr/>
        </p:nvGrpSpPr>
        <p:grpSpPr bwMode="auto">
          <a:xfrm>
            <a:off x="1420813" y="2246313"/>
            <a:ext cx="7107237" cy="555625"/>
            <a:chOff x="1248" y="2640"/>
            <a:chExt cx="4477" cy="350"/>
          </a:xfrm>
        </p:grpSpPr>
        <p:sp>
          <p:nvSpPr>
            <p:cNvPr id="21524" name="Line 13"/>
            <p:cNvSpPr>
              <a:spLocks noChangeShapeType="1"/>
            </p:cNvSpPr>
            <p:nvPr/>
          </p:nvSpPr>
          <p:spPr bwMode="gray">
            <a:xfrm>
              <a:off x="1440" y="2990"/>
              <a:ext cx="3024" cy="0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1525" name="Rectangle 14"/>
            <p:cNvSpPr>
              <a:spLocks noChangeArrowheads="1"/>
            </p:cNvSpPr>
            <p:nvPr/>
          </p:nvSpPr>
          <p:spPr bwMode="gray">
            <a:xfrm rot="3419336">
              <a:off x="1261" y="2627"/>
              <a:ext cx="302" cy="328"/>
            </a:xfrm>
            <a:prstGeom prst="rect">
              <a:avLst/>
            </a:prstGeom>
            <a:gradFill rotWithShape="1">
              <a:gsLst>
                <a:gs pos="0">
                  <a:srgbClr val="006699"/>
                </a:gs>
                <a:gs pos="100000">
                  <a:srgbClr val="002F47"/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006699"/>
              </a:extrusionClr>
            </a:sp3d>
          </p:spPr>
          <p:txBody>
            <a:bodyPr wrap="none" anchor="ctr">
              <a:flatTx/>
            </a:bodyPr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21526" name="Text Box 15"/>
            <p:cNvSpPr txBox="1">
              <a:spLocks noChangeArrowheads="1"/>
            </p:cNvSpPr>
            <p:nvPr/>
          </p:nvSpPr>
          <p:spPr bwMode="gray">
            <a:xfrm>
              <a:off x="1714" y="2729"/>
              <a:ext cx="4011" cy="2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 sz="2000">
                  <a:latin typeface="Constantia" pitchFamily="18" charset="0"/>
                </a:rPr>
                <a:t>эффективно решать проблему наглядности обучения</a:t>
              </a:r>
              <a:endParaRPr lang="en-US" sz="2000">
                <a:solidFill>
                  <a:srgbClr val="000000"/>
                </a:solidFill>
                <a:latin typeface="Constantia" pitchFamily="18" charset="0"/>
              </a:endParaRPr>
            </a:p>
          </p:txBody>
        </p:sp>
        <p:sp>
          <p:nvSpPr>
            <p:cNvPr id="21527" name="Text Box 16"/>
            <p:cNvSpPr txBox="1">
              <a:spLocks noChangeArrowheads="1"/>
            </p:cNvSpPr>
            <p:nvPr/>
          </p:nvSpPr>
          <p:spPr bwMode="gray">
            <a:xfrm>
              <a:off x="1296" y="2654"/>
              <a:ext cx="223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400" b="1">
                  <a:solidFill>
                    <a:srgbClr val="FFFFFF"/>
                  </a:solidFill>
                  <a:latin typeface="Calibri" pitchFamily="34" charset="0"/>
                </a:rPr>
                <a:t>2</a:t>
              </a:r>
            </a:p>
          </p:txBody>
        </p:sp>
      </p:grpSp>
      <p:grpSp>
        <p:nvGrpSpPr>
          <p:cNvPr id="21509" name="Group 17"/>
          <p:cNvGrpSpPr>
            <a:grpSpLocks/>
          </p:cNvGrpSpPr>
          <p:nvPr/>
        </p:nvGrpSpPr>
        <p:grpSpPr bwMode="auto">
          <a:xfrm>
            <a:off x="1420813" y="2927350"/>
            <a:ext cx="11293475" cy="708025"/>
            <a:chOff x="1243" y="3184"/>
            <a:chExt cx="7114" cy="446"/>
          </a:xfrm>
        </p:grpSpPr>
        <p:sp>
          <p:nvSpPr>
            <p:cNvPr id="21520" name="Line 18"/>
            <p:cNvSpPr>
              <a:spLocks noChangeShapeType="1"/>
            </p:cNvSpPr>
            <p:nvPr/>
          </p:nvSpPr>
          <p:spPr bwMode="gray">
            <a:xfrm>
              <a:off x="1441" y="3579"/>
              <a:ext cx="3023" cy="1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1521" name="Rectangle 19"/>
            <p:cNvSpPr>
              <a:spLocks noChangeArrowheads="1"/>
            </p:cNvSpPr>
            <p:nvPr/>
          </p:nvSpPr>
          <p:spPr bwMode="gray">
            <a:xfrm rot="3419336">
              <a:off x="1256" y="3225"/>
              <a:ext cx="302" cy="328"/>
            </a:xfrm>
            <a:prstGeom prst="rect">
              <a:avLst/>
            </a:prstGeom>
            <a:gradFill rotWithShape="1">
              <a:gsLst>
                <a:gs pos="0">
                  <a:srgbClr val="FF9933"/>
                </a:gs>
                <a:gs pos="100000">
                  <a:srgbClr val="764718"/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FF9933"/>
              </a:extrusionClr>
            </a:sp3d>
          </p:spPr>
          <p:txBody>
            <a:bodyPr wrap="none" anchor="ctr">
              <a:flatTx/>
            </a:bodyPr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21522" name="Text Box 20"/>
            <p:cNvSpPr txBox="1">
              <a:spLocks noChangeArrowheads="1"/>
            </p:cNvSpPr>
            <p:nvPr/>
          </p:nvSpPr>
          <p:spPr bwMode="gray">
            <a:xfrm>
              <a:off x="1709" y="3184"/>
              <a:ext cx="6648" cy="4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 sz="2000">
                  <a:latin typeface="Constantia" pitchFamily="18" charset="0"/>
                </a:rPr>
                <a:t>индивидуализировать процесс обучения за счёт возможности создания и использования</a:t>
              </a:r>
            </a:p>
            <a:p>
              <a:r>
                <a:rPr lang="ru-RU" sz="2000">
                  <a:latin typeface="Constantia" pitchFamily="18" charset="0"/>
                </a:rPr>
                <a:t> разноуровневых заданий</a:t>
              </a:r>
              <a:endParaRPr lang="en-US" sz="2000">
                <a:solidFill>
                  <a:srgbClr val="000000"/>
                </a:solidFill>
                <a:latin typeface="Constantia" pitchFamily="18" charset="0"/>
              </a:endParaRPr>
            </a:p>
          </p:txBody>
        </p:sp>
        <p:sp>
          <p:nvSpPr>
            <p:cNvPr id="21523" name="Text Box 21"/>
            <p:cNvSpPr txBox="1">
              <a:spLocks noChangeArrowheads="1"/>
            </p:cNvSpPr>
            <p:nvPr/>
          </p:nvSpPr>
          <p:spPr bwMode="gray">
            <a:xfrm>
              <a:off x="1296" y="3244"/>
              <a:ext cx="223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400" b="1">
                  <a:solidFill>
                    <a:srgbClr val="FFFFFF"/>
                  </a:solidFill>
                  <a:latin typeface="Calibri" pitchFamily="34" charset="0"/>
                </a:rPr>
                <a:t>3</a:t>
              </a:r>
            </a:p>
          </p:txBody>
        </p:sp>
      </p:grpSp>
      <p:grpSp>
        <p:nvGrpSpPr>
          <p:cNvPr id="21510" name="Group 22"/>
          <p:cNvGrpSpPr>
            <a:grpSpLocks/>
          </p:cNvGrpSpPr>
          <p:nvPr/>
        </p:nvGrpSpPr>
        <p:grpSpPr bwMode="auto">
          <a:xfrm>
            <a:off x="1331913" y="4667250"/>
            <a:ext cx="5765800" cy="555625"/>
            <a:chOff x="1248" y="3230"/>
            <a:chExt cx="3632" cy="350"/>
          </a:xfrm>
        </p:grpSpPr>
        <p:sp>
          <p:nvSpPr>
            <p:cNvPr id="21516" name="Line 23"/>
            <p:cNvSpPr>
              <a:spLocks noChangeShapeType="1"/>
            </p:cNvSpPr>
            <p:nvPr/>
          </p:nvSpPr>
          <p:spPr bwMode="gray">
            <a:xfrm>
              <a:off x="1440" y="3580"/>
              <a:ext cx="3024" cy="0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1517" name="Rectangle 24"/>
            <p:cNvSpPr>
              <a:spLocks noChangeArrowheads="1"/>
            </p:cNvSpPr>
            <p:nvPr/>
          </p:nvSpPr>
          <p:spPr bwMode="gray">
            <a:xfrm rot="3419336">
              <a:off x="1261" y="3217"/>
              <a:ext cx="302" cy="328"/>
            </a:xfrm>
            <a:prstGeom prst="rect">
              <a:avLst/>
            </a:prstGeom>
            <a:gradFill rotWithShape="1">
              <a:gsLst>
                <a:gs pos="0">
                  <a:srgbClr val="990099"/>
                </a:gs>
                <a:gs pos="100000">
                  <a:srgbClr val="470047"/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990099"/>
              </a:extrusionClr>
            </a:sp3d>
          </p:spPr>
          <p:txBody>
            <a:bodyPr wrap="none" anchor="ctr">
              <a:flatTx/>
            </a:bodyPr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21518" name="Text Box 25"/>
            <p:cNvSpPr txBox="1">
              <a:spLocks noChangeArrowheads="1"/>
            </p:cNvSpPr>
            <p:nvPr/>
          </p:nvSpPr>
          <p:spPr bwMode="gray">
            <a:xfrm>
              <a:off x="1770" y="3289"/>
              <a:ext cx="3110" cy="2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 sz="2000">
                  <a:latin typeface="Constantia" pitchFamily="18" charset="0"/>
                </a:rPr>
                <a:t>совершенствовать навыки самоконтроля</a:t>
              </a:r>
              <a:endParaRPr lang="en-US" sz="2000">
                <a:solidFill>
                  <a:srgbClr val="000000"/>
                </a:solidFill>
                <a:latin typeface="Constantia" pitchFamily="18" charset="0"/>
              </a:endParaRPr>
            </a:p>
          </p:txBody>
        </p:sp>
        <p:sp>
          <p:nvSpPr>
            <p:cNvPr id="21519" name="Text Box 26"/>
            <p:cNvSpPr txBox="1">
              <a:spLocks noChangeArrowheads="1"/>
            </p:cNvSpPr>
            <p:nvPr/>
          </p:nvSpPr>
          <p:spPr bwMode="gray">
            <a:xfrm>
              <a:off x="1296" y="3244"/>
              <a:ext cx="223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400" b="1">
                  <a:solidFill>
                    <a:srgbClr val="FFFFFF"/>
                  </a:solidFill>
                  <a:latin typeface="Calibri" pitchFamily="34" charset="0"/>
                </a:rPr>
                <a:t>5</a:t>
              </a:r>
            </a:p>
          </p:txBody>
        </p:sp>
      </p:grpSp>
      <p:grpSp>
        <p:nvGrpSpPr>
          <p:cNvPr id="21511" name="Group 22"/>
          <p:cNvGrpSpPr>
            <a:grpSpLocks/>
          </p:cNvGrpSpPr>
          <p:nvPr/>
        </p:nvGrpSpPr>
        <p:grpSpPr bwMode="auto">
          <a:xfrm>
            <a:off x="1420813" y="5475288"/>
            <a:ext cx="8513762" cy="555625"/>
            <a:chOff x="1248" y="3230"/>
            <a:chExt cx="5363" cy="350"/>
          </a:xfrm>
        </p:grpSpPr>
        <p:sp>
          <p:nvSpPr>
            <p:cNvPr id="21512" name="Line 23"/>
            <p:cNvSpPr>
              <a:spLocks noChangeShapeType="1"/>
            </p:cNvSpPr>
            <p:nvPr/>
          </p:nvSpPr>
          <p:spPr bwMode="gray">
            <a:xfrm>
              <a:off x="1440" y="3580"/>
              <a:ext cx="3024" cy="0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1513" name="Rectangle 24"/>
            <p:cNvSpPr>
              <a:spLocks noChangeArrowheads="1"/>
            </p:cNvSpPr>
            <p:nvPr/>
          </p:nvSpPr>
          <p:spPr bwMode="gray">
            <a:xfrm rot="3419336">
              <a:off x="1261" y="3217"/>
              <a:ext cx="302" cy="328"/>
            </a:xfrm>
            <a:prstGeom prst="rect">
              <a:avLst/>
            </a:prstGeom>
            <a:gradFill rotWithShape="1">
              <a:gsLst>
                <a:gs pos="0">
                  <a:srgbClr val="990099"/>
                </a:gs>
                <a:gs pos="100000">
                  <a:srgbClr val="470047"/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990099"/>
              </a:extrusionClr>
            </a:sp3d>
          </p:spPr>
          <p:txBody>
            <a:bodyPr wrap="none" anchor="ctr">
              <a:flatTx/>
            </a:bodyPr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21514" name="Text Box 25"/>
            <p:cNvSpPr txBox="1">
              <a:spLocks noChangeArrowheads="1"/>
            </p:cNvSpPr>
            <p:nvPr/>
          </p:nvSpPr>
          <p:spPr bwMode="gray">
            <a:xfrm>
              <a:off x="1736" y="3309"/>
              <a:ext cx="4875" cy="2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 sz="2000">
                  <a:latin typeface="Constantia" pitchFamily="18" charset="0"/>
                </a:rPr>
                <a:t>организовать учебно-исследовательскую деятельность учащихся</a:t>
              </a:r>
            </a:p>
          </p:txBody>
        </p:sp>
        <p:sp>
          <p:nvSpPr>
            <p:cNvPr id="21515" name="Text Box 26"/>
            <p:cNvSpPr txBox="1">
              <a:spLocks noChangeArrowheads="1"/>
            </p:cNvSpPr>
            <p:nvPr/>
          </p:nvSpPr>
          <p:spPr bwMode="gray">
            <a:xfrm>
              <a:off x="1296" y="3244"/>
              <a:ext cx="214" cy="2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 sz="2400" b="1">
                  <a:solidFill>
                    <a:srgbClr val="FFFFFF"/>
                  </a:solidFill>
                  <a:latin typeface="Calibri" pitchFamily="34" charset="0"/>
                </a:rPr>
                <a:t>6</a:t>
              </a:r>
              <a:endParaRPr lang="en-US" sz="2400" b="1">
                <a:solidFill>
                  <a:srgbClr val="FFFFFF"/>
                </a:solidFill>
                <a:latin typeface="Calibri" pitchFamily="34" charset="0"/>
              </a:endParaRP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301</TotalTime>
  <Words>164</Words>
  <Application>Microsoft Office PowerPoint</Application>
  <PresentationFormat>Широкоэкранный</PresentationFormat>
  <Paragraphs>33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21" baseType="lpstr">
      <vt:lpstr>SimSun-ExtB</vt:lpstr>
      <vt:lpstr>Arial</vt:lpstr>
      <vt:lpstr>Calibri</vt:lpstr>
      <vt:lpstr>Calibri Light</vt:lpstr>
      <vt:lpstr>Constantia</vt:lpstr>
      <vt:lpstr>Vladimir Script</vt:lpstr>
      <vt:lpstr>Тема Office</vt:lpstr>
      <vt:lpstr>Презентация из опыта работы «У меня это хорошо получается!» </vt:lpstr>
      <vt:lpstr>«Я слышу – я забываю,  я вижу – я запоминаю,  я делаю – я усваиваю!» </vt:lpstr>
      <vt:lpstr>Презентация PowerPoint</vt:lpstr>
      <vt:lpstr>Презентация PowerPoint</vt:lpstr>
      <vt:lpstr>“Одной из целей математического образования является овладение школьниками системой математических знаний и умений, необходимых для применения в практической деятельности”</vt:lpstr>
      <vt:lpstr>Методы работы, которые у меня хорошо получаются:</vt:lpstr>
      <vt:lpstr>Деятельностный и проблемно-поисковый методы</vt:lpstr>
      <vt:lpstr>Деятельностный и проблемно-поисковый методы</vt:lpstr>
      <vt:lpstr>Использование ИКТ на уроках математики мне позволяет: </vt:lpstr>
      <vt:lpstr>Информационно-коммуникационный метод</vt:lpstr>
      <vt:lpstr>Презентация PowerPoint</vt:lpstr>
      <vt:lpstr>Презентация PowerPoint</vt:lpstr>
      <vt:lpstr>Моя профессиональная позиция – ученик должен быть партнером, а не пассивным слушателем, а учитель -должен направлять и подсказывать верный путь в преодолении сложных ситуаций. </vt:lpstr>
      <vt:lpstr>«Все новое – хорошо забытое старое»!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of presentation</dc:title>
  <dc:creator>user</dc:creator>
  <cp:lastModifiedBy>pc3</cp:lastModifiedBy>
  <cp:revision>20</cp:revision>
  <dcterms:created xsi:type="dcterms:W3CDTF">2021-07-20T13:09:20Z</dcterms:created>
  <dcterms:modified xsi:type="dcterms:W3CDTF">2022-02-14T13:45:06Z</dcterms:modified>
</cp:coreProperties>
</file>