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340" r:id="rId5"/>
    <p:sldId id="341" r:id="rId6"/>
    <p:sldId id="342" r:id="rId7"/>
    <p:sldId id="343" r:id="rId8"/>
    <p:sldId id="346" r:id="rId9"/>
    <p:sldId id="344" r:id="rId10"/>
    <p:sldId id="34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3399"/>
    <a:srgbClr val="034D2F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32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0E43EB-D28C-4E31-831C-A52D691A7FD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FDECCA-7406-498F-BEC2-2998F5DACB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6984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3390-EB43-45EE-8F57-BE4AD01613E8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89776" cy="5157192"/>
          </a:xfrm>
        </p:spPr>
        <p:txBody>
          <a:bodyPr>
            <a:normAutofit fontScale="90000"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latin typeface="Calibri" pitchFamily="34" charset="0"/>
              </a:rPr>
              <a:t>Конкурс </a:t>
            </a:r>
            <a:br>
              <a:rPr lang="ru-RU" sz="2400" i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400" i="1" dirty="0" smtClean="0">
                <a:solidFill>
                  <a:srgbClr val="002060"/>
                </a:solidFill>
                <a:latin typeface="Calibri" pitchFamily="34" charset="0"/>
              </a:rPr>
              <a:t>профессионального мастерства</a:t>
            </a:r>
            <a:br>
              <a:rPr lang="ru-RU" sz="2400" i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400" i="1" dirty="0" smtClean="0">
                <a:solidFill>
                  <a:srgbClr val="002060"/>
                </a:solidFill>
                <a:latin typeface="Calibri" pitchFamily="34" charset="0"/>
              </a:rPr>
              <a:t>«Педагогический дебют (учитель)»</a:t>
            </a:r>
            <a:br>
              <a:rPr lang="ru-RU" sz="2400" i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400" i="1" dirty="0" smtClean="0">
                <a:solidFill>
                  <a:srgbClr val="002060"/>
                </a:solidFill>
                <a:latin typeface="Calibri" pitchFamily="34" charset="0"/>
              </a:rPr>
              <a:t>Методический семинар «У меня это хорошо получается»</a:t>
            </a:r>
            <a:r>
              <a:rPr lang="ru-RU" sz="2700" i="1" dirty="0" smtClean="0">
                <a:solidFill>
                  <a:srgbClr val="002060"/>
                </a:solidFill>
                <a:latin typeface="Calibri" pitchFamily="34" charset="0"/>
              </a:rPr>
              <a:t/>
            </a:r>
            <a:br>
              <a:rPr lang="ru-RU" sz="2700" i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700" i="1" dirty="0" smtClean="0">
                <a:solidFill>
                  <a:srgbClr val="002060"/>
                </a:solidFill>
                <a:latin typeface="Calibri" pitchFamily="34" charset="0"/>
              </a:rPr>
              <a:t/>
            </a:r>
            <a:br>
              <a:rPr lang="ru-RU" sz="2700" i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5300" i="1" dirty="0" smtClean="0">
                <a:solidFill>
                  <a:srgbClr val="7030A0"/>
                </a:solidFill>
              </a:rPr>
              <a:t>Использование игровых технологий на уроках в начальной школе</a:t>
            </a:r>
            <a:br>
              <a:rPr lang="ru-RU" sz="5300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  <a:latin typeface="Calibri" pitchFamily="34" charset="0"/>
              </a:rPr>
              <a:t/>
            </a:r>
            <a:br>
              <a:rPr lang="ru-RU" i="1" dirty="0" smtClean="0">
                <a:solidFill>
                  <a:srgbClr val="002060"/>
                </a:solidFill>
                <a:latin typeface="Calibri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725144"/>
            <a:ext cx="7920880" cy="1752600"/>
          </a:xfrm>
        </p:spPr>
        <p:txBody>
          <a:bodyPr>
            <a:normAutofit fontScale="47500" lnSpcReduction="20000"/>
          </a:bodyPr>
          <a:lstStyle/>
          <a:p>
            <a:pPr algn="r"/>
            <a:r>
              <a:rPr lang="ru-RU" i="1" dirty="0" smtClean="0">
                <a:solidFill>
                  <a:srgbClr val="002060"/>
                </a:solidFill>
                <a:latin typeface="Calibri" pitchFamily="34" charset="0"/>
              </a:rPr>
              <a:t> Кудина Алеся Алексеевна,</a:t>
            </a:r>
          </a:p>
          <a:p>
            <a:pPr algn="r"/>
            <a:r>
              <a:rPr lang="ru-RU" i="1" dirty="0" smtClean="0">
                <a:solidFill>
                  <a:srgbClr val="002060"/>
                </a:solidFill>
                <a:latin typeface="Calibri" pitchFamily="34" charset="0"/>
              </a:rPr>
              <a:t>учитель начальных классов филиала</a:t>
            </a:r>
          </a:p>
          <a:p>
            <a:pPr algn="r"/>
            <a:r>
              <a:rPr lang="ru-RU" i="1" dirty="0" smtClean="0">
                <a:solidFill>
                  <a:srgbClr val="002060"/>
                </a:solidFill>
                <a:latin typeface="Calibri" pitchFamily="34" charset="0"/>
              </a:rPr>
              <a:t>МАОУ «</a:t>
            </a:r>
            <a:r>
              <a:rPr lang="ru-RU" i="1" dirty="0" err="1" smtClean="0">
                <a:solidFill>
                  <a:srgbClr val="002060"/>
                </a:solidFill>
                <a:latin typeface="Calibri" pitchFamily="34" charset="0"/>
              </a:rPr>
              <a:t>Аромашевская</a:t>
            </a:r>
            <a:r>
              <a:rPr lang="ru-RU" i="1" dirty="0" smtClean="0">
                <a:solidFill>
                  <a:srgbClr val="002060"/>
                </a:solidFill>
                <a:latin typeface="Calibri" pitchFamily="34" charset="0"/>
              </a:rPr>
              <a:t> СОШ</a:t>
            </a:r>
          </a:p>
          <a:p>
            <a:pPr algn="r"/>
            <a:r>
              <a:rPr lang="ru-RU" i="1" dirty="0" smtClean="0">
                <a:solidFill>
                  <a:srgbClr val="002060"/>
                </a:solidFill>
                <a:latin typeface="Calibri" pitchFamily="34" charset="0"/>
              </a:rPr>
              <a:t> им. В. Д. </a:t>
            </a:r>
            <a:r>
              <a:rPr lang="ru-RU" i="1" dirty="0" err="1" smtClean="0">
                <a:solidFill>
                  <a:srgbClr val="002060"/>
                </a:solidFill>
                <a:latin typeface="Calibri" pitchFamily="34" charset="0"/>
              </a:rPr>
              <a:t>Кармацкого</a:t>
            </a:r>
            <a:r>
              <a:rPr lang="ru-RU" i="1" dirty="0" smtClean="0">
                <a:solidFill>
                  <a:srgbClr val="002060"/>
                </a:solidFill>
                <a:latin typeface="Calibri" pitchFamily="34" charset="0"/>
              </a:rPr>
              <a:t>»</a:t>
            </a:r>
          </a:p>
          <a:p>
            <a:pPr algn="r"/>
            <a:r>
              <a:rPr lang="ru-RU" i="1" dirty="0" err="1" smtClean="0">
                <a:solidFill>
                  <a:srgbClr val="002060"/>
                </a:solidFill>
                <a:latin typeface="Calibri" pitchFamily="34" charset="0"/>
              </a:rPr>
              <a:t>Сорочкинская</a:t>
            </a:r>
            <a:r>
              <a:rPr lang="ru-RU" i="1" dirty="0" smtClean="0">
                <a:solidFill>
                  <a:srgbClr val="002060"/>
                </a:solidFill>
                <a:latin typeface="Calibri" pitchFamily="34" charset="0"/>
              </a:rPr>
              <a:t>  НОШ</a:t>
            </a:r>
          </a:p>
          <a:p>
            <a:pPr algn="r"/>
            <a:endParaRPr lang="ru-RU" i="1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ru-RU" i="1" dirty="0" smtClean="0">
                <a:solidFill>
                  <a:srgbClr val="002060"/>
                </a:solidFill>
                <a:latin typeface="Calibri" pitchFamily="34" charset="0"/>
              </a:rPr>
              <a:t>с. Сорочкино, 2022 г.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alibri" pitchFamily="34" charset="0"/>
                <a:cs typeface="Times New Roman" pitchFamily="18" charset="0"/>
              </a:rPr>
              <a:t>Игровая деятельность в учебном процессе позволяет реализовать </a:t>
            </a:r>
            <a:r>
              <a:rPr lang="ru-RU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следующие цели:</a:t>
            </a:r>
            <a:r>
              <a:rPr lang="ru-RU" sz="4000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942438"/>
            <a:ext cx="8712968" cy="3892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3238" indent="-430213">
              <a:lnSpc>
                <a:spcPct val="80000"/>
              </a:lnSpc>
              <a:buSzPct val="75000"/>
              <a:buFont typeface="Wingdings" pitchFamily="2" charset="2"/>
              <a:buChar char="Ø"/>
              <a:tabLst>
                <a:tab pos="503238" algn="l"/>
                <a:tab pos="608013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</a:tabLst>
            </a:pPr>
            <a:r>
              <a:rPr lang="ru-RU" sz="2800" u="sng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дидактические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Calibri" pitchFamily="34" charset="0"/>
                <a:cs typeface="Times New Roman" pitchFamily="18" charset="0"/>
              </a:rPr>
              <a:t>расширение кругозора, познавательной деятельности, применение знаний на практике ,развитие  УУД;</a:t>
            </a:r>
          </a:p>
          <a:p>
            <a:pPr marL="503238" indent="-430213">
              <a:lnSpc>
                <a:spcPct val="80000"/>
              </a:lnSpc>
              <a:buSzPct val="75000"/>
              <a:buFont typeface="Wingdings" pitchFamily="2" charset="2"/>
              <a:buChar char="Ø"/>
              <a:tabLst>
                <a:tab pos="503238" algn="l"/>
                <a:tab pos="608013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</a:tabLst>
            </a:pPr>
            <a:endParaRPr lang="ru-RU" sz="2800" dirty="0" smtClean="0">
              <a:latin typeface="Calibri" pitchFamily="34" charset="0"/>
              <a:cs typeface="Times New Roman" pitchFamily="18" charset="0"/>
            </a:endParaRPr>
          </a:p>
          <a:p>
            <a:pPr marL="503238" indent="-430213">
              <a:lnSpc>
                <a:spcPct val="80000"/>
              </a:lnSpc>
              <a:buSzPct val="75000"/>
              <a:buFont typeface="Wingdings" pitchFamily="2" charset="2"/>
              <a:buChar char="Ø"/>
              <a:tabLst>
                <a:tab pos="503238" algn="l"/>
                <a:tab pos="608013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</a:tabLst>
            </a:pPr>
            <a:r>
              <a:rPr lang="ru-RU" sz="2800" u="sng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развивающие</a:t>
            </a:r>
            <a:r>
              <a:rPr lang="ru-RU" sz="2800" dirty="0" smtClean="0">
                <a:latin typeface="Calibri" pitchFamily="34" charset="0"/>
                <a:cs typeface="Times New Roman" pitchFamily="18" charset="0"/>
              </a:rPr>
              <a:t>- развитие внимания, памяти, речи, мышления, развитие мотивации, умение находить оптимальные решения;</a:t>
            </a:r>
          </a:p>
          <a:p>
            <a:pPr marL="503238" indent="-430213">
              <a:lnSpc>
                <a:spcPct val="80000"/>
              </a:lnSpc>
              <a:buSzPct val="75000"/>
              <a:buFont typeface="Wingdings" pitchFamily="2" charset="2"/>
              <a:buChar char="Ø"/>
              <a:tabLst>
                <a:tab pos="503238" algn="l"/>
                <a:tab pos="608013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</a:tabLst>
            </a:pPr>
            <a:endParaRPr lang="ru-RU" sz="2800" dirty="0" smtClean="0">
              <a:latin typeface="Calibri" pitchFamily="34" charset="0"/>
              <a:cs typeface="Times New Roman" pitchFamily="18" charset="0"/>
            </a:endParaRPr>
          </a:p>
          <a:p>
            <a:pPr marL="503238" indent="-430213">
              <a:lnSpc>
                <a:spcPct val="80000"/>
              </a:lnSpc>
              <a:buSzPct val="75000"/>
              <a:buFont typeface="Wingdings" pitchFamily="2" charset="2"/>
              <a:buChar char="Ø"/>
              <a:tabLst>
                <a:tab pos="503238" algn="l"/>
                <a:tab pos="608013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</a:tabLst>
            </a:pPr>
            <a:r>
              <a:rPr lang="ru-RU" sz="2800" u="sng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социализирующие</a:t>
            </a:r>
            <a:r>
              <a:rPr lang="ru-RU" sz="2800" u="sng" dirty="0" smtClean="0">
                <a:latin typeface="Calibri" pitchFamily="34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Calibri" pitchFamily="34" charset="0"/>
                <a:cs typeface="Times New Roman" pitchFamily="18" charset="0"/>
              </a:rPr>
              <a:t>  приобщение к нормам и ценностям общества , адаптация к условиям среды, стрессовый контроль.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Окружающий мир: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«Урок </a:t>
            </a:r>
            <a:r>
              <a:rPr lang="ru-RU" dirty="0" smtClean="0">
                <a:solidFill>
                  <a:srgbClr val="7030A0"/>
                </a:solidFill>
              </a:rPr>
              <a:t>– экскурсия»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7" name="Picture 3" descr="C:\Users\Алеся Леша и Антоша\Desktop\РАБОТА Учебный год 2019-2020 гг\Рабочие фото\Посвящение в первоклассники\IMG_66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7560840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Русский язык: «Собери пословицу и поговорку»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Picture 5" descr="C:\Users\Алеся Леша и Антоша\Desktop\ФОто рабочие\IMG_20210405_1027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3744416" cy="4464496"/>
          </a:xfrm>
          <a:prstGeom prst="rect">
            <a:avLst/>
          </a:prstGeom>
          <a:noFill/>
        </p:spPr>
      </p:pic>
      <p:pic>
        <p:nvPicPr>
          <p:cNvPr id="1026" name="Picture 2" descr="C:\Users\Алеся Леша и Антоша\Desktop\Все с моего телефона\IMG_20210405_1027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628800"/>
            <a:ext cx="3707904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Математика: «Кто быстрее?»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Алеся Леша и Антоша\AppData\Local\Temp\Rar$DIa1960.18474\IMG_51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67544" y="1600197"/>
            <a:ext cx="8280920" cy="49251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Литературное чтение: «Интерактивная игра»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Алеся Леша и Антоша\Desktop\РАБОТА Учебный год 2019-2020 гг\Рабочие фото 20 г\Мультивкторина\IMG_20191227_08473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484784"/>
            <a:ext cx="4032448" cy="4968551"/>
          </a:xfrm>
          <a:prstGeom prst="rect">
            <a:avLst/>
          </a:prstGeom>
          <a:noFill/>
        </p:spPr>
      </p:pic>
      <p:pic>
        <p:nvPicPr>
          <p:cNvPr id="1027" name="Picture 3" descr="C:\Users\Алеся Леша и Антоша\Desktop\РАБОТА Учебный год 2019-2020 гг\Рабочие фото 20 г\Мультивикторина\IMG_20191227_0846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84784"/>
            <a:ext cx="4248472" cy="5184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+mn-lt"/>
              </a:rPr>
              <a:t>Внеурочная деятельность</a:t>
            </a:r>
            <a:endParaRPr lang="ru-RU" sz="4000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5" name="Picture 2" descr="C:\Users\Алеся Леша и Антоша\Desktop\Новая папка (2)\Новая папка (4)\IMG-540ff289c851e41049325d00c8c9b065-V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/>
          <a:srcRect t="9164"/>
          <a:stretch/>
        </p:blipFill>
        <p:spPr bwMode="auto">
          <a:xfrm>
            <a:off x="323528" y="2132856"/>
            <a:ext cx="4038600" cy="2870820"/>
          </a:xfrm>
          <a:prstGeom prst="rect">
            <a:avLst/>
          </a:prstGeom>
          <a:noFill/>
        </p:spPr>
      </p:pic>
      <p:pic>
        <p:nvPicPr>
          <p:cNvPr id="1026" name="Picture 2" descr="C:\Users\Алеся Леша и Антоша\Desktop\Все с моего телефона\IMG_20210318_1116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916832"/>
            <a:ext cx="4038600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SC_MS_RU_RU_Ed_4_Accessories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43BDFD5-AF7D-47DD-944F-0A9E24D59CF6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3.xml><?xml version="1.0" encoding="utf-8"?>
<ds:datastoreItem xmlns:ds="http://schemas.openxmlformats.org/officeDocument/2006/customXml" ds:itemID="{402C614C-32F0-4E99-98B1-0567D4414F1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MSC_MS_RU_RU_Ed_4_Accessories_2007v_Russia</Template>
  <TotalTime>1065</TotalTime>
  <Words>118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MSC_MS_RU_RU_Ed_4_Accessories_2007v_Russia</vt:lpstr>
      <vt:lpstr>Конкурс  профессионального мастерства «Педагогический дебют (учитель)» Методический семинар «У меня это хорошо получается»  Использование игровых технологий на уроках в начальной школе  </vt:lpstr>
      <vt:lpstr>Игровая деятельность в учебном процессе позволяет реализовать следующие цели: </vt:lpstr>
      <vt:lpstr>Окружающий мир: «Урок – экскурсия»</vt:lpstr>
      <vt:lpstr>Русский язык: «Собери пословицу и поговорку»</vt:lpstr>
      <vt:lpstr>Математика: «Кто быстрее?»</vt:lpstr>
      <vt:lpstr>Литературное чтение: «Интерактивная игра»</vt:lpstr>
      <vt:lpstr>Внеурочная деятельность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«Средняя общеобразовательная школа №7  с углубленным изучением отдельных предметов»</dc:title>
  <dc:creator>User</dc:creator>
  <cp:lastModifiedBy>Алеся Леша и Антоша</cp:lastModifiedBy>
  <cp:revision>139</cp:revision>
  <dcterms:created xsi:type="dcterms:W3CDTF">2011-10-28T18:31:27Z</dcterms:created>
  <dcterms:modified xsi:type="dcterms:W3CDTF">2022-02-09T05:57:03Z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