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500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закрепления материала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u="sng" dirty="0" smtClean="0"/>
              <a:t> </a:t>
            </a:r>
            <a:r>
              <a:rPr lang="ru-RU" sz="6000" b="1" u="sng" dirty="0" smtClean="0"/>
              <a:t>«Закономерности биологического процесса</a:t>
            </a:r>
            <a:r>
              <a:rPr lang="ru-RU" sz="6000" u="sng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использованием ресурсов музея анатомии и физиологии Государственного аграрного университета Северного Зауралья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аташа\фото с телефона\музей анатомии\bfeBYLm_1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786742" cy="5840057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0"/>
            <a:ext cx="9001156" cy="868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Рассмотрение гомологии строения позвонков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аташа\фото с телефона\музей анатомии\20170928_123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001056" cy="6000792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0"/>
            <a:ext cx="9001156" cy="868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Рассмотрение гомологии строения зубов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таша\фото с телефона\музей анатомии\20171004_1501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1"/>
            <a:ext cx="8072494" cy="6054371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0"/>
            <a:ext cx="9001156" cy="868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Рассмотрение гомологии строения мозга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715436" cy="3470289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 Повторить и закрепить изученный материал;</a:t>
            </a:r>
            <a:br>
              <a:rPr lang="ru-RU" sz="2800" dirty="0" smtClean="0"/>
            </a:br>
            <a:r>
              <a:rPr lang="ru-RU" sz="2800" dirty="0" smtClean="0"/>
              <a:t>2.  Создать условия для постановки проблемной ситуации;</a:t>
            </a:r>
            <a:br>
              <a:rPr lang="ru-RU" sz="2800" dirty="0" smtClean="0"/>
            </a:br>
            <a:r>
              <a:rPr lang="ru-RU" sz="2800" dirty="0" smtClean="0"/>
              <a:t>3.  Способствовать формированию у учащихся умений самостоятельного поиска ответов на проблему;</a:t>
            </a:r>
            <a:br>
              <a:rPr lang="ru-RU" sz="2800" dirty="0" smtClean="0"/>
            </a:br>
            <a:r>
              <a:rPr lang="ru-RU" sz="2800" dirty="0" smtClean="0"/>
              <a:t>4.  Способствовать созданию творческой обстановки на уроке;</a:t>
            </a:r>
            <a:br>
              <a:rPr lang="ru-RU" sz="2800" dirty="0" smtClean="0"/>
            </a:br>
            <a:r>
              <a:rPr lang="ru-RU" sz="2800" dirty="0" smtClean="0"/>
              <a:t>5.  Способствовать развитию коммуникативных способностей (умение взаимодействовать в небольших группах), способностей к оценочным действиям (самоанализу</a:t>
            </a:r>
            <a:r>
              <a:rPr lang="ru-RU" sz="2800" dirty="0" smtClean="0"/>
              <a:t>).</a:t>
            </a:r>
            <a:br>
              <a:rPr lang="ru-RU" sz="2800" dirty="0" smtClean="0"/>
            </a:br>
            <a:r>
              <a:rPr lang="ru-RU" sz="2800" dirty="0" smtClean="0"/>
              <a:t>6. Использовать новое образовательное пространство;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0"/>
            <a:ext cx="8358246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Задачи урока: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4492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УУД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00108"/>
            <a:ext cx="7643866" cy="407196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Личностные: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смыслообразование</a:t>
            </a:r>
            <a:r>
              <a:rPr lang="ru-RU" sz="2400" dirty="0" smtClean="0">
                <a:solidFill>
                  <a:schemeClr val="tx1"/>
                </a:solidFill>
              </a:rPr>
              <a:t> (каков смысл изучения данной темы); нравственно-этическое оценивание </a:t>
            </a:r>
            <a:r>
              <a:rPr lang="ru-RU" sz="2400" dirty="0" err="1" smtClean="0">
                <a:solidFill>
                  <a:schemeClr val="tx1"/>
                </a:solidFill>
              </a:rPr>
              <a:t>усваимого</a:t>
            </a:r>
            <a:r>
              <a:rPr lang="ru-RU" sz="2400" dirty="0" smtClean="0">
                <a:solidFill>
                  <a:schemeClr val="tx1"/>
                </a:solidFill>
              </a:rPr>
              <a:t> содержания.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Регулятивные: </a:t>
            </a:r>
            <a:r>
              <a:rPr lang="ru-RU" sz="2400" dirty="0" smtClean="0">
                <a:solidFill>
                  <a:schemeClr val="tx1"/>
                </a:solidFill>
              </a:rPr>
              <a:t>организация учащимися своей учебной деятельности: </a:t>
            </a:r>
            <a:r>
              <a:rPr lang="ru-RU" sz="2400" dirty="0" err="1" smtClean="0">
                <a:solidFill>
                  <a:schemeClr val="tx1"/>
                </a:solidFill>
              </a:rPr>
              <a:t>целеполагание</a:t>
            </a:r>
            <a:r>
              <a:rPr lang="ru-RU" sz="2400" dirty="0" smtClean="0">
                <a:solidFill>
                  <a:schemeClr val="tx1"/>
                </a:solidFill>
              </a:rPr>
              <a:t>, планирование, прогнозирование, контроль, коррекция.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Познавательные: </a:t>
            </a:r>
            <a:r>
              <a:rPr lang="ru-RU" sz="2400" dirty="0" smtClean="0">
                <a:solidFill>
                  <a:schemeClr val="tx1"/>
                </a:solidFill>
              </a:rPr>
              <a:t>поиск и выделение необходимой информации, структурирование знаний, </a:t>
            </a:r>
            <a:r>
              <a:rPr lang="ru-RU" sz="2400" dirty="0" smtClean="0">
                <a:solidFill>
                  <a:schemeClr val="tx1"/>
                </a:solidFill>
              </a:rPr>
              <a:t>умение </a:t>
            </a:r>
            <a:r>
              <a:rPr lang="ru-RU" sz="2400" dirty="0" smtClean="0">
                <a:solidFill>
                  <a:schemeClr val="tx1"/>
                </a:solidFill>
              </a:rPr>
              <a:t>осознанно строить речевое высказывание, логические действия (анализ, синтез, сравнение, обобщение).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Коммуникативные: </a:t>
            </a:r>
            <a:r>
              <a:rPr lang="ru-RU" sz="2400" dirty="0" smtClean="0">
                <a:solidFill>
                  <a:schemeClr val="tx1"/>
                </a:solidFill>
              </a:rPr>
              <a:t>учебное сотрудничество с учителем и учениками, оценка и коррекция действий партнёра.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Планируемые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Учащиеся получают представления о закономерностях биологической эволюции, умеют оперировать понятиями: филогенез, дивергенция, конвергенция, аналогичные и гомологичные органы; могут объяснить и привести примеры основных форм филогенеза; могут определять основные формы эволюции и </a:t>
            </a:r>
            <a:r>
              <a:rPr lang="ru-RU" dirty="0" err="1" smtClean="0"/>
              <a:t>обосновывыть</a:t>
            </a:r>
            <a:r>
              <a:rPr lang="ru-RU" dirty="0" smtClean="0"/>
              <a:t> свой выбор.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План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Организационный момент.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Актуализация знаний.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Постановка учебной проблемы.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Поиск решения проблемы.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Закрепление знаний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Подведение итогов урока. Рефлексия.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Домашнее задание.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Постановка учебной проблемы: </a:t>
            </a:r>
          </a:p>
          <a:p>
            <a:pPr>
              <a:buNone/>
            </a:pPr>
            <a:r>
              <a:rPr lang="ru-RU" sz="2000" dirty="0" smtClean="0"/>
              <a:t>      Доказать наличие эволюционных преобразований у представителей класса Млекопитающих, выявить  их закономерности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b="1" dirty="0" smtClean="0"/>
              <a:t>Поиск решения проблемы: </a:t>
            </a:r>
            <a:endParaRPr lang="ru-RU" dirty="0" smtClean="0"/>
          </a:p>
          <a:p>
            <a:pPr>
              <a:buNone/>
            </a:pPr>
            <a:r>
              <a:rPr lang="ru-RU" sz="2000" dirty="0" smtClean="0"/>
              <a:t>Учащиеся вспоминают основные определения: эволюция, ароморфоз, идиоадаптация, дегенерация, биологический прогресс/регресс</a:t>
            </a:r>
          </a:p>
          <a:p>
            <a:pPr>
              <a:buNone/>
            </a:pPr>
            <a:r>
              <a:rPr lang="ru-RU" sz="2000" dirty="0" smtClean="0"/>
              <a:t>Среди форм эволюции выделяют: </a:t>
            </a:r>
            <a:r>
              <a:rPr lang="ru-RU" sz="2000" u="sng" dirty="0" smtClean="0"/>
              <a:t>Дивергенцию, Конвергенцию</a:t>
            </a:r>
          </a:p>
          <a:p>
            <a:pPr>
              <a:buNone/>
            </a:pPr>
            <a:r>
              <a:rPr lang="ru-RU" sz="2000" dirty="0" smtClean="0"/>
              <a:t>Рассмотрим более формы и выясним их эволюционное значение.</a:t>
            </a:r>
          </a:p>
          <a:p>
            <a:pPr>
              <a:buNone/>
            </a:pPr>
            <a:endParaRPr lang="ru-RU" sz="1200" b="1" dirty="0" smtClean="0"/>
          </a:p>
          <a:p>
            <a:pPr>
              <a:buNone/>
            </a:pPr>
            <a:r>
              <a:rPr lang="ru-RU" b="1" dirty="0" smtClean="0"/>
              <a:t>Работа с препаратами музея:</a:t>
            </a:r>
          </a:p>
          <a:p>
            <a:pPr>
              <a:buNone/>
            </a:pPr>
            <a:r>
              <a:rPr lang="ru-RU" sz="2000" dirty="0" smtClean="0"/>
              <a:t>Изучение гомологии строения органов представителей класса Млекопитающих с целью выявления гомологии строения и определения дивергентного пути развития.</a:t>
            </a:r>
          </a:p>
          <a:p>
            <a:pPr>
              <a:buNone/>
            </a:pPr>
            <a:r>
              <a:rPr lang="ru-RU" sz="2000" dirty="0" smtClean="0"/>
              <a:t>Выявление ароморфозов и идиоадаптаций представителей класса Млекопитающих 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аташа\фото с телефона\музей анатомии\20170928_122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15370" cy="616152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86834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Рассмотрение гомологии строения пищеварительного тракта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таша\фото с телефона\музей анатомии\20171004_1435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358246" cy="5947214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0"/>
            <a:ext cx="9001156" cy="868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идиоадаптаций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аташа\фото с телефона\музей анатомии\20171004_1441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429684" cy="6161528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0" y="0"/>
            <a:ext cx="9001156" cy="868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идиоадаптаций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260</Words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закрепления материала  «Закономерности биологического процесса»  с использованием ресурсов музея анатомии и физиологии Государственного аграрного университета Северного Зауралья  </vt:lpstr>
      <vt:lpstr>  1.  Повторить и закрепить изученный материал; 2.  Создать условия для постановки проблемной ситуации; 3.  Способствовать формированию у учащихся умений самостоятельного поиска ответов на проблему; 4.  Способствовать созданию творческой обстановки на уроке; 5.  Способствовать развитию коммуникативных способностей (умение взаимодействовать в небольших группах), способностей к оценочным действиям (самоанализу). 6. Использовать новое образовательное пространство;</vt:lpstr>
      <vt:lpstr>УУД</vt:lpstr>
      <vt:lpstr>Планируемые результаты:</vt:lpstr>
      <vt:lpstr>План урока: </vt:lpstr>
      <vt:lpstr>Слайд 6</vt:lpstr>
      <vt:lpstr>Рассмотрение гомологии строения пищеварительного тракта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закрепления материала  «Закономерности биологического процесса»  с использованием ресурсов музея анатомии и физиологии Государственного аграрного университета Северного Зауралья  </dc:title>
  <dc:creator>Asus</dc:creator>
  <cp:lastModifiedBy>Asus</cp:lastModifiedBy>
  <cp:revision>8</cp:revision>
  <dcterms:created xsi:type="dcterms:W3CDTF">2018-01-09T11:42:58Z</dcterms:created>
  <dcterms:modified xsi:type="dcterms:W3CDTF">2018-01-09T13:50:54Z</dcterms:modified>
</cp:coreProperties>
</file>