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58" r:id="rId3"/>
    <p:sldId id="285" r:id="rId4"/>
    <p:sldId id="264" r:id="rId5"/>
    <p:sldId id="265" r:id="rId6"/>
    <p:sldId id="266" r:id="rId7"/>
    <p:sldId id="286" r:id="rId8"/>
    <p:sldId id="267" r:id="rId9"/>
    <p:sldId id="287" r:id="rId10"/>
    <p:sldId id="269" r:id="rId11"/>
    <p:sldId id="288" r:id="rId12"/>
    <p:sldId id="270" r:id="rId13"/>
    <p:sldId id="289" r:id="rId14"/>
    <p:sldId id="271" r:id="rId15"/>
    <p:sldId id="290" r:id="rId16"/>
    <p:sldId id="272" r:id="rId17"/>
    <p:sldId id="291" r:id="rId18"/>
    <p:sldId id="273" r:id="rId19"/>
    <p:sldId id="292" r:id="rId20"/>
    <p:sldId id="276" r:id="rId21"/>
    <p:sldId id="281" r:id="rId22"/>
    <p:sldId id="282" r:id="rId23"/>
    <p:sldId id="295" r:id="rId24"/>
    <p:sldId id="283" r:id="rId25"/>
    <p:sldId id="294" r:id="rId26"/>
    <p:sldId id="284" r:id="rId27"/>
    <p:sldId id="293"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2" autoAdjust="0"/>
  </p:normalViewPr>
  <p:slideViewPr>
    <p:cSldViewPr>
      <p:cViewPr varScale="1">
        <p:scale>
          <a:sx n="106" d="100"/>
          <a:sy n="106" d="100"/>
        </p:scale>
        <p:origin x="-25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ADF75C3-6E71-419D-9F38-473366FA7B31}" type="datetimeFigureOut">
              <a:rPr lang="ru-RU" smtClean="0"/>
              <a:pPr/>
              <a:t>21.12.2021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AD8995-DA77-4DD6-B99D-AC76AC274DB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DF75C3-6E71-419D-9F38-473366FA7B31}" type="datetimeFigureOut">
              <a:rPr lang="ru-RU" smtClean="0"/>
              <a:pPr/>
              <a:t>21.12.2021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D8995-DA77-4DD6-B99D-AC76AC274DB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24smi.org/celebrity/1053-yurij-gagarin.html"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tudyinrussia.ru/study-in-russia/universities/tpu/"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tudyinrussia.ru/study-in-russia/universities/kfu/?sphrase_id=3073"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sz="4000" b="1" dirty="0" smtClean="0">
                <a:latin typeface="Arial" pitchFamily="34" charset="0"/>
                <a:cs typeface="Arial" pitchFamily="34" charset="0"/>
              </a:rPr>
              <a:t>«Когда наука достигает какой-либо вершины, с нее открывается обширная перспектива дальнейшего пути к новым вершинам, открываются новые дороги, по которым наука пойдет дальше». </a:t>
            </a:r>
            <a:r>
              <a:rPr lang="ru-RU" sz="3600" b="1" dirty="0" smtClean="0">
                <a:latin typeface="Arial" pitchFamily="34" charset="0"/>
                <a:cs typeface="Arial" pitchFamily="34" charset="0"/>
              </a:rPr>
              <a:t>                                                  </a:t>
            </a:r>
            <a:br>
              <a:rPr lang="ru-RU" sz="3600" b="1" dirty="0" smtClean="0">
                <a:latin typeface="Arial" pitchFamily="34" charset="0"/>
                <a:cs typeface="Arial" pitchFamily="34" charset="0"/>
              </a:rPr>
            </a:br>
            <a:r>
              <a:rPr lang="ru-RU" sz="3600" b="1" dirty="0" smtClean="0">
                <a:latin typeface="Arial" pitchFamily="34" charset="0"/>
                <a:cs typeface="Arial" pitchFamily="34" charset="0"/>
              </a:rPr>
              <a:t>                                               С.И.Вавилов</a:t>
            </a:r>
            <a:br>
              <a:rPr lang="ru-RU" sz="3600" b="1" dirty="0" smtClean="0">
                <a:latin typeface="Arial" pitchFamily="34" charset="0"/>
                <a:cs typeface="Arial" pitchFamily="34" charset="0"/>
              </a:rPr>
            </a:br>
            <a:r>
              <a:rPr lang="ru-RU" sz="3600" b="1" dirty="0" smtClean="0">
                <a:latin typeface="Arial" pitchFamily="34" charset="0"/>
                <a:cs typeface="Arial" pitchFamily="34" charset="0"/>
              </a:rPr>
              <a:t/>
            </a:r>
            <a:br>
              <a:rPr lang="ru-RU" sz="3600" b="1" dirty="0" smtClean="0">
                <a:latin typeface="Arial" pitchFamily="34" charset="0"/>
                <a:cs typeface="Arial" pitchFamily="34" charset="0"/>
              </a:rPr>
            </a:br>
            <a:r>
              <a:rPr lang="ru-RU" sz="3600" b="1" dirty="0" smtClean="0">
                <a:latin typeface="Arial" pitchFamily="34" charset="0"/>
                <a:cs typeface="Arial" pitchFamily="34" charset="0"/>
              </a:rPr>
              <a:t>                               </a:t>
            </a:r>
            <a:r>
              <a:rPr lang="ru-RU" sz="2000" dirty="0" smtClean="0">
                <a:latin typeface="Arial" pitchFamily="34" charset="0"/>
                <a:cs typeface="Arial" pitchFamily="34" charset="0"/>
              </a:rPr>
              <a:t>Выполнили: учитель начальных классов</a:t>
            </a:r>
            <a:br>
              <a:rPr lang="ru-RU" sz="2000" dirty="0" smtClean="0">
                <a:latin typeface="Arial" pitchFamily="34" charset="0"/>
                <a:cs typeface="Arial" pitchFamily="34" charset="0"/>
              </a:rPr>
            </a:b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Абуталипова</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Начия</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Анваровна</a:t>
            </a:r>
            <a:r>
              <a:rPr lang="ru-RU" sz="2000" dirty="0" smtClean="0">
                <a:latin typeface="Arial" pitchFamily="34" charset="0"/>
                <a:cs typeface="Arial" pitchFamily="34" charset="0"/>
              </a:rPr>
              <a:t>, учащиеся 1,3 классов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995936" y="332656"/>
            <a:ext cx="4824536" cy="6048672"/>
          </a:xfrm>
          <a:solidFill>
            <a:schemeClr val="accent4">
              <a:lumMod val="20000"/>
              <a:lumOff val="80000"/>
            </a:schemeClr>
          </a:solidFill>
        </p:spPr>
        <p:txBody>
          <a:bodyPr>
            <a:normAutofit/>
          </a:bodyPr>
          <a:lstStyle/>
          <a:p>
            <a:pPr>
              <a:buNone/>
            </a:pPr>
            <a:r>
              <a:rPr lang="ru-RU" b="1" dirty="0" smtClean="0"/>
              <a:t>   </a:t>
            </a:r>
            <a:r>
              <a:rPr lang="ru-RU" sz="3600" b="1" dirty="0" smtClean="0">
                <a:solidFill>
                  <a:srgbClr val="C00000"/>
                </a:solidFill>
              </a:rPr>
              <a:t>Софья Ковалевская</a:t>
            </a:r>
            <a:endParaRPr lang="ru-RU" sz="3600" dirty="0" smtClean="0">
              <a:solidFill>
                <a:srgbClr val="C00000"/>
              </a:solidFill>
            </a:endParaRPr>
          </a:p>
          <a:p>
            <a:pPr>
              <a:buNone/>
            </a:pPr>
            <a:r>
              <a:rPr lang="ru-RU" dirty="0" smtClean="0"/>
              <a:t>    Сделала ряд математических открытий. За работу о вращении твердого тела (1888 год) получила премию Шведской королевской академии наук.</a:t>
            </a:r>
          </a:p>
          <a:p>
            <a:pPr>
              <a:buNone/>
            </a:pPr>
            <a:endParaRPr lang="ru-RU" dirty="0"/>
          </a:p>
        </p:txBody>
      </p:sp>
      <p:pic>
        <p:nvPicPr>
          <p:cNvPr id="4" name="Рисунок 3" descr="Выдающиеся ученые России и их открытия"/>
          <p:cNvPicPr/>
          <p:nvPr/>
        </p:nvPicPr>
        <p:blipFill>
          <a:blip r:embed="rId2" cstate="print"/>
          <a:srcRect/>
          <a:stretch>
            <a:fillRect/>
          </a:stretch>
        </p:blipFill>
        <p:spPr bwMode="auto">
          <a:xfrm>
            <a:off x="611560" y="980728"/>
            <a:ext cx="3096344" cy="417646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54098"/>
          </a:xfrm>
        </p:spPr>
        <p:txBody>
          <a:bodyPr>
            <a:normAutofit/>
          </a:bodyPr>
          <a:lstStyle/>
          <a:p>
            <a:pPr algn="l"/>
            <a:r>
              <a:rPr lang="ru-RU" sz="1800" dirty="0" smtClean="0">
                <a:latin typeface="Arial" pitchFamily="34" charset="0"/>
                <a:cs typeface="Arial" pitchFamily="34" charset="0"/>
              </a:rPr>
              <a:t>.</a:t>
            </a:r>
            <a:br>
              <a:rPr lang="ru-RU" sz="1800" dirty="0" smtClean="0">
                <a:latin typeface="Arial" pitchFamily="34" charset="0"/>
                <a:cs typeface="Arial" pitchFamily="34" charset="0"/>
              </a:rPr>
            </a:br>
            <a:endParaRPr lang="ru-RU" sz="1800" dirty="0">
              <a:latin typeface="Arial" pitchFamily="34" charset="0"/>
              <a:cs typeface="Arial" pitchFamily="34" charset="0"/>
            </a:endParaRPr>
          </a:p>
        </p:txBody>
      </p:sp>
      <p:sp>
        <p:nvSpPr>
          <p:cNvPr id="3" name="Прямоугольник 2"/>
          <p:cNvSpPr/>
          <p:nvPr/>
        </p:nvSpPr>
        <p:spPr>
          <a:xfrm>
            <a:off x="500034" y="357166"/>
            <a:ext cx="8286808" cy="6001643"/>
          </a:xfrm>
          <a:prstGeom prst="rect">
            <a:avLst/>
          </a:prstGeom>
        </p:spPr>
        <p:txBody>
          <a:bodyPr wrap="square">
            <a:spAutoFit/>
          </a:bodyPr>
          <a:lstStyle/>
          <a:p>
            <a:r>
              <a:rPr lang="ru-RU" sz="2400" dirty="0" smtClean="0">
                <a:latin typeface="Arial" pitchFamily="34" charset="0"/>
                <a:cs typeface="Arial" pitchFamily="34" charset="0"/>
              </a:rPr>
              <a:t>Родилась 3 (15) января 1850 г. Девочке для занятий наняли учителя. Единственный предмет, к которому будущий учёный на первых занятиях не проявила ни особого интереса, ни способностей, была арифметика. Однако постепенно у неё открылись серьёзные способности к математике. Чтобы получить образование, в 1868 вышла замуж за палеонтолога Владимира Ковалевского и уехала с ним в Германию. Здесь она занималась математикой в </a:t>
            </a:r>
            <a:r>
              <a:rPr lang="ru-RU" sz="2400" dirty="0" err="1" smtClean="0">
                <a:latin typeface="Arial" pitchFamily="34" charset="0"/>
                <a:cs typeface="Arial" pitchFamily="34" charset="0"/>
              </a:rPr>
              <a:t>Гейдельбергском</a:t>
            </a:r>
            <a:r>
              <a:rPr lang="ru-RU" sz="2400" dirty="0" smtClean="0">
                <a:latin typeface="Arial" pitchFamily="34" charset="0"/>
                <a:cs typeface="Arial" pitchFamily="34" charset="0"/>
              </a:rPr>
              <a:t> университете и в 1871–1874 слушала в Берлине лекции профессора Вейерштрасса, который дал направление ее дальнейшей математической деятельности.</a:t>
            </a:r>
          </a:p>
          <a:p>
            <a:r>
              <a:rPr lang="ru-RU" sz="2400" dirty="0" smtClean="0">
                <a:latin typeface="Arial" pitchFamily="34" charset="0"/>
                <a:cs typeface="Arial" pitchFamily="34" charset="0"/>
              </a:rPr>
              <a:t>В 1874 г. </a:t>
            </a:r>
            <a:r>
              <a:rPr lang="ru-RU" sz="2400" dirty="0" err="1" smtClean="0">
                <a:latin typeface="Arial" pitchFamily="34" charset="0"/>
                <a:cs typeface="Arial" pitchFamily="34" charset="0"/>
              </a:rPr>
              <a:t>Гёттингенский</a:t>
            </a:r>
            <a:r>
              <a:rPr lang="ru-RU" sz="2400" dirty="0" smtClean="0">
                <a:latin typeface="Arial" pitchFamily="34" charset="0"/>
                <a:cs typeface="Arial" pitchFamily="34" charset="0"/>
              </a:rPr>
              <a:t> университет после защиты диссертации присвоил ей докторскую </a:t>
            </a:r>
            <a:r>
              <a:rPr lang="ru-RU" sz="2400" dirty="0" err="1" smtClean="0">
                <a:latin typeface="Arial" pitchFamily="34" charset="0"/>
                <a:cs typeface="Arial" pitchFamily="34" charset="0"/>
              </a:rPr>
              <a:t>степень.В</a:t>
            </a:r>
            <a:r>
              <a:rPr lang="ru-RU" sz="2400" dirty="0" smtClean="0">
                <a:latin typeface="Arial" pitchFamily="34" charset="0"/>
                <a:cs typeface="Arial" pitchFamily="34" charset="0"/>
              </a:rPr>
              <a:t> 1881 г. Ковалевская была избрана членом Московского математического общества.</a:t>
            </a:r>
            <a:endParaRPr lang="ru-RU" sz="24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635896" y="188640"/>
            <a:ext cx="5256584" cy="6408712"/>
          </a:xfrm>
          <a:solidFill>
            <a:schemeClr val="accent5">
              <a:lumMod val="20000"/>
              <a:lumOff val="80000"/>
            </a:schemeClr>
          </a:solidFill>
        </p:spPr>
        <p:txBody>
          <a:bodyPr>
            <a:normAutofit fontScale="92500" lnSpcReduction="20000"/>
          </a:bodyPr>
          <a:lstStyle/>
          <a:p>
            <a:pPr>
              <a:buNone/>
            </a:pPr>
            <a:r>
              <a:rPr lang="ru-RU" b="1" dirty="0" smtClean="0"/>
              <a:t>      </a:t>
            </a:r>
            <a:r>
              <a:rPr lang="ru-RU" sz="3900" b="1" dirty="0" smtClean="0">
                <a:solidFill>
                  <a:srgbClr val="C00000"/>
                </a:solidFill>
              </a:rPr>
              <a:t>Дмитрий Менделеев</a:t>
            </a:r>
            <a:endParaRPr lang="ru-RU" sz="3900" dirty="0" smtClean="0">
              <a:solidFill>
                <a:srgbClr val="C00000"/>
              </a:solidFill>
            </a:endParaRPr>
          </a:p>
          <a:p>
            <a:pPr>
              <a:buNone/>
            </a:pPr>
            <a:r>
              <a:rPr lang="ru-RU" dirty="0" smtClean="0"/>
              <a:t>    Открыл фундаментальный закон естествознания – периодический закон химических элементов (1869 год). Выявленная им система позволила классифицировать существующие и предугадать появление новых химических элементов и их свойств. Открытие признано величайшим событием в истории материаловедения.</a:t>
            </a:r>
          </a:p>
          <a:p>
            <a:pPr>
              <a:buNone/>
            </a:pPr>
            <a:endParaRPr lang="ru-RU" dirty="0"/>
          </a:p>
        </p:txBody>
      </p:sp>
      <p:pic>
        <p:nvPicPr>
          <p:cNvPr id="4" name="Рисунок 3" descr="Выдающиеся ученые России и их открытия"/>
          <p:cNvPicPr/>
          <p:nvPr/>
        </p:nvPicPr>
        <p:blipFill>
          <a:blip r:embed="rId2" cstate="print"/>
          <a:srcRect/>
          <a:stretch>
            <a:fillRect/>
          </a:stretch>
        </p:blipFill>
        <p:spPr bwMode="auto">
          <a:xfrm>
            <a:off x="251520" y="404664"/>
            <a:ext cx="3312368" cy="460851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40378"/>
          </a:xfrm>
        </p:spPr>
        <p:txBody>
          <a:bodyPr>
            <a:normAutofit fontScale="90000"/>
          </a:bodyPr>
          <a:lstStyle/>
          <a:p>
            <a:pPr algn="l"/>
            <a:r>
              <a:rPr lang="ru-RU" dirty="0" smtClean="0"/>
              <a:t/>
            </a:r>
            <a:br>
              <a:rPr lang="ru-RU" dirty="0" smtClean="0"/>
            </a:br>
            <a:r>
              <a:rPr lang="ru-RU" dirty="0" smtClean="0">
                <a:latin typeface="Arial" pitchFamily="34" charset="0"/>
                <a:cs typeface="Arial" pitchFamily="34" charset="0"/>
              </a:rPr>
              <a:t>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sz="2200" dirty="0" smtClean="0">
                <a:latin typeface="Arial" pitchFamily="34" charset="0"/>
                <a:cs typeface="Arial" pitchFamily="34" charset="0"/>
              </a:rPr>
              <a:t>Дмитрий Иванович родился в семье директора  </a:t>
            </a:r>
            <a:r>
              <a:rPr lang="ru-RU" sz="2200" dirty="0" err="1" smtClean="0">
                <a:latin typeface="Arial" pitchFamily="34" charset="0"/>
                <a:cs typeface="Arial" pitchFamily="34" charset="0"/>
              </a:rPr>
              <a:t>Тобольской</a:t>
            </a:r>
            <a:r>
              <a:rPr lang="ru-RU" sz="2200" dirty="0" smtClean="0">
                <a:latin typeface="Arial" pitchFamily="34" charset="0"/>
                <a:cs typeface="Arial" pitchFamily="34" charset="0"/>
              </a:rPr>
              <a:t> гимназии И. П. Менделеева 27.01 (08.02) 1834 года. </a:t>
            </a:r>
            <a:br>
              <a:rPr lang="ru-RU" sz="2200" dirty="0" smtClean="0">
                <a:latin typeface="Arial" pitchFamily="34" charset="0"/>
                <a:cs typeface="Arial" pitchFamily="34" charset="0"/>
              </a:rPr>
            </a:br>
            <a:r>
              <a:rPr lang="ru-RU" sz="2200" dirty="0" smtClean="0">
                <a:latin typeface="Arial" pitchFamily="34" charset="0"/>
                <a:cs typeface="Arial" pitchFamily="34" charset="0"/>
              </a:rPr>
              <a:t>Высшее образование будущий ученый получил в Санкт-Петербурге, в Главном педагогическом институте.  </a:t>
            </a:r>
            <a:br>
              <a:rPr lang="ru-RU" sz="2200" dirty="0" smtClean="0">
                <a:latin typeface="Arial" pitchFamily="34" charset="0"/>
                <a:cs typeface="Arial" pitchFamily="34" charset="0"/>
              </a:rPr>
            </a:br>
            <a:r>
              <a:rPr lang="ru-RU" sz="2200" dirty="0" smtClean="0">
                <a:latin typeface="Arial" pitchFamily="34" charset="0"/>
                <a:cs typeface="Arial" pitchFamily="34" charset="0"/>
              </a:rPr>
              <a:t>В 1856 году он защитил диссертацию и  получил степень магистра химии. С 1857 по 1890 работал в  Императорском Санкт-Петербургском университете на кафедре химии.</a:t>
            </a:r>
            <a:br>
              <a:rPr lang="ru-RU" sz="2200" dirty="0" smtClean="0">
                <a:latin typeface="Arial" pitchFamily="34" charset="0"/>
                <a:cs typeface="Arial" pitchFamily="34" charset="0"/>
              </a:rPr>
            </a:br>
            <a:r>
              <a:rPr lang="ru-RU" sz="2200" dirty="0" smtClean="0">
                <a:latin typeface="Arial" pitchFamily="34" charset="0"/>
                <a:cs typeface="Arial" pitchFamily="34" charset="0"/>
              </a:rPr>
              <a:t>С 1859 по 1860 год преподавал и работал в Германии, в  </a:t>
            </a:r>
            <a:r>
              <a:rPr lang="ru-RU" sz="2200" dirty="0" err="1" smtClean="0">
                <a:latin typeface="Arial" pitchFamily="34" charset="0"/>
                <a:cs typeface="Arial" pitchFamily="34" charset="0"/>
              </a:rPr>
              <a:t>Гейдельбергском</a:t>
            </a:r>
            <a:r>
              <a:rPr lang="ru-RU" sz="2200" dirty="0" smtClean="0">
                <a:latin typeface="Arial" pitchFamily="34" charset="0"/>
                <a:cs typeface="Arial" pitchFamily="34" charset="0"/>
              </a:rPr>
              <a:t> университете. </a:t>
            </a:r>
            <a:br>
              <a:rPr lang="ru-RU" sz="2200" dirty="0" smtClean="0">
                <a:latin typeface="Arial" pitchFamily="34" charset="0"/>
                <a:cs typeface="Arial" pitchFamily="34" charset="0"/>
              </a:rPr>
            </a:br>
            <a:r>
              <a:rPr lang="ru-RU" sz="2200" dirty="0" smtClean="0">
                <a:latin typeface="Arial" pitchFamily="34" charset="0"/>
                <a:cs typeface="Arial" pitchFamily="34" charset="0"/>
              </a:rPr>
              <a:t>С 1872 года, после получения звания профессора, он преподавал в  Санкт-Петербургском технологическом институте, Николаевском инженерном училище, а также в Институте путей сообщения. С 1876 года он член-корреспондент Академии наук</a:t>
            </a:r>
            <a:r>
              <a:rPr lang="ru-RU" sz="2000" dirty="0" smtClean="0"/>
              <a:t>.</a:t>
            </a:r>
            <a:br>
              <a:rPr lang="ru-RU" sz="2000" dirty="0" smtClean="0"/>
            </a:br>
            <a:r>
              <a:rPr lang="ru-RU" sz="2000" dirty="0" smtClean="0"/>
              <a:t/>
            </a:r>
            <a:br>
              <a:rPr lang="ru-RU" sz="2000" dirty="0" smtClean="0"/>
            </a:br>
            <a:r>
              <a:rPr lang="ru-RU" sz="1800" dirty="0" smtClean="0"/>
              <a:t> </a:t>
            </a:r>
            <a:r>
              <a:rPr lang="ru-RU" sz="2200" dirty="0" smtClean="0">
                <a:latin typeface="Arial" pitchFamily="34" charset="0"/>
                <a:cs typeface="Arial" pitchFamily="34" charset="0"/>
              </a:rPr>
              <a:t>Ученым был открыт и сформулирован один из фундаментальных законов природы – </a:t>
            </a:r>
            <a:r>
              <a:rPr lang="ru-RU" sz="2200" b="1" dirty="0" smtClean="0">
                <a:latin typeface="Arial" pitchFamily="34" charset="0"/>
                <a:cs typeface="Arial" pitchFamily="34" charset="0"/>
              </a:rPr>
              <a:t>периодический закон химических элементов. </a:t>
            </a:r>
            <a:r>
              <a:rPr lang="ru-RU" sz="2200" dirty="0" smtClean="0">
                <a:latin typeface="Arial" pitchFamily="34" charset="0"/>
                <a:cs typeface="Arial" pitchFamily="34" charset="0"/>
              </a:rPr>
              <a:t>Необходимо отметить, что над своей системой Менделеев работал с 1869 по 1900 года. </a:t>
            </a:r>
            <a:r>
              <a:rPr lang="ru-RU" sz="2000" dirty="0" smtClean="0"/>
              <a:t/>
            </a:r>
            <a:br>
              <a:rPr lang="ru-RU" sz="2000" dirty="0" smtClean="0"/>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dirty="0" smtClean="0"/>
              <a:t/>
            </a:r>
            <a:br>
              <a:rPr lang="ru-RU" dirty="0" smtClean="0"/>
            </a:br>
            <a:r>
              <a:rPr lang="ru-RU" dirty="0" smtClean="0"/>
              <a:t/>
            </a:r>
            <a:br>
              <a:rPr lang="ru-RU" dirty="0" smtClean="0"/>
            </a:br>
            <a:r>
              <a:rPr lang="ru-RU" dirty="0" smtClean="0"/>
              <a:t/>
            </a:r>
            <a:br>
              <a:rPr lang="ru-RU" dirty="0" smtClean="0"/>
            </a:br>
            <a:endParaRPr lang="ru-RU" sz="2200" dirty="0">
              <a:latin typeface="Arial" pitchFamily="34" charset="0"/>
              <a:cs typeface="Arial" pitchFamily="34" charset="0"/>
            </a:endParaRPr>
          </a:p>
        </p:txBody>
      </p:sp>
      <p:sp>
        <p:nvSpPr>
          <p:cNvPr id="3" name="Прямоугольник 2"/>
          <p:cNvSpPr/>
          <p:nvPr/>
        </p:nvSpPr>
        <p:spPr>
          <a:xfrm>
            <a:off x="500034" y="1571612"/>
            <a:ext cx="8429684" cy="1015663"/>
          </a:xfrm>
          <a:prstGeom prst="rect">
            <a:avLst/>
          </a:prstGeom>
        </p:spPr>
        <p:txBody>
          <a:bodyPr wrap="square">
            <a:spAutoFit/>
          </a:bodyPr>
          <a:lstStyle/>
          <a:p>
            <a:endParaRPr lang="ru-RU" sz="2000" dirty="0" smtClean="0">
              <a:latin typeface="Arial" pitchFamily="34" charset="0"/>
              <a:cs typeface="Arial" pitchFamily="34" charset="0"/>
            </a:endParaRPr>
          </a:p>
          <a:p>
            <a:endParaRPr lang="ru-RU" sz="2000" dirty="0" smtClean="0">
              <a:latin typeface="Arial" pitchFamily="34" charset="0"/>
              <a:cs typeface="Arial" pitchFamily="34" charset="0"/>
            </a:endParaRPr>
          </a:p>
          <a:p>
            <a:endParaRPr lang="ru-RU" sz="2000" dirty="0" smtClean="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733800" y="404813"/>
            <a:ext cx="5158680" cy="5721350"/>
          </a:xfrm>
          <a:solidFill>
            <a:schemeClr val="accent5">
              <a:lumMod val="20000"/>
              <a:lumOff val="80000"/>
            </a:schemeClr>
          </a:solidFill>
        </p:spPr>
        <p:txBody>
          <a:bodyPr/>
          <a:lstStyle/>
          <a:p>
            <a:pPr>
              <a:buNone/>
            </a:pPr>
            <a:r>
              <a:rPr lang="ru-RU" b="1" dirty="0" smtClean="0"/>
              <a:t>      </a:t>
            </a:r>
            <a:r>
              <a:rPr lang="ru-RU" sz="3600" b="1" dirty="0" smtClean="0">
                <a:solidFill>
                  <a:srgbClr val="C00000"/>
                </a:solidFill>
              </a:rPr>
              <a:t>Александр Попов</a:t>
            </a:r>
            <a:endParaRPr lang="ru-RU" sz="3600" dirty="0" smtClean="0">
              <a:solidFill>
                <a:srgbClr val="C00000"/>
              </a:solidFill>
            </a:endParaRPr>
          </a:p>
          <a:p>
            <a:pPr>
              <a:buNone/>
            </a:pPr>
            <a:r>
              <a:rPr lang="ru-RU" dirty="0" smtClean="0"/>
              <a:t>   Одним из первых нашел практическое применение электромагнитных волн, в том числе для радиосвязи. Создал совершенный для своего времени вариант радиоприемника (1895 год).</a:t>
            </a:r>
          </a:p>
          <a:p>
            <a:pPr>
              <a:buNone/>
            </a:pPr>
            <a:endParaRPr lang="ru-RU" dirty="0"/>
          </a:p>
        </p:txBody>
      </p:sp>
      <p:pic>
        <p:nvPicPr>
          <p:cNvPr id="1026" name="Picture 2" descr="C:\Users\валюшка\Desktop\Россиярабочая\Alexander_Stepanovich_Popov.jpg"/>
          <p:cNvPicPr>
            <a:picLocks noChangeAspect="1" noChangeArrowheads="1"/>
          </p:cNvPicPr>
          <p:nvPr/>
        </p:nvPicPr>
        <p:blipFill>
          <a:blip r:embed="rId2" cstate="print"/>
          <a:srcRect/>
          <a:stretch>
            <a:fillRect/>
          </a:stretch>
        </p:blipFill>
        <p:spPr bwMode="auto">
          <a:xfrm>
            <a:off x="395536" y="260648"/>
            <a:ext cx="2952328" cy="37942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ru-RU" dirty="0" smtClean="0"/>
              <a:t/>
            </a:r>
            <a:br>
              <a:rPr lang="ru-RU" dirty="0" smtClean="0"/>
            </a:br>
            <a:r>
              <a:rPr lang="ru-RU" sz="2200" dirty="0" smtClean="0">
                <a:latin typeface="Arial" pitchFamily="34" charset="0"/>
                <a:cs typeface="Arial" pitchFamily="34" charset="0"/>
              </a:rPr>
              <a:t>Александр Степанович Попов родился в 1859 году на Урале в поселке </a:t>
            </a:r>
            <a:r>
              <a:rPr lang="ru-RU" sz="2200" dirty="0" err="1" smtClean="0">
                <a:latin typeface="Arial" pitchFamily="34" charset="0"/>
                <a:cs typeface="Arial" pitchFamily="34" charset="0"/>
              </a:rPr>
              <a:t>Турьинские</a:t>
            </a:r>
            <a:r>
              <a:rPr lang="ru-RU" sz="2200" dirty="0" smtClean="0">
                <a:latin typeface="Arial" pitchFamily="34" charset="0"/>
                <a:cs typeface="Arial" pitchFamily="34" charset="0"/>
              </a:rPr>
              <a:t> Рудники в семье священника. Александр  успешно окончил духовное училище, семинарию, а в 1882 году и  университет.</a:t>
            </a:r>
            <a:br>
              <a:rPr lang="ru-RU" sz="2200" dirty="0" smtClean="0">
                <a:latin typeface="Arial" pitchFamily="34" charset="0"/>
                <a:cs typeface="Arial" pitchFamily="34" charset="0"/>
              </a:rPr>
            </a:br>
            <a:endParaRPr lang="ru-RU" sz="2200" dirty="0">
              <a:latin typeface="Arial" pitchFamily="34" charset="0"/>
              <a:cs typeface="Arial" pitchFamily="34" charset="0"/>
            </a:endParaRPr>
          </a:p>
        </p:txBody>
      </p:sp>
      <p:sp>
        <p:nvSpPr>
          <p:cNvPr id="3" name="Прямоугольник 2"/>
          <p:cNvSpPr/>
          <p:nvPr/>
        </p:nvSpPr>
        <p:spPr>
          <a:xfrm>
            <a:off x="428596" y="1785927"/>
            <a:ext cx="8286808" cy="3477875"/>
          </a:xfrm>
          <a:prstGeom prst="rect">
            <a:avLst/>
          </a:prstGeom>
        </p:spPr>
        <p:txBody>
          <a:bodyPr wrap="square">
            <a:spAutoFit/>
          </a:bodyPr>
          <a:lstStyle/>
          <a:p>
            <a:r>
              <a:rPr lang="ru-RU" sz="2000" dirty="0" smtClean="0">
                <a:latin typeface="Arial" pitchFamily="34" charset="0"/>
                <a:cs typeface="Arial" pitchFamily="34" charset="0"/>
              </a:rPr>
              <a:t>История радио начинается с первого в мире радиоприемника, созданного в 1895 году русским ученым Александром Степановичем Поповым. Он сконструировал прибор, реагирующий на электромагнитные волны. Прибор принимал и записывал на ленту телеграммы, переданные по радио.</a:t>
            </a:r>
          </a:p>
          <a:p>
            <a:r>
              <a:rPr lang="ru-RU" sz="2000" dirty="0" smtClean="0">
                <a:latin typeface="Arial" pitchFamily="34" charset="0"/>
                <a:cs typeface="Arial" pitchFamily="34" charset="0"/>
              </a:rPr>
              <a:t>Через 5 лет после создания первого приемника начала действовать регулярная линия беспроводной связи. </a:t>
            </a:r>
          </a:p>
          <a:p>
            <a:r>
              <a:rPr lang="ru-RU" sz="2000" dirty="0" smtClean="0">
                <a:latin typeface="Arial" pitchFamily="34" charset="0"/>
                <a:cs typeface="Arial" pitchFamily="34" charset="0"/>
              </a:rPr>
              <a:t>Благодаря радиограмме, переданной по этой линии, зимой 1900 года ледокол «Ермак» снял с льдины рыбаков, которых штормом унесло в море. Радио, начавшее свою практическую историю спасением людей, стало новым прогрессивным видом связи.</a:t>
            </a:r>
            <a:endParaRPr lang="ru-RU" sz="20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4283968" y="332656"/>
            <a:ext cx="4464496" cy="5793507"/>
          </a:xfrm>
          <a:solidFill>
            <a:schemeClr val="accent5">
              <a:lumMod val="20000"/>
              <a:lumOff val="80000"/>
            </a:schemeClr>
          </a:solidFill>
        </p:spPr>
        <p:txBody>
          <a:bodyPr>
            <a:normAutofit lnSpcReduction="10000"/>
          </a:bodyPr>
          <a:lstStyle/>
          <a:p>
            <a:pPr>
              <a:buNone/>
            </a:pPr>
            <a:r>
              <a:rPr lang="ru-RU" b="1" dirty="0" smtClean="0"/>
              <a:t>    </a:t>
            </a:r>
            <a:r>
              <a:rPr lang="ru-RU" sz="3600" b="1" dirty="0" smtClean="0">
                <a:solidFill>
                  <a:srgbClr val="C00000"/>
                </a:solidFill>
              </a:rPr>
              <a:t>Николай Пирогов</a:t>
            </a:r>
          </a:p>
          <a:p>
            <a:pPr>
              <a:buNone/>
            </a:pPr>
            <a:r>
              <a:rPr lang="ru-RU" dirty="0" smtClean="0">
                <a:latin typeface="Arial" pitchFamily="34" charset="0"/>
                <a:cs typeface="Arial" pitchFamily="34" charset="0"/>
              </a:rPr>
              <a:t>Годы жизни:</a:t>
            </a:r>
          </a:p>
          <a:p>
            <a:pPr>
              <a:buNone/>
            </a:pPr>
            <a:r>
              <a:rPr lang="ru-RU" dirty="0" smtClean="0">
                <a:latin typeface="Arial" pitchFamily="34" charset="0"/>
                <a:cs typeface="Arial" pitchFamily="34" charset="0"/>
              </a:rPr>
              <a:t> 25 ноября 1810 –</a:t>
            </a:r>
          </a:p>
          <a:p>
            <a:pPr>
              <a:buNone/>
            </a:pPr>
            <a:r>
              <a:rPr lang="ru-RU" dirty="0" smtClean="0">
                <a:latin typeface="Arial" pitchFamily="34" charset="0"/>
                <a:cs typeface="Arial" pitchFamily="34" charset="0"/>
              </a:rPr>
              <a:t> 5 декабря 1881 гг.</a:t>
            </a:r>
            <a:endParaRPr lang="ru-RU" dirty="0" smtClean="0">
              <a:solidFill>
                <a:srgbClr val="C00000"/>
              </a:solidFill>
              <a:latin typeface="Arial" pitchFamily="34" charset="0"/>
              <a:cs typeface="Arial" pitchFamily="34" charset="0"/>
            </a:endParaRPr>
          </a:p>
          <a:p>
            <a:pPr>
              <a:buNone/>
            </a:pPr>
            <a:r>
              <a:rPr lang="ru-RU" dirty="0" smtClean="0">
                <a:latin typeface="Arial" pitchFamily="34" charset="0"/>
                <a:cs typeface="Arial" pitchFamily="34" charset="0"/>
              </a:rPr>
              <a:t>    Создатель военно-полевой хирургии, топографической анатомии, русской школы анестезии. Превратил хирургию в науку.</a:t>
            </a:r>
          </a:p>
          <a:p>
            <a:pPr>
              <a:buNone/>
            </a:pPr>
            <a:endParaRPr lang="ru-RU" dirty="0"/>
          </a:p>
        </p:txBody>
      </p:sp>
      <p:pic>
        <p:nvPicPr>
          <p:cNvPr id="4" name="Рисунок 3" descr="Изображение №11 – Выдающиеся ученые России и их открытия"/>
          <p:cNvPicPr/>
          <p:nvPr/>
        </p:nvPicPr>
        <p:blipFill>
          <a:blip r:embed="rId2" cstate="print"/>
          <a:srcRect/>
          <a:stretch>
            <a:fillRect/>
          </a:stretch>
        </p:blipFill>
        <p:spPr bwMode="auto">
          <a:xfrm>
            <a:off x="683568" y="692696"/>
            <a:ext cx="3312368" cy="453650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82726"/>
          </a:xfrm>
        </p:spPr>
        <p:txBody>
          <a:bodyPr>
            <a:normAutofit fontScale="90000"/>
          </a:bodyPr>
          <a:lstStyle/>
          <a:p>
            <a:pPr algn="l"/>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Николай Пирогов был зачислен в университет на медицинский факультет в 14 лет. В 1833 году Николай Пирогов успешно защитил диссертацию и получил степень доктора медицины, был направлен в Берлинский университет.</a:t>
            </a:r>
            <a:br>
              <a:rPr lang="ru-RU" sz="2000" dirty="0" smtClean="0">
                <a:latin typeface="Arial" pitchFamily="34" charset="0"/>
                <a:cs typeface="Arial" pitchFamily="34" charset="0"/>
              </a:rPr>
            </a:br>
            <a:r>
              <a:rPr lang="ru-RU" sz="2200" dirty="0" smtClean="0">
                <a:latin typeface="Arial" pitchFamily="34" charset="0"/>
                <a:cs typeface="Arial" pitchFamily="34" charset="0"/>
              </a:rPr>
              <a:t>После окончания обучения в Германии 26-летний Николай Пирогов был избран профессором кафедры теоретической и практической хирургии Императорского Дерптского университета. По возвращении в Россию Николай Пирогов возглавил кафедру хирургии в Императорской медико-хирургической академии. Параллельно с преподавательской деятельностью Пирогов руководил клиникой госпитальной хирургии, которую сам и организовал.</a:t>
            </a:r>
            <a:br>
              <a:rPr lang="ru-RU" sz="2200" dirty="0" smtClean="0">
                <a:latin typeface="Arial" pitchFamily="34" charset="0"/>
                <a:cs typeface="Arial" pitchFamily="34" charset="0"/>
              </a:rPr>
            </a:br>
            <a:r>
              <a:rPr lang="ru-RU" sz="1800" dirty="0" smtClean="0"/>
              <a:t/>
            </a:r>
            <a:br>
              <a:rPr lang="ru-RU" sz="1800" dirty="0" smtClean="0"/>
            </a:br>
            <a:endParaRPr lang="ru-RU" sz="2000" dirty="0">
              <a:latin typeface="Arial" pitchFamily="34" charset="0"/>
              <a:cs typeface="Arial" pitchFamily="34" charset="0"/>
            </a:endParaRPr>
          </a:p>
        </p:txBody>
      </p:sp>
      <p:sp>
        <p:nvSpPr>
          <p:cNvPr id="3" name="Прямоугольник 2"/>
          <p:cNvSpPr/>
          <p:nvPr/>
        </p:nvSpPr>
        <p:spPr>
          <a:xfrm>
            <a:off x="357158" y="3714752"/>
            <a:ext cx="8215370" cy="2554545"/>
          </a:xfrm>
          <a:prstGeom prst="rect">
            <a:avLst/>
          </a:prstGeom>
        </p:spPr>
        <p:txBody>
          <a:bodyPr wrap="square">
            <a:spAutoFit/>
          </a:bodyPr>
          <a:lstStyle/>
          <a:p>
            <a:r>
              <a:rPr lang="ru-RU" sz="2000" dirty="0" smtClean="0">
                <a:latin typeface="Arial" pitchFamily="34" charset="0"/>
                <a:cs typeface="Arial" pitchFamily="34" charset="0"/>
              </a:rPr>
              <a:t>К интересным фактам из биографии Пирогова можно отнести его новаторство в области анатомических исследований, которые профессор предложил проводить на замороженных трупах. Так зародилась новая медицинская дисциплина — топографическая анатомия, а вскоре Пироговым был издан первый анатомический атлас топографической анатомии. Благодаря этому вкладу в медицину хирурги научились оперировать, минимально травмируя пациента.</a:t>
            </a:r>
            <a:endParaRPr lang="ru-RU" sz="20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563888" y="260648"/>
            <a:ext cx="5256584" cy="6120680"/>
          </a:xfrm>
          <a:solidFill>
            <a:schemeClr val="accent5">
              <a:lumMod val="20000"/>
              <a:lumOff val="80000"/>
            </a:schemeClr>
          </a:solidFill>
        </p:spPr>
        <p:txBody>
          <a:bodyPr/>
          <a:lstStyle/>
          <a:p>
            <a:pPr>
              <a:buNone/>
            </a:pPr>
            <a:r>
              <a:rPr lang="ru-RU" b="1" dirty="0" smtClean="0"/>
              <a:t>            </a:t>
            </a:r>
            <a:r>
              <a:rPr lang="ru-RU" b="1" dirty="0" smtClean="0">
                <a:solidFill>
                  <a:srgbClr val="C00000"/>
                </a:solidFill>
              </a:rPr>
              <a:t>Иван Павлов - </a:t>
            </a:r>
            <a:r>
              <a:rPr lang="ru-RU" dirty="0" smtClean="0"/>
              <a:t>26 сентября 1849 – 27 февраля 1936 гг. </a:t>
            </a:r>
            <a:endParaRPr lang="ru-RU" dirty="0" smtClean="0">
              <a:solidFill>
                <a:srgbClr val="C00000"/>
              </a:solidFill>
            </a:endParaRPr>
          </a:p>
          <a:p>
            <a:pPr>
              <a:buNone/>
            </a:pPr>
            <a:r>
              <a:rPr lang="ru-RU" dirty="0" smtClean="0"/>
              <a:t>    Создал науку о высшей нервной деятельности. Первый российский Нобелевский лауреат (1904 год). Удостоен награды за исследования физиологии пищеварения.</a:t>
            </a:r>
          </a:p>
          <a:p>
            <a:pPr>
              <a:buNone/>
            </a:pPr>
            <a:endParaRPr lang="ru-RU" dirty="0"/>
          </a:p>
        </p:txBody>
      </p:sp>
      <p:pic>
        <p:nvPicPr>
          <p:cNvPr id="4" name="Рисунок 3" descr="Изображение №12 – Выдающиеся ученые России и их открытия"/>
          <p:cNvPicPr/>
          <p:nvPr/>
        </p:nvPicPr>
        <p:blipFill>
          <a:blip r:embed="rId2" cstate="print"/>
          <a:srcRect/>
          <a:stretch>
            <a:fillRect/>
          </a:stretch>
        </p:blipFill>
        <p:spPr bwMode="auto">
          <a:xfrm>
            <a:off x="251520" y="764704"/>
            <a:ext cx="3024336" cy="396044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В 1870 г. Иван Петрович перебрался в Питер и стал студентом физико-математического факультета. </a:t>
            </a:r>
            <a:br>
              <a:rPr lang="ru-RU" sz="2200" dirty="0" smtClean="0">
                <a:latin typeface="Arial" pitchFamily="34" charset="0"/>
                <a:cs typeface="Arial" pitchFamily="34" charset="0"/>
              </a:rPr>
            </a:br>
            <a:r>
              <a:rPr lang="ru-RU" sz="2200" dirty="0" smtClean="0">
                <a:latin typeface="Arial" pitchFamily="34" charset="0"/>
                <a:cs typeface="Arial" pitchFamily="34" charset="0"/>
              </a:rPr>
              <a:t>По мере обучения, Павлов все больше увлекался физиологией. Окончательный выбор был сделан им под влиянием профессора И. Ф. </a:t>
            </a:r>
            <a:r>
              <a:rPr lang="ru-RU" sz="2200" dirty="0" err="1" smtClean="0">
                <a:latin typeface="Arial" pitchFamily="34" charset="0"/>
                <a:cs typeface="Arial" pitchFamily="34" charset="0"/>
              </a:rPr>
              <a:t>Циона</a:t>
            </a:r>
            <a:r>
              <a:rPr lang="ru-RU" sz="2200" dirty="0" smtClean="0">
                <a:latin typeface="Arial" pitchFamily="34" charset="0"/>
                <a:cs typeface="Arial" pitchFamily="34" charset="0"/>
              </a:rPr>
              <a:t>, который читал лекции в институте. </a:t>
            </a:r>
            <a:br>
              <a:rPr lang="ru-RU" sz="2200" dirty="0" smtClean="0">
                <a:latin typeface="Arial" pitchFamily="34" charset="0"/>
                <a:cs typeface="Arial" pitchFamily="34" charset="0"/>
              </a:rPr>
            </a:br>
            <a:r>
              <a:rPr lang="ru-RU" sz="2200" dirty="0" smtClean="0">
                <a:latin typeface="Arial" pitchFamily="34" charset="0"/>
                <a:cs typeface="Arial" pitchFamily="34" charset="0"/>
              </a:rPr>
              <a:t>В 1875 г. Павлов с отличием окончил институт.</a:t>
            </a:r>
            <a:br>
              <a:rPr lang="ru-RU" sz="2200" dirty="0" smtClean="0">
                <a:latin typeface="Arial" pitchFamily="34" charset="0"/>
                <a:cs typeface="Arial" pitchFamily="34" charset="0"/>
              </a:rPr>
            </a:br>
            <a:r>
              <a:rPr lang="ru-RU" dirty="0" smtClean="0"/>
              <a:t/>
            </a:r>
            <a:br>
              <a:rPr lang="ru-RU" dirty="0" smtClean="0"/>
            </a:br>
            <a:r>
              <a:rPr lang="ru-RU" dirty="0" smtClean="0"/>
              <a:t/>
            </a:r>
            <a:br>
              <a:rPr lang="ru-RU" dirty="0" smtClean="0"/>
            </a:br>
            <a:endParaRPr lang="ru-RU" dirty="0"/>
          </a:p>
        </p:txBody>
      </p:sp>
      <p:sp>
        <p:nvSpPr>
          <p:cNvPr id="3" name="Прямоугольник 2"/>
          <p:cNvSpPr/>
          <p:nvPr/>
        </p:nvSpPr>
        <p:spPr>
          <a:xfrm>
            <a:off x="428596" y="2357430"/>
            <a:ext cx="8501122" cy="4708981"/>
          </a:xfrm>
          <a:prstGeom prst="rect">
            <a:avLst/>
          </a:prstGeom>
        </p:spPr>
        <p:txBody>
          <a:bodyPr wrap="square">
            <a:spAutoFit/>
          </a:bodyPr>
          <a:lstStyle/>
          <a:p>
            <a:r>
              <a:rPr lang="ru-RU" sz="2000" dirty="0" smtClean="0">
                <a:latin typeface="Arial" pitchFamily="34" charset="0"/>
                <a:cs typeface="Arial" pitchFamily="34" charset="0"/>
              </a:rPr>
              <a:t>В 1876 г. Иван Павлов устроился в качестве ассистента в лабораторию Медико-хирургической академии. На протяжении 2 лет он проводил исследования по физиологии кровообращения, он добился потрясающих результатов в сфере изучения физиологии кровообращения и пищеварения.</a:t>
            </a:r>
          </a:p>
          <a:p>
            <a:r>
              <a:rPr lang="ru-RU" sz="2000" dirty="0" smtClean="0">
                <a:latin typeface="Arial" pitchFamily="34" charset="0"/>
                <a:cs typeface="Arial" pitchFamily="34" charset="0"/>
              </a:rPr>
              <a:t>Павлову принадлежит идея введения в практику хронического эксперимента, при помощи которого у исследователя есть возможность изучения деятельности здорового организма.</a:t>
            </a:r>
          </a:p>
          <a:p>
            <a:r>
              <a:rPr lang="ru-RU" sz="2000" dirty="0" smtClean="0">
                <a:latin typeface="Arial" pitchFamily="34" charset="0"/>
                <a:cs typeface="Arial" pitchFamily="34" charset="0"/>
              </a:rPr>
              <a:t>Разработав метод условных рефлексов, Иван Петрович установил, что происходящие в мозговой коре физиологические процессы находятся в основе психической деятельности.</a:t>
            </a:r>
          </a:p>
          <a:p>
            <a:r>
              <a:rPr lang="ru-RU" sz="2000" dirty="0" smtClean="0">
                <a:latin typeface="Arial" pitchFamily="34" charset="0"/>
                <a:cs typeface="Arial" pitchFamily="34" charset="0"/>
              </a:rPr>
              <a:t>Исследования Павловым физиологии ВНД оказали огромное влияние как на медицину и физиологию, так и на психологию и педагогику.</a:t>
            </a:r>
          </a:p>
          <a:p>
            <a:endParaRPr lang="ru-RU" sz="2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валюшка\Desktop\Символы\26.JPG"/>
          <p:cNvPicPr>
            <a:picLocks noChangeAspect="1" noChangeArrowheads="1"/>
          </p:cNvPicPr>
          <p:nvPr/>
        </p:nvPicPr>
        <p:blipFill>
          <a:blip r:embed="rId2" cstate="print"/>
          <a:srcRect/>
          <a:stretch>
            <a:fillRect/>
          </a:stretch>
        </p:blipFill>
        <p:spPr bwMode="auto">
          <a:xfrm>
            <a:off x="395536" y="296652"/>
            <a:ext cx="8424936" cy="6318702"/>
          </a:xfrm>
          <a:prstGeom prst="rect">
            <a:avLst/>
          </a:prstGeom>
          <a:noFill/>
        </p:spPr>
      </p:pic>
      <p:sp>
        <p:nvSpPr>
          <p:cNvPr id="3" name="TextBox 2"/>
          <p:cNvSpPr txBox="1"/>
          <p:nvPr/>
        </p:nvSpPr>
        <p:spPr>
          <a:xfrm>
            <a:off x="1403648" y="260648"/>
            <a:ext cx="7056784" cy="1569660"/>
          </a:xfrm>
          <a:prstGeom prst="rect">
            <a:avLst/>
          </a:prstGeom>
          <a:noFill/>
        </p:spPr>
        <p:txBody>
          <a:bodyPr wrap="square" rtlCol="0">
            <a:spAutoFit/>
          </a:bodyPr>
          <a:lstStyle/>
          <a:p>
            <a:pPr algn="ctr"/>
            <a:r>
              <a:rPr lang="ru-RU" sz="4800" b="1" i="1" dirty="0" smtClean="0">
                <a:solidFill>
                  <a:srgbClr val="002060"/>
                </a:solidFill>
              </a:rPr>
              <a:t>Россия, устремлённая в будущее</a:t>
            </a:r>
            <a:endParaRPr lang="ru-RU" sz="4800" b="1" i="1" dirty="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2699792" y="476672"/>
            <a:ext cx="6192688" cy="6120680"/>
          </a:xfrm>
          <a:solidFill>
            <a:schemeClr val="accent5">
              <a:lumMod val="20000"/>
              <a:lumOff val="80000"/>
            </a:schemeClr>
          </a:solidFill>
        </p:spPr>
        <p:txBody>
          <a:bodyPr>
            <a:normAutofit fontScale="92500" lnSpcReduction="10000"/>
          </a:bodyPr>
          <a:lstStyle/>
          <a:p>
            <a:pPr>
              <a:buNone/>
            </a:pPr>
            <a:r>
              <a:rPr lang="ru-RU" b="1" dirty="0" smtClean="0"/>
              <a:t>             </a:t>
            </a:r>
            <a:r>
              <a:rPr lang="ru-RU" sz="3900" b="1" dirty="0" smtClean="0">
                <a:solidFill>
                  <a:srgbClr val="C00000"/>
                </a:solidFill>
              </a:rPr>
              <a:t>Владимир Зворыкин</a:t>
            </a:r>
            <a:endParaRPr lang="ru-RU" sz="3900" dirty="0" smtClean="0">
              <a:solidFill>
                <a:srgbClr val="C00000"/>
              </a:solidFill>
            </a:endParaRPr>
          </a:p>
          <a:p>
            <a:pPr>
              <a:buNone/>
            </a:pPr>
            <a:r>
              <a:rPr lang="ru-RU" dirty="0" smtClean="0"/>
              <a:t>    Инженер-изобретатель. Родился и обучался в России, выпускник Санкт-Петербургского государственного технологического института. «Отец» современного телевидения. Создал кинескоп (1929 год), иконоскоп (1931 год), электронную телевизионную систему (1933 год), заложил основы цветного телевидения (1940-е годы).</a:t>
            </a:r>
          </a:p>
          <a:p>
            <a:pPr>
              <a:buNone/>
            </a:pPr>
            <a:endParaRPr lang="ru-RU" dirty="0"/>
          </a:p>
        </p:txBody>
      </p:sp>
      <p:pic>
        <p:nvPicPr>
          <p:cNvPr id="4" name="Рисунок 3" descr="Изображение №16 – Выдающиеся ученые России и их открытия"/>
          <p:cNvPicPr/>
          <p:nvPr/>
        </p:nvPicPr>
        <p:blipFill>
          <a:blip r:embed="rId2" cstate="print"/>
          <a:srcRect/>
          <a:stretch>
            <a:fillRect/>
          </a:stretch>
        </p:blipFill>
        <p:spPr bwMode="auto">
          <a:xfrm>
            <a:off x="179512" y="908720"/>
            <a:ext cx="2592288" cy="367240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563888" y="260648"/>
            <a:ext cx="5184576" cy="6336704"/>
          </a:xfrm>
          <a:solidFill>
            <a:schemeClr val="accent5">
              <a:lumMod val="20000"/>
              <a:lumOff val="80000"/>
            </a:schemeClr>
          </a:solidFill>
        </p:spPr>
        <p:txBody>
          <a:bodyPr>
            <a:normAutofit fontScale="92500" lnSpcReduction="10000"/>
          </a:bodyPr>
          <a:lstStyle/>
          <a:p>
            <a:pPr>
              <a:buNone/>
            </a:pPr>
            <a:r>
              <a:rPr lang="en-US" b="1" dirty="0" smtClean="0"/>
              <a:t>         </a:t>
            </a:r>
            <a:r>
              <a:rPr lang="ru-RU" sz="3900" b="1" dirty="0" smtClean="0">
                <a:solidFill>
                  <a:srgbClr val="C00000"/>
                </a:solidFill>
              </a:rPr>
              <a:t>Игорь Курчатов</a:t>
            </a:r>
            <a:endParaRPr lang="ru-RU" sz="3900" dirty="0" smtClean="0">
              <a:solidFill>
                <a:srgbClr val="C00000"/>
              </a:solidFill>
            </a:endParaRPr>
          </a:p>
          <a:p>
            <a:pPr>
              <a:buNone/>
            </a:pPr>
            <a:r>
              <a:rPr lang="en-US" dirty="0" smtClean="0"/>
              <a:t>    </a:t>
            </a:r>
            <a:r>
              <a:rPr lang="ru-RU" dirty="0" smtClean="0"/>
              <a:t>Ему принадлежит серия глобальных открытий в области ядерной физики. В их числе – создание первого в Европе атомного реактора, первой в СССР атомной бомбы, первой в мире термоядерной бомбы. В 1954 году под его руководством сооружена первая в мире атомная электростанция – </a:t>
            </a:r>
            <a:r>
              <a:rPr lang="ru-RU" dirty="0" err="1" smtClean="0"/>
              <a:t>Обнинская</a:t>
            </a:r>
            <a:r>
              <a:rPr lang="ru-RU" dirty="0" smtClean="0"/>
              <a:t> АЭС.</a:t>
            </a:r>
          </a:p>
          <a:p>
            <a:pPr>
              <a:buNone/>
            </a:pPr>
            <a:endParaRPr lang="ru-RU" dirty="0"/>
          </a:p>
        </p:txBody>
      </p:sp>
      <p:pic>
        <p:nvPicPr>
          <p:cNvPr id="4" name="Рисунок 3" descr="Изображение №25 – Выдающиеся ученые России и их открытия"/>
          <p:cNvPicPr/>
          <p:nvPr/>
        </p:nvPicPr>
        <p:blipFill>
          <a:blip r:embed="rId2" cstate="print"/>
          <a:srcRect/>
          <a:stretch>
            <a:fillRect/>
          </a:stretch>
        </p:blipFill>
        <p:spPr bwMode="auto">
          <a:xfrm>
            <a:off x="251520" y="332656"/>
            <a:ext cx="3096344" cy="38884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923928" y="260648"/>
            <a:ext cx="4752528" cy="6408712"/>
          </a:xfrm>
          <a:solidFill>
            <a:schemeClr val="accent5">
              <a:lumMod val="20000"/>
              <a:lumOff val="80000"/>
            </a:schemeClr>
          </a:solidFill>
        </p:spPr>
        <p:txBody>
          <a:bodyPr>
            <a:normAutofit lnSpcReduction="10000"/>
          </a:bodyPr>
          <a:lstStyle/>
          <a:p>
            <a:pPr>
              <a:buNone/>
            </a:pPr>
            <a:r>
              <a:rPr lang="en-US" b="1" dirty="0" smtClean="0"/>
              <a:t>        </a:t>
            </a:r>
            <a:r>
              <a:rPr lang="ru-RU" sz="3600" b="1" dirty="0" smtClean="0">
                <a:solidFill>
                  <a:srgbClr val="C00000"/>
                </a:solidFill>
              </a:rPr>
              <a:t>Сергей Королев</a:t>
            </a:r>
            <a:endParaRPr lang="ru-RU" sz="3600" dirty="0" smtClean="0">
              <a:solidFill>
                <a:srgbClr val="C00000"/>
              </a:solidFill>
            </a:endParaRPr>
          </a:p>
          <a:p>
            <a:pPr>
              <a:buNone/>
            </a:pPr>
            <a:r>
              <a:rPr lang="en-US" dirty="0" smtClean="0"/>
              <a:t>    </a:t>
            </a:r>
            <a:r>
              <a:rPr lang="ru-RU" dirty="0" smtClean="0"/>
              <a:t>Создатель ракетно-космической техники и практической космонавтики СССР. В числе его основных достижений – запуск первого искусственного спутника Земли (1957 год) и полет первого космонавта планеты Юрия Гагарина (1961 год).</a:t>
            </a:r>
          </a:p>
          <a:p>
            <a:pPr>
              <a:buNone/>
            </a:pPr>
            <a:endParaRPr lang="ru-RU" dirty="0"/>
          </a:p>
        </p:txBody>
      </p:sp>
      <p:pic>
        <p:nvPicPr>
          <p:cNvPr id="4" name="Рисунок 3" descr="Выдающиеся ученые России и их открытия"/>
          <p:cNvPicPr/>
          <p:nvPr/>
        </p:nvPicPr>
        <p:blipFill>
          <a:blip r:embed="rId2" cstate="print"/>
          <a:srcRect/>
          <a:stretch>
            <a:fillRect/>
          </a:stretch>
        </p:blipFill>
        <p:spPr bwMode="auto">
          <a:xfrm>
            <a:off x="611560" y="620688"/>
            <a:ext cx="2952328" cy="410445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endParaRPr lang="ru-RU" dirty="0"/>
          </a:p>
        </p:txBody>
      </p:sp>
      <p:sp>
        <p:nvSpPr>
          <p:cNvPr id="3" name="Прямоугольник 2"/>
          <p:cNvSpPr/>
          <p:nvPr/>
        </p:nvSpPr>
        <p:spPr>
          <a:xfrm>
            <a:off x="500034" y="428604"/>
            <a:ext cx="8286808" cy="5447645"/>
          </a:xfrm>
          <a:prstGeom prst="rect">
            <a:avLst/>
          </a:prstGeom>
        </p:spPr>
        <p:txBody>
          <a:bodyPr wrap="square">
            <a:spAutoFit/>
          </a:bodyPr>
          <a:lstStyle/>
          <a:p>
            <a:r>
              <a:rPr lang="ru-RU" sz="2400" b="1" dirty="0" smtClean="0">
                <a:solidFill>
                  <a:srgbClr val="FF0000"/>
                </a:solidFill>
                <a:latin typeface="Arial" pitchFamily="34" charset="0"/>
                <a:cs typeface="Arial" pitchFamily="34" charset="0"/>
              </a:rPr>
              <a:t>Интересные факты из биографии: </a:t>
            </a: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dirty="0" smtClean="0">
                <a:latin typeface="Arial" pitchFamily="34" charset="0"/>
                <a:cs typeface="Arial" pitchFamily="34" charset="0"/>
              </a:rPr>
              <a:t>В 1921 году Сергей Павлович  знакомится с летчиками </a:t>
            </a:r>
            <a:r>
              <a:rPr lang="ru-RU" dirty="0" err="1" smtClean="0">
                <a:latin typeface="Arial" pitchFamily="34" charset="0"/>
                <a:cs typeface="Arial" pitchFamily="34" charset="0"/>
              </a:rPr>
              <a:t>гидроотряда</a:t>
            </a:r>
            <a:r>
              <a:rPr lang="ru-RU" dirty="0" smtClean="0">
                <a:latin typeface="Arial" pitchFamily="34" charset="0"/>
                <a:cs typeface="Arial" pitchFamily="34" charset="0"/>
              </a:rPr>
              <a:t> и участвует в авиационной жизни: в 16 лет читает лекции об авиации. Первое его изобретение, созданное в 17 лет, это безмоторный самолет К-5, рекомендованный к постройке.</a:t>
            </a:r>
            <a:br>
              <a:rPr lang="ru-RU" dirty="0" smtClean="0">
                <a:latin typeface="Arial" pitchFamily="34" charset="0"/>
                <a:cs typeface="Arial" pitchFamily="34" charset="0"/>
              </a:rPr>
            </a:br>
            <a:r>
              <a:rPr lang="ru-RU" dirty="0" smtClean="0">
                <a:latin typeface="Arial" pitchFamily="34" charset="0"/>
                <a:cs typeface="Arial" pitchFamily="34" charset="0"/>
              </a:rPr>
              <a:t>1924-1926 года – учеба в Киевском политехническом училище..</a:t>
            </a:r>
            <a:br>
              <a:rPr lang="ru-RU" dirty="0" smtClean="0">
                <a:latin typeface="Arial" pitchFamily="34" charset="0"/>
                <a:cs typeface="Arial" pitchFamily="34" charset="0"/>
              </a:rPr>
            </a:br>
            <a:r>
              <a:rPr lang="ru-RU" dirty="0" smtClean="0">
                <a:latin typeface="Arial" pitchFamily="34" charset="0"/>
                <a:cs typeface="Arial" pitchFamily="34" charset="0"/>
              </a:rPr>
              <a:t>В 1926 году переводится в Москву в высшее техническое училище. Участвует в организации планерной школы, становится инструктором и испытателем планеров, заканчивает школу летчиков, посещает аэродинамический кружок и разрабатывает легкие самолеты и планеры. Начиная с четвертого курса, работает в конструкторском бюро.</a:t>
            </a:r>
            <a:br>
              <a:rPr lang="ru-RU" dirty="0" smtClean="0">
                <a:latin typeface="Arial" pitchFamily="34" charset="0"/>
                <a:cs typeface="Arial" pitchFamily="34" charset="0"/>
              </a:rPr>
            </a:br>
            <a:r>
              <a:rPr lang="ru-RU" dirty="0" smtClean="0">
                <a:latin typeface="Arial" pitchFamily="34" charset="0"/>
                <a:cs typeface="Arial" pitchFamily="34" charset="0"/>
              </a:rPr>
              <a:t> В 1929 года встречается с К. Э. Циолковским, который советует ему заняться космическими полетами дарит книгу «Космические ракетные поезда». </a:t>
            </a:r>
            <a:r>
              <a:rPr lang="ru-RU" b="1" dirty="0" smtClean="0">
                <a:solidFill>
                  <a:srgbClr val="FF0000"/>
                </a:solidFill>
                <a:latin typeface="Arial" pitchFamily="34" charset="0"/>
                <a:cs typeface="Arial" pitchFamily="34" charset="0"/>
              </a:rPr>
              <a:t>Военные разработки были для Королева условием для дальнейшего освоения космоса. </a:t>
            </a:r>
            <a:r>
              <a:rPr lang="ru-RU" dirty="0" smtClean="0">
                <a:latin typeface="Arial" pitchFamily="34" charset="0"/>
                <a:cs typeface="Arial" pitchFamily="34" charset="0"/>
              </a:rPr>
              <a:t>4 октября 1957 года впервые в истории землян был запущен искусственный спутник. Спустя месяц, 3 ноября на орбиту отправлен второй спутник, на борту которого была собака Лайка.</a:t>
            </a:r>
            <a:r>
              <a:rPr lang="ru-RU" b="1" dirty="0" smtClean="0">
                <a:latin typeface="Arial" pitchFamily="34" charset="0"/>
                <a:cs typeface="Arial" pitchFamily="34" charset="0"/>
              </a:rPr>
              <a:t> </a:t>
            </a:r>
            <a:r>
              <a:rPr lang="ru-RU" b="1" dirty="0" smtClean="0">
                <a:solidFill>
                  <a:srgbClr val="FF0000"/>
                </a:solidFill>
                <a:latin typeface="Arial" pitchFamily="34" charset="0"/>
                <a:cs typeface="Arial" pitchFamily="34" charset="0"/>
              </a:rPr>
              <a:t>12 апреля 1961 года в космос полетел</a:t>
            </a:r>
            <a:r>
              <a:rPr lang="ru-RU" dirty="0" smtClean="0">
                <a:latin typeface="Arial" pitchFamily="34" charset="0"/>
                <a:cs typeface="Arial" pitchFamily="34" charset="0"/>
              </a:rPr>
              <a:t> </a:t>
            </a:r>
            <a:r>
              <a:rPr lang="ru-RU" b="1" dirty="0" smtClean="0">
                <a:latin typeface="Arial" pitchFamily="34" charset="0"/>
                <a:cs typeface="Arial" pitchFamily="34" charset="0"/>
                <a:hlinkClick r:id="rId2"/>
              </a:rPr>
              <a:t>Юрий Алексеевич Гагарин </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4067944" y="188640"/>
            <a:ext cx="4608512" cy="5937523"/>
          </a:xfrm>
          <a:solidFill>
            <a:schemeClr val="accent5">
              <a:lumMod val="20000"/>
              <a:lumOff val="80000"/>
            </a:schemeClr>
          </a:solidFill>
        </p:spPr>
        <p:txBody>
          <a:bodyPr>
            <a:normAutofit fontScale="85000" lnSpcReduction="20000"/>
          </a:bodyPr>
          <a:lstStyle/>
          <a:p>
            <a:pPr>
              <a:buNone/>
            </a:pPr>
            <a:r>
              <a:rPr lang="en-US" sz="3500" b="1" dirty="0" smtClean="0">
                <a:latin typeface="Arial" pitchFamily="34" charset="0"/>
                <a:cs typeface="Arial" pitchFamily="34" charset="0"/>
              </a:rPr>
              <a:t>      </a:t>
            </a:r>
            <a:r>
              <a:rPr lang="ru-RU" sz="3500" b="1" dirty="0" smtClean="0">
                <a:solidFill>
                  <a:srgbClr val="C00000"/>
                </a:solidFill>
                <a:latin typeface="Arial" pitchFamily="34" charset="0"/>
                <a:cs typeface="Arial" pitchFamily="34" charset="0"/>
              </a:rPr>
              <a:t>Михаил Миль - </a:t>
            </a:r>
            <a:r>
              <a:rPr lang="ru-RU" sz="3500" dirty="0" smtClean="0">
                <a:latin typeface="Arial" pitchFamily="34" charset="0"/>
                <a:cs typeface="Arial" pitchFamily="34" charset="0"/>
              </a:rPr>
              <a:t>22 ноября 1909 г в Иркутске родился Михаил Леонтьевич Миль, имя которого золотыми буквами вписано в историю мировой авиации. </a:t>
            </a:r>
            <a:endParaRPr lang="ru-RU" sz="3500" dirty="0" smtClean="0">
              <a:solidFill>
                <a:srgbClr val="C00000"/>
              </a:solidFill>
              <a:latin typeface="Arial" pitchFamily="34" charset="0"/>
              <a:cs typeface="Arial" pitchFamily="34" charset="0"/>
            </a:endParaRPr>
          </a:p>
          <a:p>
            <a:pPr>
              <a:buNone/>
            </a:pPr>
            <a:r>
              <a:rPr lang="en-US" sz="3500" dirty="0" smtClean="0">
                <a:latin typeface="Arial" pitchFamily="34" charset="0"/>
                <a:cs typeface="Arial" pitchFamily="34" charset="0"/>
              </a:rPr>
              <a:t>   </a:t>
            </a:r>
            <a:r>
              <a:rPr lang="ru-RU" sz="3500" dirty="0" smtClean="0">
                <a:latin typeface="Arial" pitchFamily="34" charset="0"/>
                <a:cs typeface="Arial" pitchFamily="34" charset="0"/>
              </a:rPr>
              <a:t>Авиаконструктор, ученый. Создатель серии вертолетов Ми. Выпускник </a:t>
            </a:r>
            <a:r>
              <a:rPr lang="ru-RU" sz="3500" dirty="0" smtClean="0">
                <a:latin typeface="Arial" pitchFamily="34" charset="0"/>
                <a:cs typeface="Arial" pitchFamily="34" charset="0"/>
                <a:hlinkClick r:id="rId2"/>
              </a:rPr>
              <a:t>Томского политехнического института</a:t>
            </a:r>
            <a:r>
              <a:rPr lang="ru-RU" sz="3500" dirty="0" smtClean="0">
                <a:latin typeface="Arial" pitchFamily="34" charset="0"/>
                <a:cs typeface="Arial" pitchFamily="34" charset="0"/>
              </a:rPr>
              <a:t>.</a:t>
            </a:r>
          </a:p>
          <a:p>
            <a:pPr>
              <a:buNone/>
            </a:pPr>
            <a:endParaRPr lang="ru-RU" dirty="0"/>
          </a:p>
        </p:txBody>
      </p:sp>
      <p:pic>
        <p:nvPicPr>
          <p:cNvPr id="4" name="Рисунок 3" descr="Выдающиеся ученые России и их открытия"/>
          <p:cNvPicPr/>
          <p:nvPr/>
        </p:nvPicPr>
        <p:blipFill>
          <a:blip r:embed="rId3" cstate="print"/>
          <a:srcRect/>
          <a:stretch>
            <a:fillRect/>
          </a:stretch>
        </p:blipFill>
        <p:spPr bwMode="auto">
          <a:xfrm>
            <a:off x="755576" y="332656"/>
            <a:ext cx="2952328" cy="400814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sz="2200" dirty="0" smtClean="0">
                <a:latin typeface="Arial" pitchFamily="34" charset="0"/>
                <a:cs typeface="Arial" pitchFamily="34" charset="0"/>
              </a:rPr>
              <a:t>После получения высшего образования Михаил Миль работал в отделе особых конструкций Центрального аэрогидродинамического института (ЦАГИ), возглавлял отдел автожиров, занимался исследованием катастроф, а позже разработал собственный проект бескрылого истребителя.</a:t>
            </a:r>
            <a:br>
              <a:rPr lang="ru-RU" sz="2200" dirty="0" smtClean="0">
                <a:latin typeface="Arial" pitchFamily="34" charset="0"/>
                <a:cs typeface="Arial" pitchFamily="34" charset="0"/>
              </a:rPr>
            </a:br>
            <a:r>
              <a:rPr lang="ru-RU" sz="2200" dirty="0" smtClean="0">
                <a:latin typeface="Arial" pitchFamily="34" charset="0"/>
                <a:cs typeface="Arial" pitchFamily="34" charset="0"/>
              </a:rPr>
              <a:t/>
            </a:r>
            <a:br>
              <a:rPr lang="ru-RU" sz="2200" dirty="0" smtClean="0">
                <a:latin typeface="Arial" pitchFamily="34" charset="0"/>
                <a:cs typeface="Arial" pitchFamily="34" charset="0"/>
              </a:rPr>
            </a:br>
            <a:r>
              <a:rPr lang="ru-RU" dirty="0" smtClean="0"/>
              <a:t/>
            </a:r>
            <a:br>
              <a:rPr lang="ru-RU" dirty="0" smtClean="0"/>
            </a:br>
            <a:r>
              <a:rPr lang="ru-RU" dirty="0" smtClean="0"/>
              <a:t/>
            </a:r>
            <a:br>
              <a:rPr lang="ru-RU" dirty="0" smtClean="0"/>
            </a:br>
            <a:endParaRPr lang="ru-RU" dirty="0"/>
          </a:p>
        </p:txBody>
      </p:sp>
      <p:sp>
        <p:nvSpPr>
          <p:cNvPr id="3" name="Прямоугольник 2"/>
          <p:cNvSpPr/>
          <p:nvPr/>
        </p:nvSpPr>
        <p:spPr>
          <a:xfrm>
            <a:off x="214282" y="1857364"/>
            <a:ext cx="8643998" cy="1846659"/>
          </a:xfrm>
          <a:prstGeom prst="rect">
            <a:avLst/>
          </a:prstGeom>
        </p:spPr>
        <p:txBody>
          <a:bodyPr wrap="square">
            <a:spAutoFit/>
          </a:bodyPr>
          <a:lstStyle/>
          <a:p>
            <a:r>
              <a:rPr lang="ru-RU" sz="2000" dirty="0" smtClean="0">
                <a:latin typeface="Arial" pitchFamily="34" charset="0"/>
                <a:cs typeface="Arial" pitchFamily="34" charset="0"/>
              </a:rPr>
              <a:t>Михаил Миль создал вертолет Ми-6 весом до 42,5 тонны, который мог бы перевозить до 12 тонн груза. Первоначально эта машина создавалась для перевозки мобильных ракетных комплексов «Луна».</a:t>
            </a:r>
          </a:p>
          <a:p>
            <a:r>
              <a:rPr lang="ru-RU" dirty="0" smtClean="0"/>
              <a:t/>
            </a:r>
            <a:br>
              <a:rPr lang="ru-RU" dirty="0" smtClean="0"/>
            </a:br>
            <a:r>
              <a:rPr lang="ru-RU" dirty="0" smtClean="0"/>
              <a:t/>
            </a:r>
            <a:br>
              <a:rPr lang="ru-RU" dirty="0" smtClean="0"/>
            </a:br>
            <a:endParaRPr lang="ru-RU" dirty="0"/>
          </a:p>
        </p:txBody>
      </p:sp>
      <p:sp>
        <p:nvSpPr>
          <p:cNvPr id="4" name="Прямоугольник 3"/>
          <p:cNvSpPr/>
          <p:nvPr/>
        </p:nvSpPr>
        <p:spPr>
          <a:xfrm>
            <a:off x="285720" y="3071810"/>
            <a:ext cx="8643998" cy="1877437"/>
          </a:xfrm>
          <a:prstGeom prst="rect">
            <a:avLst/>
          </a:prstGeom>
        </p:spPr>
        <p:txBody>
          <a:bodyPr wrap="square">
            <a:spAutoFit/>
          </a:bodyPr>
          <a:lstStyle/>
          <a:p>
            <a:r>
              <a:rPr lang="ru-RU" sz="2000" dirty="0" smtClean="0">
                <a:latin typeface="Arial" pitchFamily="34" charset="0"/>
                <a:cs typeface="Arial" pitchFamily="34" charset="0"/>
              </a:rPr>
              <a:t>В 1961 году Ми-6 стал первой в мире машиной, преодолевшей скорость 300 километров в час, считавшуюся в то время предельной для вертолетов. Всего на вертолете Ми-6 установлено 16 мировых рекордов. Эксплуатировался вплоть до 2004 года.</a:t>
            </a:r>
            <a:r>
              <a:rPr lang="ru-RU" dirty="0" smtClean="0"/>
              <a:t/>
            </a:r>
            <a:br>
              <a:rPr lang="ru-RU" dirty="0" smtClean="0"/>
            </a:br>
            <a:r>
              <a:rPr lang="ru-RU" dirty="0" smtClean="0"/>
              <a:t/>
            </a:r>
            <a:br>
              <a:rPr lang="ru-RU" dirty="0" smtClean="0"/>
            </a:b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707904" y="476672"/>
            <a:ext cx="5112568" cy="5649491"/>
          </a:xfrm>
          <a:solidFill>
            <a:schemeClr val="accent5">
              <a:lumMod val="20000"/>
              <a:lumOff val="80000"/>
            </a:schemeClr>
          </a:solidFill>
        </p:spPr>
        <p:txBody>
          <a:bodyPr>
            <a:normAutofit fontScale="85000" lnSpcReduction="10000"/>
          </a:bodyPr>
          <a:lstStyle/>
          <a:p>
            <a:pPr>
              <a:buNone/>
            </a:pPr>
            <a:r>
              <a:rPr lang="en-US" sz="3500" b="1" dirty="0" smtClean="0"/>
              <a:t>      </a:t>
            </a:r>
            <a:r>
              <a:rPr lang="ru-RU" sz="3500" b="1" dirty="0" smtClean="0">
                <a:solidFill>
                  <a:srgbClr val="C00000"/>
                </a:solidFill>
              </a:rPr>
              <a:t>Андрей Туполев - </a:t>
            </a:r>
            <a:r>
              <a:rPr lang="ru-RU" sz="3500" dirty="0" smtClean="0"/>
              <a:t>10 ноября (по старому стилю – 29 октября) 1888 года в Тверской губернии.</a:t>
            </a:r>
            <a:endParaRPr lang="ru-RU" sz="3500" dirty="0" smtClean="0">
              <a:solidFill>
                <a:srgbClr val="C00000"/>
              </a:solidFill>
            </a:endParaRPr>
          </a:p>
          <a:p>
            <a:pPr>
              <a:buNone/>
            </a:pPr>
            <a:r>
              <a:rPr lang="en-US" sz="3500" dirty="0" smtClean="0"/>
              <a:t>     </a:t>
            </a:r>
            <a:r>
              <a:rPr lang="ru-RU" sz="3500" dirty="0" smtClean="0"/>
              <a:t>Авиаконструктор. Разработал первый в мире пассажирский сверхзвуковой авиалайнер – Ту-144 (1968 год). При его участии создано более сотни типов самолетов, 70 из которых были запущены в серию.</a:t>
            </a:r>
          </a:p>
          <a:p>
            <a:pPr>
              <a:buNone/>
            </a:pPr>
            <a:endParaRPr lang="ru-RU" dirty="0"/>
          </a:p>
        </p:txBody>
      </p:sp>
      <p:pic>
        <p:nvPicPr>
          <p:cNvPr id="4" name="Рисунок 3" descr="Выдающиеся ученые России и их открытия"/>
          <p:cNvPicPr/>
          <p:nvPr/>
        </p:nvPicPr>
        <p:blipFill>
          <a:blip r:embed="rId2" cstate="print"/>
          <a:srcRect/>
          <a:stretch>
            <a:fillRect/>
          </a:stretch>
        </p:blipFill>
        <p:spPr bwMode="auto">
          <a:xfrm>
            <a:off x="611560" y="620688"/>
            <a:ext cx="2808312" cy="374441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Под руководством </a:t>
            </a:r>
            <a:r>
              <a:rPr lang="ru-RU" sz="2000" b="1" dirty="0" smtClean="0">
                <a:latin typeface="Arial" pitchFamily="34" charset="0"/>
                <a:cs typeface="Arial" pitchFamily="34" charset="0"/>
              </a:rPr>
              <a:t>Андрея Николаевича Туполева </a:t>
            </a:r>
            <a:r>
              <a:rPr lang="ru-RU" sz="2000" dirty="0" smtClean="0">
                <a:latin typeface="Arial" pitchFamily="34" charset="0"/>
                <a:cs typeface="Arial" pitchFamily="34" charset="0"/>
              </a:rPr>
              <a:t>было создано более 200 проектов гражданских и военных самолетов, торпедных катеров и аэросаней. Около 70 из этих проектов было реализовано в опытных и серийных конструкциях. На «тушках», созданных под его руководством, установлено свыше 270 мировых рекордов, выполнено около 30 выдающихся перелетов. Именно на самолетах Туполева советские летчики совершили первую посадку на Северном полюсе, Чкалов и Громов выполнили рекордные перелеты в Америку, а в 1959 году Хрущев впервые посетил США.</a:t>
            </a:r>
            <a:br>
              <a:rPr lang="ru-RU" sz="20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endParaRPr lang="ru-RU" sz="2000" dirty="0">
              <a:latin typeface="Arial" pitchFamily="34" charset="0"/>
              <a:cs typeface="Arial" pitchFamily="34" charset="0"/>
            </a:endParaRPr>
          </a:p>
        </p:txBody>
      </p:sp>
      <p:sp>
        <p:nvSpPr>
          <p:cNvPr id="3" name="Прямоугольник 2"/>
          <p:cNvSpPr/>
          <p:nvPr/>
        </p:nvSpPr>
        <p:spPr>
          <a:xfrm>
            <a:off x="428596" y="2928934"/>
            <a:ext cx="8286808" cy="2246769"/>
          </a:xfrm>
          <a:prstGeom prst="rect">
            <a:avLst/>
          </a:prstGeom>
        </p:spPr>
        <p:txBody>
          <a:bodyPr wrap="square">
            <a:spAutoFit/>
          </a:bodyPr>
          <a:lstStyle/>
          <a:p>
            <a:r>
              <a:rPr lang="ru-RU" sz="2000" dirty="0" smtClean="0">
                <a:latin typeface="Arial" pitchFamily="34" charset="0"/>
                <a:cs typeface="Arial" pitchFamily="34" charset="0"/>
              </a:rPr>
              <a:t>На протяжении многих лет в небо поднимаются пассажирские самолеты марки «Ту», в том числе «рабочая лошадка» «Аэрофлота» – Ту-154. В КБ Туполева был создан и первый в мире сверхзвуковой пассажирский лайнер Ту-144. Перед разработчиками была поставлена задача обогнать англо-французский проект «Конкорд». </a:t>
            </a:r>
            <a:r>
              <a:rPr lang="ru-RU" sz="2000" b="1" dirty="0" smtClean="0">
                <a:latin typeface="Arial" pitchFamily="34" charset="0"/>
                <a:cs typeface="Arial" pitchFamily="34" charset="0"/>
              </a:rPr>
              <a:t>В результате Ту-144 взлетел 31 декабря 1968 года</a:t>
            </a:r>
            <a:r>
              <a:rPr lang="ru-RU" sz="2000" dirty="0" smtClean="0">
                <a:latin typeface="Arial" pitchFamily="34" charset="0"/>
                <a:cs typeface="Arial" pitchFamily="34" charset="0"/>
              </a:rPr>
              <a:t>, на два месяца раньше «Конкорда». </a:t>
            </a:r>
            <a:endParaRPr lang="ru-RU" sz="20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Великие люди – великой страны</a:t>
            </a:r>
            <a:endParaRPr lang="ru-RU" b="1" dirty="0">
              <a:solidFill>
                <a:srgbClr val="FF0000"/>
              </a:solidFill>
            </a:endParaRPr>
          </a:p>
        </p:txBody>
      </p:sp>
      <p:pic>
        <p:nvPicPr>
          <p:cNvPr id="3" name="Picture 2" descr="C:\Users\валюшка\Desktop\Символы\26.JPG"/>
          <p:cNvPicPr>
            <a:picLocks noChangeAspect="1" noChangeArrowheads="1"/>
          </p:cNvPicPr>
          <p:nvPr/>
        </p:nvPicPr>
        <p:blipFill>
          <a:blip r:embed="rId2" cstate="print"/>
          <a:srcRect/>
          <a:stretch>
            <a:fillRect/>
          </a:stretch>
        </p:blipFill>
        <p:spPr bwMode="auto">
          <a:xfrm>
            <a:off x="395536" y="1285860"/>
            <a:ext cx="8424936" cy="532949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валюшка\Desktop\Россиярабочая\images.jpg"/>
          <p:cNvPicPr>
            <a:picLocks noChangeAspect="1" noChangeArrowheads="1"/>
          </p:cNvPicPr>
          <p:nvPr/>
        </p:nvPicPr>
        <p:blipFill>
          <a:blip r:embed="rId2" cstate="print"/>
          <a:srcRect r="-1996" b="21277"/>
          <a:stretch>
            <a:fillRect/>
          </a:stretch>
        </p:blipFill>
        <p:spPr bwMode="auto">
          <a:xfrm>
            <a:off x="251520" y="219018"/>
            <a:ext cx="4176464" cy="2414519"/>
          </a:xfrm>
          <a:prstGeom prst="rect">
            <a:avLst/>
          </a:prstGeom>
          <a:ln>
            <a:noFill/>
          </a:ln>
          <a:effectLst>
            <a:softEdge rad="112500"/>
          </a:effectLst>
        </p:spPr>
      </p:pic>
      <p:sp>
        <p:nvSpPr>
          <p:cNvPr id="3" name="TextBox 2"/>
          <p:cNvSpPr txBox="1"/>
          <p:nvPr/>
        </p:nvSpPr>
        <p:spPr>
          <a:xfrm>
            <a:off x="611560" y="2852936"/>
            <a:ext cx="8064896" cy="646331"/>
          </a:xfrm>
          <a:prstGeom prst="rect">
            <a:avLst/>
          </a:prstGeom>
          <a:solidFill>
            <a:schemeClr val="accent5">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ru-RU" sz="3600" b="1" i="1" dirty="0" smtClean="0">
                <a:solidFill>
                  <a:srgbClr val="002060"/>
                </a:solidFill>
              </a:rPr>
              <a:t>Мы гордимся тобой, родная страна!</a:t>
            </a:r>
            <a:endParaRPr lang="ru-RU" sz="3600" b="1" i="1" dirty="0">
              <a:solidFill>
                <a:srgbClr val="002060"/>
              </a:solidFill>
            </a:endParaRPr>
          </a:p>
        </p:txBody>
      </p:sp>
      <p:pic>
        <p:nvPicPr>
          <p:cNvPr id="1027" name="Picture 3" descr="C:\Users\валюшка\Desktop\Россиярабочая\1_123.jpg"/>
          <p:cNvPicPr>
            <a:picLocks noChangeAspect="1" noChangeArrowheads="1"/>
          </p:cNvPicPr>
          <p:nvPr/>
        </p:nvPicPr>
        <p:blipFill>
          <a:blip r:embed="rId3" cstate="print"/>
          <a:srcRect/>
          <a:stretch>
            <a:fillRect/>
          </a:stretch>
        </p:blipFill>
        <p:spPr bwMode="auto">
          <a:xfrm>
            <a:off x="5076056" y="3717032"/>
            <a:ext cx="3528392" cy="284930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1 – Выдающиеся ученые России и их открытия"/>
          <p:cNvPicPr/>
          <p:nvPr/>
        </p:nvPicPr>
        <p:blipFill>
          <a:blip r:embed="rId2" cstate="print"/>
          <a:srcRect/>
          <a:stretch>
            <a:fillRect/>
          </a:stretch>
        </p:blipFill>
        <p:spPr bwMode="auto">
          <a:xfrm>
            <a:off x="683568" y="2060848"/>
            <a:ext cx="7620000" cy="3329940"/>
          </a:xfrm>
          <a:prstGeom prst="round2DiagRect">
            <a:avLst>
              <a:gd name="adj1" fmla="val 16667"/>
              <a:gd name="adj2" fmla="val 0"/>
            </a:avLst>
          </a:prstGeom>
          <a:ln w="19050" cap="sq">
            <a:solidFill>
              <a:schemeClr val="accent3">
                <a:lumMod val="60000"/>
                <a:lumOff val="40000"/>
              </a:schemeClr>
            </a:solidFill>
            <a:miter lim="800000"/>
          </a:ln>
          <a:effectLst>
            <a:outerShdw blurRad="254000" algn="tl" rotWithShape="0">
              <a:srgbClr val="000000">
                <a:alpha val="43000"/>
              </a:srgbClr>
            </a:outerShdw>
          </a:effectLst>
        </p:spPr>
      </p:pic>
      <p:sp>
        <p:nvSpPr>
          <p:cNvPr id="3" name="TextBox 2"/>
          <p:cNvSpPr txBox="1"/>
          <p:nvPr/>
        </p:nvSpPr>
        <p:spPr>
          <a:xfrm>
            <a:off x="323528" y="260648"/>
            <a:ext cx="8496944" cy="1200329"/>
          </a:xfrm>
          <a:prstGeom prst="rect">
            <a:avLst/>
          </a:prstGeom>
          <a:solidFill>
            <a:schemeClr val="accent5">
              <a:lumMod val="20000"/>
              <a:lumOff val="80000"/>
            </a:schemeClr>
          </a:solidFill>
          <a:scene3d>
            <a:camera prst="obliqueTopLeft"/>
            <a:lightRig rig="threePt" dir="t"/>
          </a:scene3d>
          <a:sp3d>
            <a:bevelT w="152400" h="50800" prst="softRound"/>
          </a:sp3d>
        </p:spPr>
        <p:txBody>
          <a:bodyPr wrap="square" rtlCol="0">
            <a:spAutoFit/>
          </a:bodyPr>
          <a:lstStyle/>
          <a:p>
            <a:pPr algn="ctr"/>
            <a:r>
              <a:rPr lang="ru-RU" sz="3600" b="1" i="1" dirty="0" smtClean="0">
                <a:solidFill>
                  <a:srgbClr val="002060"/>
                </a:solidFill>
              </a:rPr>
              <a:t>Выдающиеся российские учёные и их открытия</a:t>
            </a:r>
            <a:endParaRPr lang="ru-RU" sz="3600" b="1" i="1" dirty="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203848" y="404664"/>
            <a:ext cx="5616624" cy="5721499"/>
          </a:xfrm>
          <a:solidFill>
            <a:schemeClr val="accent5">
              <a:lumMod val="20000"/>
              <a:lumOff val="80000"/>
            </a:schemeClr>
          </a:solidFill>
        </p:spPr>
        <p:txBody>
          <a:bodyPr>
            <a:normAutofit fontScale="92500" lnSpcReduction="20000"/>
          </a:bodyPr>
          <a:lstStyle/>
          <a:p>
            <a:pPr>
              <a:buNone/>
            </a:pPr>
            <a:r>
              <a:rPr lang="ru-RU" sz="3900" b="1" dirty="0" smtClean="0"/>
              <a:t>      </a:t>
            </a:r>
            <a:r>
              <a:rPr lang="ru-RU" sz="3900" b="1" dirty="0" smtClean="0">
                <a:solidFill>
                  <a:srgbClr val="C00000"/>
                </a:solidFill>
              </a:rPr>
              <a:t>Михаил Ломоносов</a:t>
            </a:r>
            <a:endParaRPr lang="ru-RU" sz="3900" dirty="0" smtClean="0">
              <a:solidFill>
                <a:srgbClr val="C00000"/>
              </a:solidFill>
            </a:endParaRPr>
          </a:p>
          <a:p>
            <a:pPr>
              <a:buNone/>
            </a:pPr>
            <a:r>
              <a:rPr lang="ru-RU" sz="3500" dirty="0" smtClean="0"/>
              <a:t>    Сделал немало открытий в разных областях науки, в частности, впервые сформулировал всеобщий закон сохранения материи и движения (1760 год), создал молекулярно-кинетическую теорию тепла, основал науку о стекле. Разработал проект первого в России классического университета – Московского университета (1755 год).</a:t>
            </a:r>
          </a:p>
          <a:p>
            <a:pPr>
              <a:buNone/>
            </a:pPr>
            <a:endParaRPr lang="ru-RU" dirty="0"/>
          </a:p>
        </p:txBody>
      </p:sp>
      <p:pic>
        <p:nvPicPr>
          <p:cNvPr id="4" name="Рисунок 3" descr="Изображение №2 – Выдающиеся ученые России и их открытия"/>
          <p:cNvPicPr/>
          <p:nvPr/>
        </p:nvPicPr>
        <p:blipFill>
          <a:blip r:embed="rId2" cstate="print"/>
          <a:srcRect/>
          <a:stretch>
            <a:fillRect/>
          </a:stretch>
        </p:blipFill>
        <p:spPr bwMode="auto">
          <a:xfrm>
            <a:off x="251520" y="620688"/>
            <a:ext cx="3024336" cy="396044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fontScale="90000"/>
          </a:bodyPr>
          <a:lstStyle/>
          <a:p>
            <a:pPr algn="l"/>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Ранние годы.</a:t>
            </a:r>
            <a:br>
              <a:rPr lang="ru-RU" sz="2000" b="1" dirty="0" smtClean="0">
                <a:latin typeface="Arial" pitchFamily="34" charset="0"/>
                <a:cs typeface="Arial" pitchFamily="34" charset="0"/>
              </a:rPr>
            </a:br>
            <a:r>
              <a:rPr lang="ru-RU" sz="2000" dirty="0" smtClean="0">
                <a:latin typeface="Arial" pitchFamily="34" charset="0"/>
                <a:cs typeface="Arial" pitchFamily="34" charset="0"/>
              </a:rPr>
              <a:t>Родился Михаил Ломоносов 8 (19) ноября 1711 года в деревне </a:t>
            </a:r>
            <a:r>
              <a:rPr lang="ru-RU" sz="2000" dirty="0" err="1" smtClean="0">
                <a:latin typeface="Arial" pitchFamily="34" charset="0"/>
                <a:cs typeface="Arial" pitchFamily="34" charset="0"/>
              </a:rPr>
              <a:t>Мишанинская</a:t>
            </a:r>
            <a:r>
              <a:rPr lang="ru-RU" sz="2000" dirty="0" smtClean="0">
                <a:latin typeface="Arial" pitchFamily="34" charset="0"/>
                <a:cs typeface="Arial" pitchFamily="34" charset="0"/>
              </a:rPr>
              <a:t> (Архангельская губерния, сейчас — село </a:t>
            </a:r>
            <a:r>
              <a:rPr lang="ru-RU" sz="2000" dirty="0" err="1" smtClean="0">
                <a:latin typeface="Arial" pitchFamily="34" charset="0"/>
                <a:cs typeface="Arial" pitchFamily="34" charset="0"/>
              </a:rPr>
              <a:t>Ломоносово</a:t>
            </a:r>
            <a:r>
              <a:rPr lang="ru-RU" sz="2000" dirty="0" smtClean="0">
                <a:latin typeface="Arial" pitchFamily="34" charset="0"/>
                <a:cs typeface="Arial" pitchFamily="34" charset="0"/>
              </a:rPr>
              <a:t>) в зажиточной семье. С ранних лет он любил выходить с отцом в море. Эти плавания оказали влияние на формирование представлений юного лили его характер. </a:t>
            </a:r>
            <a:r>
              <a:rPr lang="ru-RU" sz="1800" dirty="0" smtClean="0">
                <a:latin typeface="Arial" pitchFamily="34" charset="0"/>
                <a:cs typeface="Arial" pitchFamily="34" charset="0"/>
              </a:rPr>
              <a:t>Грамоте и чтению Ломоносову удалось обучиться еще в детстве. В возрасте 14 лет Михаил уже умел грамотно писать. Узнав, что отец хочет его женить, в 19 лет решает бежать в Москву.</a:t>
            </a:r>
            <a:br>
              <a:rPr lang="ru-RU" sz="1800" dirty="0" smtClean="0">
                <a:latin typeface="Arial" pitchFamily="34" charset="0"/>
                <a:cs typeface="Arial" pitchFamily="34" charset="0"/>
              </a:rPr>
            </a:br>
            <a:r>
              <a:rPr lang="ru-RU" sz="1800" dirty="0" smtClean="0">
                <a:latin typeface="Arial" pitchFamily="34" charset="0"/>
                <a:cs typeface="Arial" pitchFamily="34" charset="0"/>
              </a:rPr>
              <a:t/>
            </a:r>
            <a:br>
              <a:rPr lang="ru-RU" sz="1800" dirty="0" smtClean="0">
                <a:latin typeface="Arial" pitchFamily="34" charset="0"/>
                <a:cs typeface="Arial" pitchFamily="34" charset="0"/>
              </a:rPr>
            </a:br>
            <a:r>
              <a:rPr lang="ru-RU" sz="1800" b="1" dirty="0" smtClean="0">
                <a:latin typeface="Arial" pitchFamily="34" charset="0"/>
                <a:cs typeface="Arial" pitchFamily="34" charset="0"/>
              </a:rPr>
              <a:t>Учеба и трудовая деятельность </a:t>
            </a:r>
            <a:br>
              <a:rPr lang="ru-RU" sz="1800" b="1" dirty="0" smtClean="0">
                <a:latin typeface="Arial" pitchFamily="34" charset="0"/>
                <a:cs typeface="Arial" pitchFamily="34" charset="0"/>
              </a:rPr>
            </a:br>
            <a:r>
              <a:rPr lang="ru-RU" sz="1800" dirty="0" smtClean="0">
                <a:latin typeface="Arial" pitchFamily="34" charset="0"/>
                <a:cs typeface="Arial" pitchFamily="34" charset="0"/>
              </a:rPr>
              <a:t>Движимый стремлением к знаниям, он пешком приходит в Москву (1731 г.), где поступает в Славяно-греко-латинскую академию. Там жизнь Ломоносова очень трудна и бедна. Однако благодаря упорству ему удается за 5 лет пройти весь 12-летний курс обучения.</a:t>
            </a:r>
            <a:br>
              <a:rPr lang="ru-RU" sz="1800" dirty="0" smtClean="0">
                <a:latin typeface="Arial" pitchFamily="34" charset="0"/>
                <a:cs typeface="Arial" pitchFamily="34" charset="0"/>
              </a:rPr>
            </a:br>
            <a:r>
              <a:rPr lang="ru-RU" sz="1800" dirty="0" smtClean="0">
                <a:latin typeface="Arial" pitchFamily="34" charset="0"/>
                <a:cs typeface="Arial" pitchFamily="34" charset="0"/>
              </a:rPr>
              <a:t>В числе лучших студентов в 1736 году отправляется учиться в Германию, где изучает технические и естественные науки, а также иностранные языки и литературу. Начал собирать свою библиотеку, в которую вошли как античные авторы, так и современники.</a:t>
            </a:r>
            <a:br>
              <a:rPr lang="ru-RU" sz="1800" dirty="0" smtClean="0">
                <a:latin typeface="Arial" pitchFamily="34" charset="0"/>
                <a:cs typeface="Arial" pitchFamily="34" charset="0"/>
              </a:rPr>
            </a:br>
            <a:r>
              <a:rPr lang="ru-RU" sz="1800" dirty="0" smtClean="0">
                <a:latin typeface="Arial" pitchFamily="34" charset="0"/>
                <a:cs typeface="Arial" pitchFamily="34" charset="0"/>
              </a:rPr>
              <a:t>Для тех времен биография Михаила Ломоносова была весьма насыщенной. Он изучает множество наук, ставит опыты, выступает с лекциями. Даже при такой занятости у Ломоносова остается время на сочинение стихотворений.</a:t>
            </a:r>
            <a:br>
              <a:rPr lang="ru-RU" sz="1800" dirty="0" smtClean="0">
                <a:latin typeface="Arial" pitchFamily="34" charset="0"/>
                <a:cs typeface="Arial" pitchFamily="34" charset="0"/>
              </a:rPr>
            </a:br>
            <a:r>
              <a:rPr lang="ru-RU" sz="1800" dirty="0" smtClean="0">
                <a:latin typeface="Arial" pitchFamily="34" charset="0"/>
                <a:cs typeface="Arial" pitchFamily="34" charset="0"/>
              </a:rPr>
              <a:t>В 1741 году Михаил Васильевич возвращается на родину.</a:t>
            </a:r>
            <a:br>
              <a:rPr lang="ru-RU" sz="1800" dirty="0" smtClean="0">
                <a:latin typeface="Arial" pitchFamily="34" charset="0"/>
                <a:cs typeface="Arial" pitchFamily="34" charset="0"/>
              </a:rPr>
            </a:br>
            <a:r>
              <a:rPr lang="ru-RU" sz="1800" dirty="0" smtClean="0">
                <a:latin typeface="Arial" pitchFamily="34" charset="0"/>
                <a:cs typeface="Arial" pitchFamily="34" charset="0"/>
              </a:rPr>
              <a:t>В 1742 году Ломоносов был назначен адъюнктом физики в Петербургской академии наук, а через 3 года стал профессором химии.</a:t>
            </a:r>
            <a:r>
              <a:rPr lang="ru-RU" sz="1800" dirty="0" smtClean="0"/>
              <a:t/>
            </a:r>
            <a:br>
              <a:rPr lang="ru-RU" sz="1800" dirty="0" smtClean="0"/>
            </a:br>
            <a:r>
              <a:rPr lang="ru-RU" sz="1800" dirty="0" smtClean="0"/>
              <a:t/>
            </a:r>
            <a:br>
              <a:rPr lang="ru-RU" sz="1800" dirty="0" smtClean="0"/>
            </a:br>
            <a:r>
              <a:rPr lang="ru-RU" sz="1800" dirty="0" smtClean="0">
                <a:latin typeface="Arial" pitchFamily="34" charset="0"/>
                <a:cs typeface="Arial" pitchFamily="34" charset="0"/>
              </a:rPr>
              <a:t/>
            </a:r>
            <a:br>
              <a:rPr lang="ru-RU" sz="1800" dirty="0" smtClean="0">
                <a:latin typeface="Arial" pitchFamily="34" charset="0"/>
                <a:cs typeface="Arial" pitchFamily="34" charset="0"/>
              </a:rPr>
            </a:br>
            <a:r>
              <a:rPr lang="ru-RU" sz="1800" dirty="0" smtClean="0">
                <a:latin typeface="Arial" pitchFamily="34" charset="0"/>
                <a:cs typeface="Arial" pitchFamily="34" charset="0"/>
              </a:rPr>
              <a:t/>
            </a:r>
            <a:br>
              <a:rPr lang="ru-RU" sz="1800" dirty="0" smtClean="0">
                <a:latin typeface="Arial" pitchFamily="34" charset="0"/>
                <a:cs typeface="Arial" pitchFamily="34" charset="0"/>
              </a:rPr>
            </a:br>
            <a:r>
              <a:rPr lang="ru-RU" sz="1800" dirty="0" smtClean="0">
                <a:latin typeface="Arial" pitchFamily="34" charset="0"/>
                <a:cs typeface="Arial" pitchFamily="34" charset="0"/>
              </a:rPr>
              <a:t/>
            </a:r>
            <a:br>
              <a:rPr lang="ru-RU" sz="1800" dirty="0" smtClean="0">
                <a:latin typeface="Arial" pitchFamily="34" charset="0"/>
                <a:cs typeface="Arial" pitchFamily="34" charset="0"/>
              </a:rPr>
            </a:br>
            <a:r>
              <a:rPr lang="ru-RU" sz="1800" dirty="0" smtClean="0">
                <a:latin typeface="Arial" pitchFamily="34" charset="0"/>
                <a:cs typeface="Arial" pitchFamily="34" charset="0"/>
              </a:rPr>
              <a:t/>
            </a:r>
            <a:br>
              <a:rPr lang="ru-RU" sz="1800" dirty="0" smtClean="0">
                <a:latin typeface="Arial" pitchFamily="34" charset="0"/>
                <a:cs typeface="Arial" pitchFamily="34" charset="0"/>
              </a:rPr>
            </a:b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563888" y="332656"/>
            <a:ext cx="5328592" cy="5793507"/>
          </a:xfrm>
          <a:solidFill>
            <a:schemeClr val="accent5">
              <a:lumMod val="20000"/>
              <a:lumOff val="80000"/>
            </a:schemeClr>
          </a:solidFill>
        </p:spPr>
        <p:txBody>
          <a:bodyPr/>
          <a:lstStyle/>
          <a:p>
            <a:pPr>
              <a:buNone/>
            </a:pPr>
            <a:r>
              <a:rPr lang="ru-RU" sz="3600" b="1" dirty="0" smtClean="0">
                <a:solidFill>
                  <a:srgbClr val="C00000"/>
                </a:solidFill>
              </a:rPr>
              <a:t>    Николай Лобачевский</a:t>
            </a:r>
            <a:endParaRPr lang="ru-RU" sz="3600" dirty="0" smtClean="0">
              <a:solidFill>
                <a:srgbClr val="C00000"/>
              </a:solidFill>
            </a:endParaRPr>
          </a:p>
          <a:p>
            <a:pPr>
              <a:buNone/>
            </a:pPr>
            <a:r>
              <a:rPr lang="ru-RU" dirty="0" smtClean="0"/>
              <a:t>    Создал геометрию Лобачевского (1829 год), позднее признанную полноценной альтернативой геометрии Евклида. Выпускник </a:t>
            </a:r>
            <a:r>
              <a:rPr lang="ru-RU" dirty="0" smtClean="0">
                <a:hlinkClick r:id="rId2"/>
              </a:rPr>
              <a:t>Казанского университета</a:t>
            </a:r>
            <a:r>
              <a:rPr lang="ru-RU" dirty="0" smtClean="0"/>
              <a:t>, в котором впоследствии преподавал и был его ректором.</a:t>
            </a:r>
          </a:p>
          <a:p>
            <a:pPr>
              <a:buNone/>
            </a:pPr>
            <a:endParaRPr lang="ru-RU" dirty="0"/>
          </a:p>
        </p:txBody>
      </p:sp>
      <p:pic>
        <p:nvPicPr>
          <p:cNvPr id="4" name="Рисунок 3" descr="Изображение №3 – Выдающиеся ученые России и их открытия"/>
          <p:cNvPicPr/>
          <p:nvPr/>
        </p:nvPicPr>
        <p:blipFill>
          <a:blip r:embed="rId3" cstate="print"/>
          <a:srcRect/>
          <a:stretch>
            <a:fillRect/>
          </a:stretch>
        </p:blipFill>
        <p:spPr bwMode="auto">
          <a:xfrm>
            <a:off x="251520" y="836712"/>
            <a:ext cx="3168352" cy="432048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base"/>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
            </a:r>
            <a:br>
              <a:rPr lang="ru-RU" sz="2000" b="1" dirty="0" smtClean="0">
                <a:latin typeface="Arial" pitchFamily="34" charset="0"/>
                <a:cs typeface="Arial" pitchFamily="34" charset="0"/>
              </a:rPr>
            </a:br>
            <a:r>
              <a:rPr lang="ru-RU" sz="2000" b="1" dirty="0" smtClean="0">
                <a:latin typeface="Arial" pitchFamily="34" charset="0"/>
                <a:cs typeface="Arial" pitchFamily="34" charset="0"/>
              </a:rPr>
              <a:t>Первые успехи. Преподавательская деятельность</a:t>
            </a:r>
            <a:r>
              <a:rPr lang="ru-RU" sz="2000" dirty="0" smtClean="0">
                <a:latin typeface="Arial" pitchFamily="34" charset="0"/>
                <a:cs typeface="Arial" pitchFamily="34" charset="0"/>
              </a:rPr>
              <a:t/>
            </a:r>
            <a:br>
              <a:rPr lang="ru-RU" sz="2000" dirty="0" smtClean="0">
                <a:latin typeface="Arial" pitchFamily="34" charset="0"/>
                <a:cs typeface="Arial" pitchFamily="34" charset="0"/>
              </a:rPr>
            </a:br>
            <a:r>
              <a:rPr lang="ru-RU" sz="2000" dirty="0" smtClean="0">
                <a:latin typeface="Arial" pitchFamily="34" charset="0"/>
                <a:cs typeface="Arial" pitchFamily="34" charset="0"/>
              </a:rPr>
              <a:t>1811 год – степень магистра физико-математических наук, Лобачевский завершает обучение в университете. Красный диплом позволяет ему остаться работать в </a:t>
            </a:r>
            <a:r>
              <a:rPr lang="ru-RU" sz="2000" dirty="0" err="1" smtClean="0">
                <a:latin typeface="Arial" pitchFamily="34" charset="0"/>
                <a:cs typeface="Arial" pitchFamily="34" charset="0"/>
              </a:rPr>
              <a:t>alma</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mater</a:t>
            </a:r>
            <a:r>
              <a:rPr lang="ru-RU" sz="2000" dirty="0" smtClean="0">
                <a:latin typeface="Arial" pitchFamily="34" charset="0"/>
                <a:cs typeface="Arial" pitchFamily="34" charset="0"/>
              </a:rPr>
              <a:t>. В конце того же года он выносит на суд профессорской общественности свой доклад «Теория эллиптического движения небесных тел».</a:t>
            </a:r>
            <a:br>
              <a:rPr lang="ru-RU" sz="2000" dirty="0" smtClean="0">
                <a:latin typeface="Arial" pitchFamily="34" charset="0"/>
                <a:cs typeface="Arial" pitchFamily="34" charset="0"/>
              </a:rPr>
            </a:br>
            <a:r>
              <a:rPr lang="ru-RU" sz="2000" dirty="0" smtClean="0">
                <a:latin typeface="Arial" pitchFamily="34" charset="0"/>
                <a:cs typeface="Arial" pitchFamily="34" charset="0"/>
              </a:rPr>
              <a:t>Магистр получает звание преподавателя математических дисциплин в 1814 году и становится профессором университета в 1816 году. Как педагог Н. И. Лобачевский был сосредоточен на математике и смежных с ней дисциплинах.</a:t>
            </a:r>
            <a:br>
              <a:rPr lang="ru-RU" sz="2000" dirty="0" smtClean="0">
                <a:latin typeface="Arial" pitchFamily="34" charset="0"/>
                <a:cs typeface="Arial" pitchFamily="34" charset="0"/>
              </a:rPr>
            </a:br>
            <a:r>
              <a:rPr lang="ru-RU" sz="2000" dirty="0" smtClean="0">
                <a:latin typeface="Arial" pitchFamily="34" charset="0"/>
                <a:cs typeface="Arial" pitchFamily="34" charset="0"/>
              </a:rPr>
              <a:t>1819 год – Н. И. Лобачевский назначается деканом родного факультета. Активность ученого отмечают на государственном уровне и присуждают орден Владимира в 1821 году. В это период Лобачевский составляет учебное пособие по геометрии, что вызвало полемику. Академик </a:t>
            </a:r>
            <a:r>
              <a:rPr lang="ru-RU" sz="2000" dirty="0" err="1" smtClean="0">
                <a:latin typeface="Arial" pitchFamily="34" charset="0"/>
                <a:cs typeface="Arial" pitchFamily="34" charset="0"/>
              </a:rPr>
              <a:t>Фусс</a:t>
            </a:r>
            <a:r>
              <a:rPr lang="ru-RU" sz="2000" dirty="0" smtClean="0">
                <a:latin typeface="Arial" pitchFamily="34" charset="0"/>
                <a:cs typeface="Arial" pitchFamily="34" charset="0"/>
              </a:rPr>
              <a:t> осудил ученого за отход от научных традиций и Евклидовой геометрии. Из-за ожесточенных споров труд был обречен покоиться на полке: учебник не увидел свет при жизни автора. Пособие по алгебре не вызвало такой волны противоречий, но был напечатан лишь в 1834 году.</a:t>
            </a:r>
            <a:br>
              <a:rPr lang="ru-RU" sz="2000" dirty="0" smtClean="0">
                <a:latin typeface="Arial" pitchFamily="34" charset="0"/>
                <a:cs typeface="Arial" pitchFamily="34" charset="0"/>
              </a:rPr>
            </a:br>
            <a:r>
              <a:rPr lang="ru-RU" sz="2000" dirty="0" smtClean="0">
                <a:latin typeface="Arial" pitchFamily="34" charset="0"/>
                <a:cs typeface="Arial" pitchFamily="34" charset="0"/>
              </a:rPr>
              <a:t>1827 год – Лобачевский достигает высшего поста в Казанском университете и становится ректором. На этой должности он проявил себя как практический и хозяйственный человек.</a:t>
            </a:r>
            <a:endParaRPr lang="ru-RU" sz="20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804</Words>
  <Application>Microsoft Office PowerPoint</Application>
  <PresentationFormat>Экран (4:3)</PresentationFormat>
  <Paragraphs>58</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       «Когда наука достигает какой-либо вершины, с нее открывается обширная перспектива дальнейшего пути к новым вершинам, открываются новые дороги, по которым наука пойдет дальше».                                                                                                   С.И.Вавилов                                 Выполнили: учитель начальных классов                                                        Абуталипова Начия Анваровна, учащиеся 1,3 классов</vt:lpstr>
      <vt:lpstr>Презентация PowerPoint</vt:lpstr>
      <vt:lpstr>Великие люди – великой страны</vt:lpstr>
      <vt:lpstr>Презентация PowerPoint</vt:lpstr>
      <vt:lpstr>Презентация PowerPoint</vt:lpstr>
      <vt:lpstr>Презентация PowerPoint</vt:lpstr>
      <vt:lpstr>         Ранние годы. Родился Михаил Ломоносов 8 (19) ноября 1711 года в деревне Мишанинская (Архангельская губерния, сейчас — село Ломоносово) в зажиточной семье. С ранних лет он любил выходить с отцом в море. Эти плавания оказали влияние на формирование представлений юного лили его характер. Грамоте и чтению Ломоносову удалось обучиться еще в детстве. В возрасте 14 лет Михаил уже умел грамотно писать. Узнав, что отец хочет его женить, в 19 лет решает бежать в Москву.  Учеба и трудовая деятельность  Движимый стремлением к знаниям, он пешком приходит в Москву (1731 г.), где поступает в Славяно-греко-латинскую академию. Там жизнь Ломоносова очень трудна и бедна. Однако благодаря упорству ему удается за 5 лет пройти весь 12-летний курс обучения. В числе лучших студентов в 1736 году отправляется учиться в Германию, где изучает технические и естественные науки, а также иностранные языки и литературу. Начал собирать свою библиотеку, в которую вошли как античные авторы, так и современники. Для тех времен биография Михаила Ломоносова была весьма насыщенной. Он изучает множество наук, ставит опыты, выступает с лекциями. Даже при такой занятости у Ломоносова остается время на сочинение стихотворений. В 1741 году Михаил Васильевич возвращается на родину. В 1742 году Ломоносов был назначен адъюнктом физики в Петербургской академии наук, а через 3 года стал профессором химии.        </vt:lpstr>
      <vt:lpstr>Презентация PowerPoint</vt:lpstr>
      <vt:lpstr>                    Первые успехи. Преподавательская деятельность 1811 год – степень магистра физико-математических наук, Лобачевский завершает обучение в университете. Красный диплом позволяет ему остаться работать в alma mater. В конце того же года он выносит на суд профессорской общественности свой доклад «Теория эллиптического движения небесных тел». Магистр получает звание преподавателя математических дисциплин в 1814 году и становится профессором университета в 1816 году. Как педагог Н. И. Лобачевский был сосредоточен на математике и смежных с ней дисциплинах. 1819 год – Н. И. Лобачевский назначается деканом родного факультета. Активность ученого отмечают на государственном уровне и присуждают орден Владимира в 1821 году. В это период Лобачевский составляет учебное пособие по геометрии, что вызвало полемику. Академик Фусс осудил ученого за отход от научных традиций и Евклидовой геометрии. Из-за ожесточенных споров труд был обречен покоиться на полке: учебник не увидел свет при жизни автора. Пособие по алгебре не вызвало такой волны противоречий, но был напечатан лишь в 1834 году. 1827 год – Лобачевский достигает высшего поста в Казанском университете и становится ректором. На этой должности он проявил себя как практический и хозяйственный человек.</vt:lpstr>
      <vt:lpstr>Презентация PowerPoint</vt:lpstr>
      <vt:lpstr>. </vt:lpstr>
      <vt:lpstr>Презентация PowerPoint</vt:lpstr>
      <vt:lpstr>     Дмитрий Иванович родился в семье директора  Тобольской гимназии И. П. Менделеева 27.01 (08.02) 1834 года.  Высшее образование будущий ученый получил в Санкт-Петербурге, в Главном педагогическом институте.   В 1856 году он защитил диссертацию и  получил степень магистра химии. С 1857 по 1890 работал в  Императорском Санкт-Петербургском университете на кафедре химии. С 1859 по 1860 год преподавал и работал в Германии, в  Гейдельбергском университете.  С 1872 года, после получения звания профессора, он преподавал в  Санкт-Петербургском технологическом институте, Николаевском инженерном училище, а также в Институте путей сообщения. С 1876 года он член-корреспондент Академии наук.   Ученым был открыт и сформулирован один из фундаментальных законов природы – периодический закон химических элементов. Необходимо отметить, что над своей системой Менделеев работал с 1869 по 1900 года.      </vt:lpstr>
      <vt:lpstr>Презентация PowerPoint</vt:lpstr>
      <vt:lpstr> Александр Степанович Попов родился в 1859 году на Урале в поселке Турьинские Рудники в семье священника. Александр  успешно окончил духовное училище, семинарию, а в 1882 году и  университет. </vt:lpstr>
      <vt:lpstr>Презентация PowerPoint</vt:lpstr>
      <vt:lpstr>        Николай Пирогов был зачислен в университет на медицинский факультет в 14 лет. В 1833 году Николай Пирогов успешно защитил диссертацию и получил степень доктора медицины, был направлен в Берлинский университет. После окончания обучения в Германии 26-летний Николай Пирогов был избран профессором кафедры теоретической и практической хирургии Императорского Дерптского университета. По возвращении в Россию Николай Пирогов возглавил кафедру хирургии в Императорской медико-хирургической академии. Параллельно с преподавательской деятельностью Пирогов руководил клиникой госпитальной хирургии, которую сам и организовал.  </vt:lpstr>
      <vt:lpstr>Презентация PowerPoint</vt:lpstr>
      <vt:lpstr>          В 1870 г. Иван Петрович перебрался в Питер и стал студентом физико-математического факультета.  По мере обучения, Павлов все больше увлекался физиологией. Окончательный выбор был сделан им под влиянием профессора И. Ф. Циона, который читал лекции в институте.  В 1875 г. Павлов с отличием окончил институт.   </vt:lpstr>
      <vt:lpstr>Презентация PowerPoint</vt:lpstr>
      <vt:lpstr>Презентация PowerPoint</vt:lpstr>
      <vt:lpstr>Презентация PowerPoint</vt:lpstr>
      <vt:lpstr>                     </vt:lpstr>
      <vt:lpstr>Презентация PowerPoint</vt:lpstr>
      <vt:lpstr>        После получения высшего образования Михаил Миль работал в отделе особых конструкций Центрального аэрогидродинамического института (ЦАГИ), возглавлял отдел автожиров, занимался исследованием катастроф, а позже разработал собственный проект бескрылого истребителя.    </vt:lpstr>
      <vt:lpstr>Презентация PowerPoint</vt:lpstr>
      <vt:lpstr>      Под руководством Андрея Николаевича Туполева было создано более 200 проектов гражданских и военных самолетов, торпедных катеров и аэросаней. Около 70 из этих проектов было реализовано в опытных и серийных конструкциях. На «тушках», созданных под его руководством, установлено свыше 270 мировых рекордов, выполнено около 30 выдающихся перелетов. Именно на самолетах Туполева советские летчики совершили первую посадку на Северном полюсе, Чкалов и Громов выполнили рекордные перелеты в Америку, а в 1959 году Хрущев впервые посетил США.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валюшка</dc:creator>
  <cp:lastModifiedBy>ПМПК</cp:lastModifiedBy>
  <cp:revision>55</cp:revision>
  <dcterms:created xsi:type="dcterms:W3CDTF">2014-03-24T16:42:19Z</dcterms:created>
  <dcterms:modified xsi:type="dcterms:W3CDTF">2021-12-21T10:23:42Z</dcterms:modified>
</cp:coreProperties>
</file>