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5" r:id="rId4"/>
    <p:sldId id="271" r:id="rId5"/>
    <p:sldId id="278" r:id="rId6"/>
    <p:sldId id="281" r:id="rId7"/>
    <p:sldId id="283" r:id="rId8"/>
    <p:sldId id="280" r:id="rId9"/>
    <p:sldId id="259" r:id="rId10"/>
    <p:sldId id="279" r:id="rId11"/>
    <p:sldId id="284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napToGrid="0" snapToObjects="1">
      <p:cViewPr varScale="1">
        <p:scale>
          <a:sx n="83" d="100"/>
          <a:sy n="8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6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"/>
          <p:cNvSpPr/>
          <p:nvPr/>
        </p:nvSpPr>
        <p:spPr>
          <a:xfrm>
            <a:off x="-58762" y="-5736"/>
            <a:ext cx="12309524" cy="6869472"/>
          </a:xfrm>
          <a:prstGeom prst="rect">
            <a:avLst/>
          </a:prstGeom>
          <a:solidFill>
            <a:srgbClr val="F1E4D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Screen Shot 2017-12-20 at 00.39.36.png" descr="Screen Shot 2017-12-20 at 00.39.36.png"/>
          <p:cNvPicPr>
            <a:picLocks noChangeAspect="1"/>
          </p:cNvPicPr>
          <p:nvPr/>
        </p:nvPicPr>
        <p:blipFill>
          <a:blip r:embed="rId12">
            <a:extLst/>
          </a:blip>
          <a:srcRect l="2" t="10" r="1" b="366"/>
          <a:stretch>
            <a:fillRect/>
          </a:stretch>
        </p:blipFill>
        <p:spPr>
          <a:xfrm>
            <a:off x="10014840" y="5169794"/>
            <a:ext cx="2215754" cy="174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8325"/>
                </a:lnTo>
                <a:lnTo>
                  <a:pt x="2042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Screen Shot 2017-12-22 at 22.04.06.png" descr="Screen Shot 2017-12-22 at 22.04.0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-13684" y="-18405"/>
            <a:ext cx="1300840" cy="1117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03678" y="6005519"/>
            <a:ext cx="2031053" cy="67701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xpert-region72@mail.ru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gion72@yunarmy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56" y="-83261"/>
            <a:ext cx="10664027" cy="7107760"/>
          </a:xfrm>
          <a:prstGeom prst="rect">
            <a:avLst/>
          </a:prstGeom>
        </p:spPr>
      </p:pic>
      <p:sp>
        <p:nvSpPr>
          <p:cNvPr id="118" name="Rectangle"/>
          <p:cNvSpPr/>
          <p:nvPr/>
        </p:nvSpPr>
        <p:spPr>
          <a:xfrm>
            <a:off x="0" y="-75592"/>
            <a:ext cx="4245592" cy="710776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38525"/>
            <a:ext cx="4245592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Об организации деятельности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Регионального отделения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Всероссийского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военно-патриотического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движения «</a:t>
            </a:r>
            <a:r>
              <a:rPr lang="ru-RU" b="1" i="1" dirty="0" err="1" smtClean="0">
                <a:solidFill>
                  <a:schemeClr val="bg1"/>
                </a:solidFill>
              </a:rPr>
              <a:t>Юнармия</a:t>
            </a:r>
            <a:r>
              <a:rPr lang="ru-RU" b="1" i="1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 Тюменской области</a:t>
            </a:r>
          </a:p>
          <a:p>
            <a:pPr algn="ctr"/>
            <a:endParaRPr kumimoji="0" lang="ru-RU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kumimoji="0" lang="ru-RU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kumimoji="0" lang="ru-RU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kumimoji="0" lang="ru-RU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kumimoji="0" lang="ru-RU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Савченко Николай </a:t>
            </a:r>
            <a:r>
              <a:rPr lang="ru-RU" b="1" i="1" dirty="0" smtClean="0">
                <a:solidFill>
                  <a:schemeClr val="bg1"/>
                </a:solidFill>
              </a:rPr>
              <a:t>Юрьевич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Попова Анастасия Андреевна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kumimoji="0" lang="ru-RU" sz="1800" b="1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Тюмень 2019 г.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5813" y="163105"/>
            <a:ext cx="103890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/>
              <a:t>Алгоритм регистрации местных </a:t>
            </a:r>
            <a:r>
              <a:rPr lang="ru-RU" b="1" dirty="0" smtClean="0"/>
              <a:t>отделений, зачисления </a:t>
            </a:r>
            <a:r>
              <a:rPr lang="ru-RU" b="1" dirty="0"/>
              <a:t>и работы с юнармейцами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2969" y="60160"/>
            <a:ext cx="12065160" cy="8402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Шаг 1.: Созвать собрание для учреждения местного </a:t>
            </a:r>
            <a:r>
              <a:rPr lang="ru-RU" dirty="0" smtClean="0"/>
              <a:t>отделения</a:t>
            </a:r>
            <a:endParaRPr lang="ru-RU" dirty="0"/>
          </a:p>
          <a:p>
            <a:r>
              <a:rPr lang="ru-RU" dirty="0" smtClean="0"/>
              <a:t>Шаг </a:t>
            </a:r>
            <a:r>
              <a:rPr lang="ru-RU" dirty="0"/>
              <a:t>2.: Оформить протокол собрания </a:t>
            </a:r>
            <a:endParaRPr lang="ru-RU" dirty="0" smtClean="0"/>
          </a:p>
          <a:p>
            <a:r>
              <a:rPr lang="ru-RU" dirty="0" smtClean="0"/>
              <a:t>Шаг </a:t>
            </a:r>
            <a:r>
              <a:rPr lang="ru-RU" dirty="0"/>
              <a:t>3.: Начать набор детей в соответствии с Положением о ведении реестра участников ВВПОД «</a:t>
            </a:r>
            <a:r>
              <a:rPr lang="ru-RU" dirty="0" err="1"/>
              <a:t>Юнармия</a:t>
            </a:r>
            <a:r>
              <a:rPr lang="ru-RU" dirty="0"/>
              <a:t>»</a:t>
            </a:r>
          </a:p>
          <a:p>
            <a:r>
              <a:rPr lang="ru-RU" dirty="0"/>
              <a:t> </a:t>
            </a:r>
            <a:r>
              <a:rPr lang="ru-RU" dirty="0" smtClean="0"/>
              <a:t>3.1</a:t>
            </a:r>
            <a:r>
              <a:rPr lang="ru-RU" dirty="0"/>
              <a:t>. Ребенок заполняет </a:t>
            </a:r>
            <a:r>
              <a:rPr lang="ru-RU" u="sng" dirty="0"/>
              <a:t>Анкету и заявление</a:t>
            </a:r>
            <a:r>
              <a:rPr lang="ru-RU" dirty="0"/>
              <a:t> (для детей младше 14 лет заявление заполняют родители), </a:t>
            </a:r>
            <a:endParaRPr lang="ru-RU" dirty="0" smtClean="0"/>
          </a:p>
          <a:p>
            <a:r>
              <a:rPr lang="ru-RU" u="sng" dirty="0" smtClean="0"/>
              <a:t>предоставляет </a:t>
            </a:r>
            <a:r>
              <a:rPr lang="ru-RU" u="sng" dirty="0"/>
              <a:t>справку о состоянии здоровья с указанием группы здоровья, противопоказаниях или инвалидности</a:t>
            </a:r>
            <a:r>
              <a:rPr lang="ru-RU" u="sng" dirty="0" smtClean="0"/>
              <a:t>,</a:t>
            </a:r>
          </a:p>
          <a:p>
            <a:r>
              <a:rPr lang="ru-RU" u="sng" dirty="0" smtClean="0"/>
              <a:t> </a:t>
            </a:r>
            <a:r>
              <a:rPr lang="ru-RU" u="sng" dirty="0"/>
              <a:t>фото 3х4, копии документов, удостоверяющих личность, согласие на обработку персональных данных</a:t>
            </a:r>
            <a:r>
              <a:rPr lang="ru-RU" dirty="0"/>
              <a:t>.</a:t>
            </a:r>
          </a:p>
          <a:p>
            <a:r>
              <a:rPr lang="ru-RU" dirty="0"/>
              <a:t>3.2. Начальник штаба Местного отделения собирает документы, заводит дела и обеспечивает их сохранность у себя.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Шаг 4.: Начальник штаба Местного отделения заполняет таблицу в формате </a:t>
            </a:r>
            <a:r>
              <a:rPr lang="ru-RU" dirty="0" err="1"/>
              <a:t>Exel</a:t>
            </a:r>
            <a:r>
              <a:rPr lang="ru-RU" dirty="0"/>
              <a:t> для импорта данных в АИС «</a:t>
            </a:r>
            <a:r>
              <a:rPr lang="ru-RU" dirty="0" err="1"/>
              <a:t>Юнармия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Таблица </a:t>
            </a:r>
            <a:r>
              <a:rPr lang="ru-RU" dirty="0"/>
              <a:t>заполняется на основании анкет (шаг 3.1.)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Шаг 5.: Заполненная таблица направляется в адрес Регионального отделения: на адрес </a:t>
            </a:r>
            <a:endParaRPr lang="ru-RU" dirty="0" smtClean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Шаг </a:t>
            </a:r>
            <a:r>
              <a:rPr lang="ru-RU" dirty="0"/>
              <a:t>6.: Штаб регионального отделения импортирует таблицы с данными об участниках в АИС «</a:t>
            </a:r>
            <a:r>
              <a:rPr lang="ru-RU" dirty="0" err="1"/>
              <a:t>Юнармия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чего на специальном оборудовании в </a:t>
            </a:r>
            <a:r>
              <a:rPr lang="ru-RU" dirty="0" err="1"/>
              <a:t>г.Москва</a:t>
            </a:r>
            <a:r>
              <a:rPr lang="ru-RU" dirty="0"/>
              <a:t> производится печать пластиковых удостоверений </a:t>
            </a:r>
            <a:r>
              <a:rPr lang="ru-RU" dirty="0" smtClean="0"/>
              <a:t>установленного</a:t>
            </a:r>
          </a:p>
          <a:p>
            <a:r>
              <a:rPr lang="ru-RU" dirty="0" smtClean="0"/>
              <a:t>образца </a:t>
            </a:r>
            <a:r>
              <a:rPr lang="ru-RU" dirty="0"/>
              <a:t>и передача их в региональное отделение для вручения.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Шаг 7.: Местные отделения ведут работу с юнармейцами и КАЖДЫЙ ЧЕТВЕРГ ДО 11:00 направляют </a:t>
            </a:r>
            <a:r>
              <a:rPr lang="ru-RU" dirty="0" smtClean="0"/>
              <a:t>данные</a:t>
            </a:r>
          </a:p>
          <a:p>
            <a:r>
              <a:rPr lang="ru-RU" dirty="0" smtClean="0"/>
              <a:t> </a:t>
            </a:r>
            <a:r>
              <a:rPr lang="ru-RU" dirty="0"/>
              <a:t>о численности отрядов и юнармейцев, а каждого </a:t>
            </a:r>
            <a:r>
              <a:rPr lang="ru-RU" dirty="0" smtClean="0"/>
              <a:t>24-го </a:t>
            </a:r>
            <a:r>
              <a:rPr lang="ru-RU" dirty="0"/>
              <a:t>числа текущего месяца направляют информацию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проведенных с юнармейцами мероприятиях  в адрес регионального </a:t>
            </a:r>
            <a:r>
              <a:rPr lang="ru-RU" dirty="0" smtClean="0"/>
              <a:t>отделения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u="sng" dirty="0"/>
              <a:t> Анастасии Андреевной ПОПОВОЙ А.А.</a:t>
            </a:r>
            <a:endParaRPr lang="ru-R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841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 Панченко\Desktop\IMG-20180125-WA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7" y="610552"/>
            <a:ext cx="9866313" cy="563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46089" y="635053"/>
            <a:ext cx="86711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Удостоверение установленного федерального образца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8251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83" y="-19050"/>
            <a:ext cx="10983611" cy="7318772"/>
          </a:xfrm>
          <a:prstGeom prst="rect">
            <a:avLst/>
          </a:prstGeom>
        </p:spPr>
      </p:pic>
      <p:sp>
        <p:nvSpPr>
          <p:cNvPr id="158" name="Rectangle"/>
          <p:cNvSpPr/>
          <p:nvPr/>
        </p:nvSpPr>
        <p:spPr>
          <a:xfrm>
            <a:off x="1736" y="-38100"/>
            <a:ext cx="5915919" cy="7356872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731842" y="1324275"/>
            <a:ext cx="44557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Спасибо за внимание.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5408" y="3365136"/>
            <a:ext cx="292839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Савченко Николай Юрьевич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</a:rPr>
              <a:t>8</a:t>
            </a:r>
            <a:r>
              <a:rPr lang="en-US" sz="1600" dirty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919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931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50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chemeClr val="bg1"/>
                </a:solidFill>
              </a:rPr>
              <a:t>09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hlinkClick r:id="rId3"/>
              </a:rPr>
              <a:t>e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  <a:hlinkClick r:id="rId3"/>
              </a:rPr>
              <a:t>xpert-region72@mail.ru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bg1"/>
                </a:solidFill>
              </a:rPr>
              <a:t>vk</a:t>
            </a:r>
            <a:r>
              <a:rPr lang="en-US" sz="1600" dirty="0" smtClean="0">
                <a:solidFill>
                  <a:schemeClr val="bg1"/>
                </a:solidFill>
              </a:rPr>
              <a:t>\</a:t>
            </a:r>
            <a:r>
              <a:rPr lang="en-US" sz="1600" dirty="0" err="1" smtClean="0">
                <a:solidFill>
                  <a:schemeClr val="bg1"/>
                </a:solidFill>
              </a:rPr>
              <a:t>inst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savchenko_tmn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585" y="5221464"/>
            <a:ext cx="2865797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Попова Анастасия Андреевна</a:t>
            </a:r>
            <a:endParaRPr kumimoji="0" lang="ru-RU" sz="1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</a:rPr>
              <a:t>8-982-900-66-37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ru-RU" sz="1600" u="sng" dirty="0" smtClean="0">
                <a:hlinkClick r:id="rId4"/>
              </a:rPr>
              <a:t>region72@yunarmy.ru</a:t>
            </a:r>
            <a:endParaRPr lang="ru-RU" sz="1600" u="sng" dirty="0" smtClean="0"/>
          </a:p>
          <a:p>
            <a:pPr algn="r"/>
            <a:r>
              <a:rPr lang="en-US" sz="1600" dirty="0" err="1" smtClean="0">
                <a:solidFill>
                  <a:schemeClr val="bg1"/>
                </a:solidFill>
              </a:rPr>
              <a:t>vk</a:t>
            </a:r>
            <a:r>
              <a:rPr lang="en-US" sz="1600" dirty="0" smtClean="0">
                <a:solidFill>
                  <a:schemeClr val="bg1"/>
                </a:solidFill>
              </a:rPr>
              <a:t>\</a:t>
            </a:r>
            <a:r>
              <a:rPr lang="en-US" sz="1600" dirty="0" err="1" smtClean="0">
                <a:solidFill>
                  <a:schemeClr val="bg1"/>
                </a:solidFill>
              </a:rPr>
              <a:t>inst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id2896844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330" y="725544"/>
            <a:ext cx="1044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Система подготовки граждан к военной службе -</a:t>
            </a:r>
            <a:r>
              <a:rPr lang="ru-RU" b="1" i="1" dirty="0" smtClean="0">
                <a:solidFill>
                  <a:srgbClr val="FF0000"/>
                </a:solidFill>
              </a:rPr>
              <a:t>элемент системы </a:t>
            </a:r>
            <a:r>
              <a:rPr lang="ru-RU" b="1" i="1" dirty="0" smtClean="0">
                <a:solidFill>
                  <a:srgbClr val="FF0000"/>
                </a:solidFill>
              </a:rPr>
              <a:t>обеспечения общественной безопасности, обороны и защиты </a:t>
            </a:r>
            <a:r>
              <a:rPr lang="ru-RU" b="1" i="1" dirty="0" smtClean="0">
                <a:solidFill>
                  <a:srgbClr val="FF0000"/>
                </a:solidFill>
              </a:rPr>
              <a:t>национальных </a:t>
            </a:r>
            <a:r>
              <a:rPr lang="ru-RU" b="1" i="1" dirty="0" smtClean="0">
                <a:solidFill>
                  <a:srgbClr val="FF0000"/>
                </a:solidFill>
              </a:rPr>
              <a:t>интересов страны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975" y="1482631"/>
            <a:ext cx="848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Образовательная цель </a:t>
            </a:r>
            <a:r>
              <a:rPr lang="ru-RU" dirty="0" smtClean="0"/>
              <a:t>-создание условий для осознанного вхождения молодежи </a:t>
            </a:r>
          </a:p>
          <a:p>
            <a:r>
              <a:rPr lang="ru-RU" dirty="0" smtClean="0"/>
              <a:t>в систему обеспечения общественной и национальной безопасности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975" y="2239718"/>
            <a:ext cx="8886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/>
            <a:r>
              <a:rPr lang="ru-RU" b="1" i="1" u="sng" dirty="0"/>
              <a:t>Воспитательная цель:</a:t>
            </a:r>
            <a:r>
              <a:rPr lang="ru-RU" i="1" u="sng" dirty="0"/>
              <a:t> </a:t>
            </a:r>
          </a:p>
          <a:p>
            <a:pPr marL="36576"/>
            <a:r>
              <a:rPr lang="ru-RU" dirty="0"/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реализовывать свой потенциал в условиях современного общества, готовой к мирному созиданию и защите Родины.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0304" y="245456"/>
            <a:ext cx="938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к военной службе и военно-патриотическое воспитание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975" y="4605908"/>
            <a:ext cx="11536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Занятие военно-прикладными видами спорта;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по дополнительным образовательным программам, имеющим целью военную подготовку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Подготовка в военно-патриотических молодежных и детских объединениях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9443" y="4110851"/>
            <a:ext cx="23846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Формы реализации: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23" y="1284424"/>
            <a:ext cx="2757490" cy="28264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02511" y="529648"/>
            <a:ext cx="11389489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6576" indent="0" algn="ctr" hangingPunct="1">
              <a:buFont typeface="Arial"/>
              <a:buNone/>
            </a:pPr>
            <a:r>
              <a:rPr lang="ru-RU" sz="1600" b="1" dirty="0" smtClean="0"/>
              <a:t>Освоение программ, имеющих цель подготовку несовершеннолетних граждан к военной или иной государственной службе.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36154" y="1132424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Дополнительное образование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1767" y="1132424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Клубные объединения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910" y="1501756"/>
            <a:ext cx="79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38038" y="1501756"/>
            <a:ext cx="38391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Построение индивидуальной </a:t>
            </a:r>
          </a:p>
          <a:p>
            <a:pPr algn="ctr"/>
            <a:r>
              <a:rPr lang="ru-RU" dirty="0" smtClean="0"/>
              <a:t>образовательной траектории</a:t>
            </a:r>
          </a:p>
          <a:p>
            <a:pPr algn="ctr"/>
            <a:r>
              <a:rPr lang="ru-RU" dirty="0" smtClean="0"/>
              <a:t> вхождения в профессиональную </a:t>
            </a:r>
          </a:p>
          <a:p>
            <a:pPr algn="ctr"/>
            <a:r>
              <a:rPr lang="ru-RU" dirty="0" smtClean="0"/>
              <a:t>деятельность системы обороны</a:t>
            </a:r>
          </a:p>
          <a:p>
            <a:pPr algn="ctr"/>
            <a:r>
              <a:rPr lang="ru-RU" dirty="0" smtClean="0"/>
              <a:t> и безопасности государства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69295" y="1501756"/>
            <a:ext cx="3629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Обеспечение содержательной </a:t>
            </a:r>
          </a:p>
          <a:p>
            <a:pPr algn="ctr"/>
            <a:r>
              <a:rPr lang="ru-RU" dirty="0" smtClean="0"/>
              <a:t>тематической досуговой </a:t>
            </a:r>
          </a:p>
          <a:p>
            <a:pPr algn="ctr"/>
            <a:r>
              <a:rPr lang="ru-RU" dirty="0"/>
              <a:t>з</a:t>
            </a:r>
            <a:r>
              <a:rPr lang="ru-RU" dirty="0" smtClean="0"/>
              <a:t>анятости и опыта позитивного </a:t>
            </a:r>
          </a:p>
          <a:p>
            <a:pPr algn="ctr"/>
            <a:r>
              <a:rPr lang="ru-RU" dirty="0" smtClean="0"/>
              <a:t>взаимодействия с обществом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13902" y="3427388"/>
            <a:ext cx="102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91638" y="3427388"/>
            <a:ext cx="386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Формирование предметных </a:t>
            </a:r>
          </a:p>
          <a:p>
            <a:pPr algn="ctr"/>
            <a:r>
              <a:rPr lang="ru-RU" dirty="0" smtClean="0"/>
              <a:t>универсальных учебных действий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4462" y="3427387"/>
            <a:ext cx="3876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Стимулирование к освоению </a:t>
            </a:r>
          </a:p>
          <a:p>
            <a:pPr algn="ctr"/>
            <a:r>
              <a:rPr lang="ru-RU" dirty="0" smtClean="0"/>
              <a:t>познавательных  </a:t>
            </a:r>
            <a:r>
              <a:rPr lang="ru-RU" dirty="0" err="1" smtClean="0"/>
              <a:t>метапредметных</a:t>
            </a:r>
            <a:endParaRPr lang="ru-RU" dirty="0" smtClean="0"/>
          </a:p>
          <a:p>
            <a:pPr algn="ctr"/>
            <a:r>
              <a:rPr lang="ru-RU" dirty="0" smtClean="0"/>
              <a:t>компетенций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13902" y="480483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Формы: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43756" y="4653999"/>
            <a:ext cx="3417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Специализированные группы,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рофильные классы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34363" y="4662557"/>
            <a:ext cx="359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Военно-патриотические клубы, </a:t>
            </a:r>
          </a:p>
          <a:p>
            <a:pPr algn="ctr"/>
            <a:r>
              <a:rPr lang="ru-RU" dirty="0" smtClean="0"/>
              <a:t>объединения, кружки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85910" y="1060416"/>
            <a:ext cx="87129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57918" y="3220656"/>
            <a:ext cx="87129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85910" y="5380896"/>
            <a:ext cx="87129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7918" y="4444792"/>
            <a:ext cx="87129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7626" y="5461463"/>
            <a:ext cx="9098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СГ ДПВС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1646" y="5452905"/>
            <a:ext cx="10413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Юнармия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2159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7" y="750248"/>
            <a:ext cx="2169078" cy="1220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859116"/>
            <a:ext cx="1988457" cy="1119502"/>
          </a:xfrm>
          <a:prstGeom prst="rect">
            <a:avLst/>
          </a:prstGeom>
        </p:spPr>
      </p:pic>
      <p:sp>
        <p:nvSpPr>
          <p:cNvPr id="10" name="Прямоугольник 1"/>
          <p:cNvSpPr txBox="1"/>
          <p:nvPr/>
        </p:nvSpPr>
        <p:spPr>
          <a:xfrm>
            <a:off x="384097" y="2264437"/>
            <a:ext cx="4037432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dirty="0" smtClean="0"/>
              <a:t>22 местных отделений</a:t>
            </a:r>
            <a:endParaRPr lang="ru-RU" sz="2000" dirty="0" smtClean="0"/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endParaRPr lang="ru-RU" sz="2000" dirty="0" smtClean="0"/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dirty="0" smtClean="0">
                <a:latin typeface="DIN 2014 Regular"/>
                <a:ea typeface="DIN 2014 Regular"/>
                <a:cs typeface="DIN 2014 Regular"/>
                <a:sym typeface="DIN 2014 Regular"/>
              </a:rPr>
              <a:t>152 </a:t>
            </a:r>
            <a:r>
              <a:rPr lang="ru-RU" sz="2000" dirty="0" smtClean="0">
                <a:latin typeface="DIN 2014 Regular"/>
                <a:ea typeface="DIN 2014 Regular"/>
                <a:cs typeface="DIN 2014 Regular"/>
                <a:sym typeface="DIN 2014 Regular"/>
              </a:rPr>
              <a:t>юнармейских отрядов</a:t>
            </a: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endParaRPr lang="ru-RU" sz="2000" dirty="0" smtClean="0">
              <a:latin typeface="DIN 2014 Regular"/>
              <a:ea typeface="DIN 2014 Regular"/>
              <a:cs typeface="DIN 2014 Regular"/>
              <a:sym typeface="DIN 2014 Regular"/>
            </a:endParaRP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dirty="0" smtClean="0">
                <a:solidFill>
                  <a:srgbClr val="FF0000"/>
                </a:solidFill>
                <a:latin typeface="DIN 2014 Regular"/>
                <a:ea typeface="DIN 2014 Regular"/>
                <a:cs typeface="DIN 2014 Regular"/>
                <a:sym typeface="DIN 2014 Regular"/>
              </a:rPr>
              <a:t>2733</a:t>
            </a:r>
            <a:r>
              <a:rPr lang="ru-RU" sz="2000" dirty="0" smtClean="0">
                <a:latin typeface="DIN 2014 Regular"/>
                <a:ea typeface="DIN 2014 Regular"/>
                <a:cs typeface="DIN 2014 Regular"/>
                <a:sym typeface="DIN 2014 Regular"/>
              </a:rPr>
              <a:t> юнармейца</a:t>
            </a:r>
            <a:endParaRPr sz="2000" dirty="0">
              <a:latin typeface="DIN 2014 Regular"/>
              <a:ea typeface="DIN 2014 Regular"/>
              <a:cs typeface="DIN 2014 Regular"/>
              <a:sym typeface="DIN 2014 Regular"/>
            </a:endParaRPr>
          </a:p>
        </p:txBody>
      </p:sp>
      <p:sp>
        <p:nvSpPr>
          <p:cNvPr id="11" name="Прямоугольник 1"/>
          <p:cNvSpPr txBox="1"/>
          <p:nvPr/>
        </p:nvSpPr>
        <p:spPr>
          <a:xfrm>
            <a:off x="748416" y="4435369"/>
            <a:ext cx="105936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dirty="0">
                <a:solidFill>
                  <a:srgbClr val="FF0000"/>
                </a:solidFill>
              </a:rPr>
              <a:t>7</a:t>
            </a:r>
            <a:r>
              <a:rPr lang="ru-RU" sz="2000" dirty="0"/>
              <a:t> </a:t>
            </a:r>
            <a:r>
              <a:rPr lang="ru-RU" sz="2000" dirty="0" smtClean="0"/>
              <a:t>федеральных и </a:t>
            </a:r>
            <a:r>
              <a:rPr lang="ru-RU" sz="2000" dirty="0" smtClean="0">
                <a:solidFill>
                  <a:srgbClr val="FF0000"/>
                </a:solidFill>
              </a:rPr>
              <a:t>20</a:t>
            </a:r>
            <a:r>
              <a:rPr lang="ru-RU" sz="2000" dirty="0"/>
              <a:t> </a:t>
            </a:r>
            <a:r>
              <a:rPr lang="ru-RU" sz="2000" dirty="0" smtClean="0"/>
              <a:t>региональных крупных </a:t>
            </a:r>
            <a:r>
              <a:rPr lang="ru-RU" sz="2000" dirty="0" smtClean="0"/>
              <a:t>ежегодных </a:t>
            </a:r>
            <a:r>
              <a:rPr lang="ru-RU" sz="2000" dirty="0" smtClean="0"/>
              <a:t>мероприятия </a:t>
            </a:r>
            <a:r>
              <a:rPr lang="ru-RU" sz="2000" dirty="0" smtClean="0"/>
              <a:t>и проектов военно-патриотической направленности</a:t>
            </a:r>
            <a:endParaRPr sz="2000" dirty="0">
              <a:latin typeface="DIN 2014 Regular"/>
              <a:ea typeface="DIN 2014 Regular"/>
              <a:cs typeface="DIN 2014 Regular"/>
              <a:sym typeface="DIN 2014 Regular"/>
            </a:endParaRPr>
          </a:p>
        </p:txBody>
      </p:sp>
      <p:sp>
        <p:nvSpPr>
          <p:cNvPr id="12" name="Прямоугольник 1"/>
          <p:cNvSpPr txBox="1"/>
          <p:nvPr/>
        </p:nvSpPr>
        <p:spPr>
          <a:xfrm>
            <a:off x="0" y="5352859"/>
            <a:ext cx="1162594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dirty="0" smtClean="0"/>
              <a:t>Профильные смены оборонно-спортивного-палаточного лагеря «Ратники»</a:t>
            </a: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dirty="0" smtClean="0">
                <a:latin typeface="DIN 2014 Regular"/>
                <a:ea typeface="DIN 2014 Regular"/>
                <a:cs typeface="DIN 2014 Regular"/>
                <a:sym typeface="DIN 2014 Regular"/>
              </a:rPr>
              <a:t>1500 человек </a:t>
            </a:r>
            <a:r>
              <a:rPr lang="ru-RU" sz="2000" dirty="0" smtClean="0">
                <a:latin typeface="DIN 2014 Regular"/>
                <a:ea typeface="DIN 2014 Regular"/>
                <a:cs typeface="DIN 2014 Regular"/>
                <a:sym typeface="DIN 2014 Regular"/>
              </a:rPr>
              <a:t>ежегодно</a:t>
            </a:r>
            <a:r>
              <a:rPr lang="ru-RU" sz="2000" dirty="0">
                <a:latin typeface="DIN 2014 Regular"/>
                <a:ea typeface="DIN 2014 Regular"/>
                <a:cs typeface="DIN 2014 Regular"/>
                <a:sym typeface="DIN 2014 Regular"/>
              </a:rPr>
              <a:t> </a:t>
            </a:r>
            <a:r>
              <a:rPr lang="ru-RU" sz="2000" dirty="0" smtClean="0">
                <a:latin typeface="DIN 2014 Regular"/>
                <a:ea typeface="DIN 2014 Regular"/>
                <a:cs typeface="DIN 2014 Regular"/>
                <a:sym typeface="DIN 2014 Regular"/>
              </a:rPr>
              <a:t>(из них 500 человек юнармейцев)</a:t>
            </a:r>
            <a:endParaRPr lang="ru-RU" sz="2000" dirty="0" smtClean="0">
              <a:latin typeface="DIN 2014 Regular"/>
              <a:ea typeface="DIN 2014 Regular"/>
              <a:cs typeface="DIN 2014 Regular"/>
              <a:sym typeface="DIN 2014 Regular"/>
            </a:endParaRPr>
          </a:p>
        </p:txBody>
      </p:sp>
      <p:sp>
        <p:nvSpPr>
          <p:cNvPr id="13" name="Прямоугольник 1"/>
          <p:cNvSpPr txBox="1"/>
          <p:nvPr/>
        </p:nvSpPr>
        <p:spPr>
          <a:xfrm>
            <a:off x="5718630" y="2248287"/>
            <a:ext cx="562400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>
                <a:sym typeface="DIN 2014 Bold"/>
              </a:rPr>
              <a:t>26 муниципальных </a:t>
            </a:r>
            <a:r>
              <a:rPr lang="ru-RU" sz="2000" cap="all" dirty="0" smtClean="0">
                <a:sym typeface="DIN 2014 Bold"/>
              </a:rPr>
              <a:t>образований</a:t>
            </a: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endParaRPr lang="ru-RU" sz="2000" cap="all" dirty="0" smtClean="0">
              <a:sym typeface="DIN 2014 Bold"/>
            </a:endParaRP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 </a:t>
            </a:r>
            <a:r>
              <a:rPr lang="ru-RU" sz="2000" cap="all" dirty="0" smtClean="0">
                <a:sym typeface="DIN 2014 Bold"/>
              </a:rPr>
              <a:t>202 </a:t>
            </a:r>
            <a:r>
              <a:rPr lang="ru-RU" sz="2000" cap="all" dirty="0" smtClean="0">
                <a:sym typeface="DIN 2014 Bold"/>
              </a:rPr>
              <a:t>специализированные группы</a:t>
            </a: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endParaRPr lang="ru-RU" sz="2000" cap="all" dirty="0" smtClean="0">
              <a:sym typeface="DIN 2014 Bold"/>
            </a:endParaRPr>
          </a:p>
          <a:p>
            <a:pPr algn="ctr"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olidFill>
                  <a:srgbClr val="FF0000"/>
                </a:solidFill>
                <a:sym typeface="DIN 2014 Bold"/>
              </a:rPr>
              <a:t>3900</a:t>
            </a:r>
            <a:r>
              <a:rPr lang="ru-RU" sz="2000" cap="all" dirty="0" smtClean="0">
                <a:sym typeface="DIN 2014 Bold"/>
              </a:rPr>
              <a:t> </a:t>
            </a:r>
            <a:r>
              <a:rPr lang="ru-RU" sz="2000" cap="all" dirty="0" smtClean="0">
                <a:sym typeface="DIN 2014 Bold"/>
              </a:rPr>
              <a:t>воспитанников </a:t>
            </a:r>
            <a:endParaRPr sz="2000" dirty="0">
              <a:latin typeface="DIN 2014 Regular"/>
              <a:ea typeface="DIN 2014 Regular"/>
              <a:cs typeface="DIN 2014 Regular"/>
              <a:sym typeface="DIN 2014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6" y="531452"/>
            <a:ext cx="2169078" cy="1220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78" y="531452"/>
            <a:ext cx="1988457" cy="1119502"/>
          </a:xfrm>
          <a:prstGeom prst="rect">
            <a:avLst/>
          </a:prstGeom>
        </p:spPr>
      </p:pic>
      <p:sp>
        <p:nvSpPr>
          <p:cNvPr id="10" name="Прямоугольник 1"/>
          <p:cNvSpPr txBox="1"/>
          <p:nvPr/>
        </p:nvSpPr>
        <p:spPr>
          <a:xfrm>
            <a:off x="361519" y="1784792"/>
            <a:ext cx="5813503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новизна 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err="1" smtClean="0">
                <a:sym typeface="DIN 2014 Bold"/>
              </a:rPr>
              <a:t>авангардность</a:t>
            </a:r>
            <a:r>
              <a:rPr lang="ru-RU" sz="2000" cap="all" dirty="0" smtClean="0">
                <a:sym typeface="DIN 2014 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экстремальность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 атрибутивность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возможность </a:t>
            </a:r>
            <a:r>
              <a:rPr lang="ru-RU" sz="2000" cap="all" dirty="0">
                <a:sym typeface="DIN 2014 Bold"/>
              </a:rPr>
              <a:t>доступа к ресурсам федеральных ведомств, фондов, </a:t>
            </a:r>
            <a:r>
              <a:rPr lang="ru-RU" sz="2000" cap="all" dirty="0" smtClean="0">
                <a:sym typeface="DIN 2014 Bold"/>
              </a:rPr>
              <a:t>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 </a:t>
            </a:r>
            <a:r>
              <a:rPr lang="ru-RU" sz="2000" cap="all" dirty="0">
                <a:sym typeface="DIN 2014 Bold"/>
              </a:rPr>
              <a:t>большой объем </a:t>
            </a:r>
            <a:r>
              <a:rPr lang="ru-RU" sz="2000" cap="all" dirty="0" smtClean="0">
                <a:sym typeface="DIN 2014 Bold"/>
              </a:rPr>
              <a:t>статусных </a:t>
            </a:r>
            <a:r>
              <a:rPr lang="ru-RU" sz="2000" cap="all" dirty="0">
                <a:sym typeface="DIN 2014 Bold"/>
              </a:rPr>
              <a:t>мероприятий, </a:t>
            </a:r>
            <a:endParaRPr lang="ru-RU" sz="2000" cap="all" dirty="0" smtClean="0">
              <a:sym typeface="DIN 2014 Bold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err="1" smtClean="0">
                <a:sym typeface="DIN 2014 Bold"/>
              </a:rPr>
              <a:t>медийность</a:t>
            </a:r>
            <a:r>
              <a:rPr lang="ru-RU" sz="2000" cap="all" dirty="0" smtClean="0">
                <a:sym typeface="DIN 2014 Bold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вовлеченность лидеров общественного мнения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 </a:t>
            </a:r>
            <a:r>
              <a:rPr lang="ru-RU" sz="2000" cap="all" dirty="0">
                <a:sym typeface="DIN 2014 Bold"/>
              </a:rPr>
              <a:t>привлекательность для детей и молодежи</a:t>
            </a:r>
            <a:endParaRPr sz="2000" dirty="0">
              <a:latin typeface="DIN 2014 Regular"/>
              <a:ea typeface="DIN 2014 Regular"/>
              <a:cs typeface="DIN 2014 Regular"/>
              <a:sym typeface="DIN 2014 Regular"/>
            </a:endParaRPr>
          </a:p>
        </p:txBody>
      </p:sp>
      <p:sp>
        <p:nvSpPr>
          <p:cNvPr id="13" name="Прямоугольник 1"/>
          <p:cNvSpPr txBox="1"/>
          <p:nvPr/>
        </p:nvSpPr>
        <p:spPr>
          <a:xfrm>
            <a:off x="5949388" y="2375738"/>
            <a:ext cx="6321634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>
                <a:sym typeface="DIN 2014 Bold"/>
              </a:rPr>
              <a:t>дополнительное </a:t>
            </a:r>
            <a:r>
              <a:rPr lang="ru-RU" sz="2000" cap="all" dirty="0" smtClean="0">
                <a:sym typeface="DIN 2014 Bold"/>
              </a:rPr>
              <a:t>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 методическое обеспечение и сопровождение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 учебно-материальная </a:t>
            </a:r>
            <a:r>
              <a:rPr lang="ru-RU" sz="2000" cap="all" dirty="0">
                <a:sym typeface="DIN 2014 Bold"/>
              </a:rPr>
              <a:t>база </a:t>
            </a:r>
            <a:endParaRPr lang="ru-RU" sz="2000" cap="all" dirty="0" smtClean="0">
              <a:sym typeface="DIN 2014 Bold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межведомственное взаимодействие 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аккумулирования </a:t>
            </a:r>
            <a:r>
              <a:rPr lang="ru-RU" sz="2000" cap="all" dirty="0">
                <a:sym typeface="DIN 2014 Bold"/>
              </a:rPr>
              <a:t>и распределения финансового </a:t>
            </a:r>
            <a:r>
              <a:rPr lang="ru-RU" sz="2000" cap="all" dirty="0" smtClean="0">
                <a:sym typeface="DIN 2014 Bold"/>
              </a:rPr>
              <a:t>ресурса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2000" cap="all" dirty="0" smtClean="0">
                <a:sym typeface="DIN 2014 Bold"/>
              </a:rPr>
              <a:t>Возможность получения особо ценного движимого и недвижимого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221103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5814" y="683303"/>
            <a:ext cx="675830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Что дает участнику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движение «</a:t>
            </a:r>
            <a:r>
              <a:rPr kumimoji="0" lang="ru-RU" sz="24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Юнармия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»?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3" y="1400272"/>
            <a:ext cx="11053665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Участие в специализированных обучающих сменах в Всероссийских детских центрах </a:t>
            </a:r>
          </a:p>
          <a:p>
            <a:pPr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«Океан», «Артек», «Орленок», «Смена»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Участие в экспедиционных проектах РГО и Экспедиционного центра МО РФ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Участие в всероссийских конкурсах, смотрах, военно-тактических играх, слетах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Возможность посещения Международных армейских игр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Участие в соревнованиях по военно-прикладному спорту (получения разряда)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Наличие преференций при призыве на военную службу по призыву </a:t>
            </a:r>
          </a:p>
          <a:p>
            <a:pPr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(выбор рода войск при соответствии состояния здоровья)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Возможность начисления дополнительных баллов к результатам ЕГЭ при поступлении в </a:t>
            </a:r>
          </a:p>
          <a:p>
            <a:pPr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образовательные учреждения МО РФ и ВУНЦ (военные кафедры) при условии членства в </a:t>
            </a:r>
          </a:p>
          <a:p>
            <a:pPr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движении не менее одного года и наличии положительных характеристик</a:t>
            </a:r>
          </a:p>
          <a:p>
            <a:pPr marL="285750" indent="-285750">
              <a:buFont typeface="Arial" panose="020B0604020202020204" pitchFamily="34" charset="0"/>
              <a:buChar char="•"/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Возможность попасть в базу данных одаренной молодежи военного инновационного </a:t>
            </a:r>
          </a:p>
          <a:p>
            <a:pPr>
              <a:defRPr sz="13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sz="1600" cap="all" dirty="0" err="1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технополиса</a:t>
            </a:r>
            <a:r>
              <a:rPr lang="ru-RU" sz="1600" cap="all" dirty="0">
                <a:solidFill>
                  <a:srgbClr val="6F7073"/>
                </a:solidFill>
                <a:latin typeface="DIN 2014 Bold"/>
                <a:ea typeface="DIN 2014 Bold"/>
                <a:cs typeface="DIN 2014 Bold"/>
              </a:rPr>
              <a:t> «Эра»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84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35" y="4853747"/>
            <a:ext cx="2177010" cy="1237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98" y="4198211"/>
            <a:ext cx="2005713" cy="1504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99018"/>
            <a:ext cx="315727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База данных одаренных детей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оенного инновационного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1800" b="0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технополиса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«Эра»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3" y="972814"/>
            <a:ext cx="2357641" cy="1571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98" y="784494"/>
            <a:ext cx="1319601" cy="1759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0" y="720900"/>
            <a:ext cx="3358859" cy="5038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201" y="55544"/>
            <a:ext cx="39876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Молодежные экспедиции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по поиску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объектов военно-технической истории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89" y="680456"/>
            <a:ext cx="2345715" cy="1563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39" y="520903"/>
            <a:ext cx="1284050" cy="1284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9654" y="82201"/>
            <a:ext cx="264591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Всероссийский проект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«Вахта Героев Отечества»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39" y="1824409"/>
            <a:ext cx="2246372" cy="14969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699" y="2721241"/>
            <a:ext cx="53710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Июнь</a:t>
            </a: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-</a:t>
            </a:r>
            <a:r>
              <a:rPr kumimoji="0" lang="ru-RU" b="0" i="0" u="none" strike="noStrike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о.Матуа</a:t>
            </a: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 (Курильские острова)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Август</a:t>
            </a: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-</a:t>
            </a:r>
            <a:r>
              <a:rPr kumimoji="0" lang="ru-RU" b="0" i="0" u="none" strike="noStrike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о.Гогланд</a:t>
            </a: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 (Внешние острова Финского залива)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</a:rPr>
              <a:t>Сентябрь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г.Севастополь</a:t>
            </a:r>
            <a:r>
              <a:rPr lang="ru-RU" dirty="0" smtClean="0">
                <a:solidFill>
                  <a:srgbClr val="002060"/>
                </a:solidFill>
              </a:rPr>
              <a:t> (АР Крым)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474" y="3473028"/>
            <a:ext cx="527003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Июнь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-посещение ОСПЛ, пришкольных лагерей,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молодежных событий, спортивных мероприятий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</a:rPr>
              <a:t>Сентябрь</a:t>
            </a:r>
            <a:r>
              <a:rPr lang="ru-RU" dirty="0" smtClean="0">
                <a:solidFill>
                  <a:srgbClr val="002060"/>
                </a:solidFill>
              </a:rPr>
              <a:t>-крупные региональные мероприятия,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</a:rPr>
              <a:t>встречи с учащимися, торжественно-мемориальные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</a:rPr>
              <a:t> церемонии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3760" y="2341123"/>
            <a:ext cx="203356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15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Героев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РФ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 Советского союза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3007" y="908002"/>
            <a:ext cx="153503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50</a:t>
            </a:r>
            <a:endParaRPr kumimoji="0" lang="ru-RU" sz="18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</a:rPr>
              <a:t>Инструкторов,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урсантов,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</a:rPr>
              <a:t>юнармейцев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9809" y="5387116"/>
            <a:ext cx="112466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14-23 года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7915" y="5787791"/>
            <a:ext cx="681372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Победители и призеры олимпиад школьников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 smtClean="0">
                <a:solidFill>
                  <a:srgbClr val="002060"/>
                </a:solidFill>
              </a:rPr>
              <a:t>Получившие по результатам ГИА 100 баллов по одному из профильных предметов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Активно занимающиеся научно-исследовательской,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 изобретательской и проектной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 деятельностью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3785" y="5035648"/>
            <a:ext cx="23621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Школьники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и студенты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1054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25252" y="447611"/>
            <a:ext cx="1156674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cap="all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DIN 2014 Bold"/>
              </a:defRPr>
            </a:pPr>
            <a:r>
              <a:rPr lang="ru-RU" dirty="0" smtClean="0"/>
              <a:t>Торжественное посвящение в юнармейцы</a:t>
            </a:r>
            <a:endParaRPr dirty="0"/>
          </a:p>
        </p:txBody>
      </p:sp>
      <p:sp>
        <p:nvSpPr>
          <p:cNvPr id="6" name="Прямоугольник 1"/>
          <p:cNvSpPr txBox="1"/>
          <p:nvPr/>
        </p:nvSpPr>
        <p:spPr>
          <a:xfrm>
            <a:off x="1247586" y="3503914"/>
            <a:ext cx="525308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lvl1pPr>
          </a:lstStyle>
          <a:p>
            <a:pPr algn="ctr"/>
            <a:r>
              <a:rPr lang="ru-RU" dirty="0" smtClean="0"/>
              <a:t>400 юнармейцев</a:t>
            </a:r>
            <a:endParaRPr dirty="0"/>
          </a:p>
        </p:txBody>
      </p:sp>
      <p:sp>
        <p:nvSpPr>
          <p:cNvPr id="7" name="Прямоугольник 1"/>
          <p:cNvSpPr txBox="1"/>
          <p:nvPr/>
        </p:nvSpPr>
        <p:spPr>
          <a:xfrm>
            <a:off x="6938912" y="3503914"/>
            <a:ext cx="525308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lvl1pPr>
          </a:lstStyle>
          <a:p>
            <a:pPr algn="ctr"/>
            <a:r>
              <a:rPr lang="ru-RU" dirty="0" smtClean="0"/>
              <a:t>6 героев российской федерации</a:t>
            </a:r>
            <a:endParaRPr dirty="0"/>
          </a:p>
        </p:txBody>
      </p:sp>
      <p:sp>
        <p:nvSpPr>
          <p:cNvPr id="9" name="Прямоугольник 1"/>
          <p:cNvSpPr txBox="1"/>
          <p:nvPr/>
        </p:nvSpPr>
        <p:spPr>
          <a:xfrm>
            <a:off x="1678995" y="6129583"/>
            <a:ext cx="94592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cap="all">
                <a:solidFill>
                  <a:srgbClr val="6F7073"/>
                </a:solidFill>
                <a:latin typeface="DIN 2014 Bold"/>
                <a:ea typeface="DIN 2014 Bold"/>
                <a:cs typeface="DIN 2014 Bold"/>
                <a:sym typeface="DIN 2014 Bold"/>
              </a:defRPr>
            </a:lvl1pPr>
          </a:lstStyle>
          <a:p>
            <a:pPr algn="ctr"/>
            <a:r>
              <a:rPr lang="ru-RU" dirty="0" smtClean="0"/>
              <a:t>Вручение флагов местных отделений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42" y="4012052"/>
            <a:ext cx="2853327" cy="1901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2" y="3989808"/>
            <a:ext cx="2886708" cy="1923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48" y="3991257"/>
            <a:ext cx="2910934" cy="1939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22" y="1557204"/>
            <a:ext cx="2362245" cy="1574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23" y="1556547"/>
            <a:ext cx="2398871" cy="15986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70" y="1570503"/>
            <a:ext cx="2370216" cy="15795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" y="1570503"/>
            <a:ext cx="2316866" cy="1543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041" y="1582377"/>
            <a:ext cx="2334578" cy="15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17-12-20 at 00.39.36.png" descr="Screen Shot 2017-12-20 at 00.39.36.png"/>
          <p:cNvPicPr>
            <a:picLocks noChangeAspect="1"/>
          </p:cNvPicPr>
          <p:nvPr/>
        </p:nvPicPr>
        <p:blipFill>
          <a:blip r:embed="rId2">
            <a:extLst/>
          </a:blip>
          <a:srcRect l="2" t="10" r="1" b="366"/>
          <a:stretch>
            <a:fillRect/>
          </a:stretch>
        </p:blipFill>
        <p:spPr>
          <a:xfrm>
            <a:off x="10014840" y="5169794"/>
            <a:ext cx="2215754" cy="1748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8325"/>
                </a:lnTo>
                <a:lnTo>
                  <a:pt x="2042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81395"/>
              </p:ext>
            </p:extLst>
          </p:nvPr>
        </p:nvGraphicFramePr>
        <p:xfrm>
          <a:off x="1469995" y="287311"/>
          <a:ext cx="9352343" cy="57770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8253">
                  <a:extLst>
                    <a:ext uri="{9D8B030D-6E8A-4147-A177-3AD203B41FA5}">
                      <a16:colId xmlns:a16="http://schemas.microsoft.com/office/drawing/2014/main" val="3147121181"/>
                    </a:ext>
                  </a:extLst>
                </a:gridCol>
                <a:gridCol w="3376568">
                  <a:extLst>
                    <a:ext uri="{9D8B030D-6E8A-4147-A177-3AD203B41FA5}">
                      <a16:colId xmlns:a16="http://schemas.microsoft.com/office/drawing/2014/main" val="3321054443"/>
                    </a:ext>
                  </a:extLst>
                </a:gridCol>
                <a:gridCol w="2691558">
                  <a:extLst>
                    <a:ext uri="{9D8B030D-6E8A-4147-A177-3AD203B41FA5}">
                      <a16:colId xmlns:a16="http://schemas.microsoft.com/office/drawing/2014/main" val="1507100234"/>
                    </a:ext>
                  </a:extLst>
                </a:gridCol>
                <a:gridCol w="1427982">
                  <a:extLst>
                    <a:ext uri="{9D8B030D-6E8A-4147-A177-3AD203B41FA5}">
                      <a16:colId xmlns:a16="http://schemas.microsoft.com/office/drawing/2014/main" val="615869117"/>
                    </a:ext>
                  </a:extLst>
                </a:gridCol>
                <a:gridCol w="1427982">
                  <a:extLst>
                    <a:ext uri="{9D8B030D-6E8A-4147-A177-3AD203B41FA5}">
                      <a16:colId xmlns:a16="http://schemas.microsoft.com/office/drawing/2014/main" val="1941087859"/>
                    </a:ext>
                  </a:extLst>
                </a:gridCol>
              </a:tblGrid>
              <a:tr h="253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Муниципальное 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Форма организации (местное отделение/ юнармейский отряд)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Количество участников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Количество отрядов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412714336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город Ишим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151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633021612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город Тюмень</a:t>
                      </a:r>
                      <a:endParaRPr lang="ru-RU" sz="800" b="1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923302193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город Тобольск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256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621011066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город Ялуторовск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492260053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Заводоуковский городской округ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731145358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Голышмановский городской округ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149188600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Абатский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708335818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Армизонский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174124999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Аромашевский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823164519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Бердюжсий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50273267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Вагайский район</a:t>
                      </a:r>
                      <a:endParaRPr lang="ru-RU" sz="800" b="1" i="0" u="none" strike="noStrike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196214689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Викуловский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Местное отделение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245717392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Ишимский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020734361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Казанский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4089570583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Нижнетавдинский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15531517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Омутинский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857893345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Сладковский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Юнармейский отряд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236300736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Тобольский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022584089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Тюменский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393690140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Уватский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721619891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Упоровский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926496942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Ялуторовский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247478422"/>
                  </a:ext>
                </a:extLst>
              </a:tr>
              <a:tr h="22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Ярковский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Местное отделение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1382262494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Юные Карбышевцы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Коллективное членство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660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695119538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АНО ТОПО «Честь имею»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Коллективное членство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812003505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ТГДОО ЦОТ «Непоседы»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Коллективное членство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198462927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ГАУ ДО ТО «РЦДППВ «Аванпост»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Юнармейский отряд (доп.образование)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4228060266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3854662628"/>
                  </a:ext>
                </a:extLst>
              </a:tr>
              <a:tr h="1282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2733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42" marR="2842" marT="2842" marB="0" anchor="b"/>
                </a:tc>
                <a:extLst>
                  <a:ext uri="{0D108BD9-81ED-4DB2-BD59-A6C34878D82A}">
                    <a16:rowId xmlns:a16="http://schemas.microsoft.com/office/drawing/2014/main" val="273923167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5487" y="6295153"/>
            <a:ext cx="79614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Местные отделения отсутствуют в </a:t>
            </a:r>
            <a:r>
              <a:rPr kumimoji="0" lang="ru-RU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Исетском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Юргинском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kumimoji="0" lang="ru-RU" sz="18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Сорокинском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районе.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836</Words>
  <Application>Microsoft Office PowerPoint</Application>
  <PresentationFormat>Широкоэкранный</PresentationFormat>
  <Paragraphs>314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DIN 2014 Bold</vt:lpstr>
      <vt:lpstr>DIN 2014 Regular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Юнармия</dc:creator>
  <cp:lastModifiedBy>Директор</cp:lastModifiedBy>
  <cp:revision>30</cp:revision>
  <dcterms:modified xsi:type="dcterms:W3CDTF">2019-04-18T07:58:08Z</dcterms:modified>
</cp:coreProperties>
</file>